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2"/>
  </p:notesMasterIdLst>
  <p:sldIdLst>
    <p:sldId id="256" r:id="rId2"/>
    <p:sldId id="362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43" r:id="rId11"/>
    <p:sldId id="329" r:id="rId12"/>
    <p:sldId id="330" r:id="rId13"/>
    <p:sldId id="331" r:id="rId14"/>
    <p:sldId id="332" r:id="rId15"/>
    <p:sldId id="333" r:id="rId16"/>
    <p:sldId id="334" r:id="rId17"/>
    <p:sldId id="346" r:id="rId18"/>
    <p:sldId id="347" r:id="rId19"/>
    <p:sldId id="348" r:id="rId20"/>
    <p:sldId id="349" r:id="rId21"/>
    <p:sldId id="350" r:id="rId22"/>
    <p:sldId id="351" r:id="rId23"/>
    <p:sldId id="345" r:id="rId24"/>
    <p:sldId id="353" r:id="rId25"/>
    <p:sldId id="352" r:id="rId26"/>
    <p:sldId id="335" r:id="rId27"/>
    <p:sldId id="336" r:id="rId28"/>
    <p:sldId id="337" r:id="rId29"/>
    <p:sldId id="344" r:id="rId30"/>
    <p:sldId id="338" r:id="rId31"/>
    <p:sldId id="339" r:id="rId32"/>
    <p:sldId id="340" r:id="rId33"/>
    <p:sldId id="341" r:id="rId34"/>
    <p:sldId id="342" r:id="rId35"/>
    <p:sldId id="257" r:id="rId36"/>
    <p:sldId id="258" r:id="rId37"/>
    <p:sldId id="259" r:id="rId38"/>
    <p:sldId id="260" r:id="rId39"/>
    <p:sldId id="261" r:id="rId40"/>
    <p:sldId id="354" r:id="rId41"/>
    <p:sldId id="355" r:id="rId42"/>
    <p:sldId id="356" r:id="rId43"/>
    <p:sldId id="262" r:id="rId44"/>
    <p:sldId id="357" r:id="rId45"/>
    <p:sldId id="358" r:id="rId46"/>
    <p:sldId id="359" r:id="rId47"/>
    <p:sldId id="263" r:id="rId48"/>
    <p:sldId id="264" r:id="rId49"/>
    <p:sldId id="265" r:id="rId50"/>
    <p:sldId id="360" r:id="rId51"/>
    <p:sldId id="361" r:id="rId52"/>
    <p:sldId id="266" r:id="rId53"/>
    <p:sldId id="267" r:id="rId54"/>
    <p:sldId id="268" r:id="rId55"/>
    <p:sldId id="269" r:id="rId56"/>
    <p:sldId id="363" r:id="rId57"/>
    <p:sldId id="364" r:id="rId58"/>
    <p:sldId id="365" r:id="rId59"/>
    <p:sldId id="366" r:id="rId60"/>
    <p:sldId id="367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660"/>
  </p:normalViewPr>
  <p:slideViewPr>
    <p:cSldViewPr>
      <p:cViewPr varScale="1">
        <p:scale>
          <a:sx n="84" d="100"/>
          <a:sy n="84" d="100"/>
        </p:scale>
        <p:origin x="144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F543F-490F-4D34-8AE9-E77BFAD68D9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F7736-E9C4-4481-A37A-6FFFE1765B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249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F7736-E9C4-4481-A37A-6FFFE1765B3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827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D1E830D-4739-44CA-B872-B25ACEB6211D}" type="datetimeFigureOut">
              <a:rPr lang="en-US" smtClean="0"/>
              <a:pPr/>
              <a:t>3/18/2019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26FD3F7-57B3-4ABC-9556-25C8ECCAAF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1683434" cy="15240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E830D-4739-44CA-B872-B25ACEB6211D}" type="datetimeFigureOut">
              <a:rPr lang="en-US" smtClean="0"/>
              <a:pPr/>
              <a:t>3/18/2019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FD3F7-57B3-4ABC-9556-25C8ECCAAF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D1E830D-4739-44CA-B872-B25ACEB6211D}" type="datetimeFigureOut">
              <a:rPr lang="en-US" smtClean="0"/>
              <a:pPr/>
              <a:t>3/18/2019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26FD3F7-57B3-4ABC-9556-25C8ECCAAF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D1E830D-4739-44CA-B872-B25ACEB6211D}" type="datetimeFigureOut">
              <a:rPr lang="en-US" smtClean="0"/>
              <a:pPr/>
              <a:t>3/18/2019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26FD3F7-57B3-4ABC-9556-25C8ECCAAF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E830D-4739-44CA-B872-B25ACEB6211D}" type="datetimeFigureOut">
              <a:rPr lang="en-US" smtClean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FD3F7-57B3-4ABC-9556-25C8ECCAAF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E830D-4739-44CA-B872-B25ACEB6211D}" type="datetimeFigureOut">
              <a:rPr lang="en-US" smtClean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FD3F7-57B3-4ABC-9556-25C8ECCAAF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D1E830D-4739-44CA-B872-B25ACEB6211D}" type="datetimeFigureOut">
              <a:rPr lang="en-US" smtClean="0"/>
              <a:pPr/>
              <a:t>3/18/2019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26FD3F7-57B3-4ABC-9556-25C8ECCAAF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5" r:id="rId2"/>
    <p:sldLayoutId id="2147483776" r:id="rId3"/>
    <p:sldLayoutId id="2147483777" r:id="rId4"/>
    <p:sldLayoutId id="2147483778" r:id="rId5"/>
    <p:sldLayoutId id="2147483779" r:id="rId6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76400"/>
            <a:ext cx="6477000" cy="838200"/>
          </a:xfrm>
        </p:spPr>
        <p:txBody>
          <a:bodyPr anchor="ctr" anchorCtr="1">
            <a:no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sz="9600" dirty="0" smtClean="0">
                <a:solidFill>
                  <a:srgbClr val="002060"/>
                </a:solidFill>
                <a:latin typeface="Algerian" pitchFamily="82" charset="0"/>
              </a:rPr>
              <a:t>PHP</a:t>
            </a:r>
            <a:endParaRPr lang="en-US" sz="9600" dirty="0">
              <a:solidFill>
                <a:srgbClr val="002060"/>
              </a:solidFill>
              <a:latin typeface="Algerian" pitchFamily="8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175379" y="4866849"/>
            <a:ext cx="371486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</a:t>
            </a:r>
            <a:r>
              <a:rPr lang="en-US" sz="2000" b="1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S. LAKSHMANAN,</a:t>
            </a:r>
            <a:endParaRPr lang="en-US" sz="20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DEPT. OF B. VOC. (SD &amp; SA</a:t>
            </a:r>
            <a:r>
              <a:rPr lang="en-US" sz="2000" b="1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</a:t>
            </a:r>
            <a:endParaRPr lang="en-US" sz="20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ST. JOSEPH'S </a:t>
            </a:r>
            <a:r>
              <a:rPr lang="en-US" sz="2000" b="1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COLLEGE.</a:t>
            </a:r>
            <a:endParaRPr lang="en-US" sz="20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28600"/>
            <a:ext cx="6477000" cy="838200"/>
          </a:xfrm>
        </p:spPr>
        <p:txBody>
          <a:bodyPr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Logical Operators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524000"/>
          <a:ext cx="8305800" cy="4495800"/>
        </p:xfrm>
        <a:graphic>
          <a:graphicData uri="http://schemas.openxmlformats.org/drawingml/2006/table">
            <a:tbl>
              <a:tblPr/>
              <a:tblGrid>
                <a:gridCol w="1245870"/>
                <a:gridCol w="3322320"/>
                <a:gridCol w="3737610"/>
              </a:tblGrid>
              <a:tr h="1123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Operator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Example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</a:tr>
              <a:tr h="1123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solidFill>
                          <a:srgbClr val="00000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&amp;&amp;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solidFill>
                          <a:srgbClr val="00000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And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x=6</a:t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y=3 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(x &lt; 10 &amp;&amp; y &gt; 1) returns true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3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solidFill>
                          <a:srgbClr val="00000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||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solidFill>
                          <a:srgbClr val="00000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Or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x=6</a:t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y=3 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(x==5 || y==5) returns false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3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solidFill>
                          <a:srgbClr val="00000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!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solidFill>
                          <a:srgbClr val="00000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Not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x=6</a:t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y=3 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!(x==y) returns true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971800"/>
            <a:ext cx="6477000" cy="8382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Conditional Statements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2860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If Statement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8763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</a:rPr>
              <a:t>if (condition) </a:t>
            </a:r>
            <a:endParaRPr lang="en-US" sz="2800" b="1" i="1" dirty="0" smtClean="0">
              <a:solidFill>
                <a:srgbClr val="C00000"/>
              </a:solidFill>
            </a:endParaRPr>
          </a:p>
          <a:p>
            <a:r>
              <a:rPr lang="en-US" sz="2800" b="1" i="1" dirty="0">
                <a:solidFill>
                  <a:srgbClr val="C00000"/>
                </a:solidFill>
              </a:rPr>
              <a:t>	</a:t>
            </a:r>
            <a:r>
              <a:rPr lang="en-US" sz="2800" b="1" i="1" dirty="0" smtClean="0">
                <a:solidFill>
                  <a:srgbClr val="C00000"/>
                </a:solidFill>
              </a:rPr>
              <a:t>code </a:t>
            </a:r>
            <a:r>
              <a:rPr lang="en-US" sz="2800" b="1" i="1" dirty="0">
                <a:solidFill>
                  <a:srgbClr val="C00000"/>
                </a:solidFill>
              </a:rPr>
              <a:t>to be executed if condition is true;</a:t>
            </a:r>
          </a:p>
          <a:p>
            <a:pPr lvl="2"/>
            <a:endParaRPr lang="en-US" sz="2800" dirty="0">
              <a:solidFill>
                <a:srgbClr val="C00000"/>
              </a:solidFill>
            </a:endParaRPr>
          </a:p>
          <a:p>
            <a:pPr lvl="2"/>
            <a:r>
              <a:rPr lang="en-US" sz="2800" dirty="0" smtClean="0">
                <a:solidFill>
                  <a:srgbClr val="C00000"/>
                </a:solidFill>
              </a:rPr>
              <a:t>Example</a:t>
            </a:r>
          </a:p>
          <a:p>
            <a:pPr lvl="2">
              <a:lnSpc>
                <a:spcPct val="150000"/>
              </a:lnSpc>
            </a:pPr>
            <a:r>
              <a:rPr lang="en-US" sz="2800" dirty="0" smtClean="0">
                <a:solidFill>
                  <a:srgbClr val="002060"/>
                </a:solidFill>
              </a:rPr>
              <a:t>&lt;?php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$d=date("D");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if ($d=="Fri") echo "Have a nice weekend!";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?&gt;</a:t>
            </a: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2860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If … else Statement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8763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C00000"/>
                </a:solidFill>
              </a:rPr>
              <a:t>Use the if....else statement to execute some code if a condition is true and another code if a condition is false.</a:t>
            </a:r>
          </a:p>
          <a:p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b="1" u="sng" dirty="0" smtClean="0">
                <a:solidFill>
                  <a:srgbClr val="C00000"/>
                </a:solidFill>
              </a:rPr>
              <a:t>Syntax</a:t>
            </a:r>
            <a:endParaRPr lang="en-US" sz="2800" b="1" u="sng" dirty="0">
              <a:solidFill>
                <a:srgbClr val="C00000"/>
              </a:solidFill>
            </a:endParaRPr>
          </a:p>
          <a:p>
            <a:endParaRPr lang="en-US" sz="2800" b="1" i="1" dirty="0" smtClean="0">
              <a:solidFill>
                <a:srgbClr val="C00000"/>
              </a:solidFill>
            </a:endParaRPr>
          </a:p>
          <a:p>
            <a:pPr lvl="2"/>
            <a:r>
              <a:rPr lang="en-US" sz="2800" b="1" i="1" dirty="0" smtClean="0">
                <a:solidFill>
                  <a:srgbClr val="002060"/>
                </a:solidFill>
              </a:rPr>
              <a:t>if </a:t>
            </a:r>
            <a:r>
              <a:rPr lang="en-US" sz="2800" b="1" i="1" dirty="0">
                <a:solidFill>
                  <a:srgbClr val="002060"/>
                </a:solidFill>
              </a:rPr>
              <a:t>(condition)</a:t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i="1" dirty="0">
                <a:solidFill>
                  <a:srgbClr val="002060"/>
                </a:solidFill>
              </a:rPr>
              <a:t>  code to be executed if condition is true;</a:t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i="1" dirty="0">
                <a:solidFill>
                  <a:srgbClr val="002060"/>
                </a:solidFill>
              </a:rPr>
              <a:t>else</a:t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i="1" dirty="0">
                <a:solidFill>
                  <a:srgbClr val="002060"/>
                </a:solidFill>
              </a:rPr>
              <a:t>  code to be executed if condition is false; </a:t>
            </a:r>
          </a:p>
          <a:p>
            <a:endParaRPr lang="en-US" sz="40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2400" y="545098"/>
            <a:ext cx="8077200" cy="838200"/>
          </a:xfrm>
        </p:spPr>
        <p:txBody>
          <a:bodyPr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If…elseif…else Statement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133600"/>
            <a:ext cx="8763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C00000"/>
                </a:solidFill>
              </a:rPr>
              <a:t>Syntax</a:t>
            </a:r>
          </a:p>
          <a:p>
            <a:endParaRPr lang="en-US" sz="2800" u="sng" dirty="0">
              <a:solidFill>
                <a:srgbClr val="C00000"/>
              </a:solidFill>
            </a:endParaRPr>
          </a:p>
          <a:p>
            <a:pPr lvl="2"/>
            <a:r>
              <a:rPr lang="en-US" sz="2800" b="1" i="1" dirty="0" smtClean="0">
                <a:solidFill>
                  <a:srgbClr val="002060"/>
                </a:solidFill>
              </a:rPr>
              <a:t>if </a:t>
            </a:r>
            <a:r>
              <a:rPr lang="en-US" sz="2800" b="1" i="1" dirty="0">
                <a:solidFill>
                  <a:srgbClr val="002060"/>
                </a:solidFill>
              </a:rPr>
              <a:t>(condition)</a:t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i="1" dirty="0">
                <a:solidFill>
                  <a:srgbClr val="002060"/>
                </a:solidFill>
              </a:rPr>
              <a:t> </a:t>
            </a:r>
            <a:r>
              <a:rPr lang="en-US" sz="2800" b="1" i="1" dirty="0" smtClean="0">
                <a:solidFill>
                  <a:srgbClr val="002060"/>
                </a:solidFill>
              </a:rPr>
              <a:t>	</a:t>
            </a:r>
            <a:r>
              <a:rPr lang="en-US" sz="2800" b="1" i="1" dirty="0">
                <a:solidFill>
                  <a:srgbClr val="002060"/>
                </a:solidFill>
              </a:rPr>
              <a:t> code to be executed if condition is true;</a:t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i="1" dirty="0">
                <a:solidFill>
                  <a:srgbClr val="002060"/>
                </a:solidFill>
              </a:rPr>
              <a:t>elseif (condition)</a:t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i="1" dirty="0">
                <a:solidFill>
                  <a:srgbClr val="002060"/>
                </a:solidFill>
              </a:rPr>
              <a:t> </a:t>
            </a:r>
            <a:r>
              <a:rPr lang="en-US" sz="2800" b="1" i="1" dirty="0" smtClean="0">
                <a:solidFill>
                  <a:srgbClr val="002060"/>
                </a:solidFill>
              </a:rPr>
              <a:t>	</a:t>
            </a:r>
            <a:r>
              <a:rPr lang="en-US" sz="2800" b="1" i="1" dirty="0">
                <a:solidFill>
                  <a:srgbClr val="002060"/>
                </a:solidFill>
              </a:rPr>
              <a:t> code to be executed if condition is true;</a:t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i="1" dirty="0">
                <a:solidFill>
                  <a:srgbClr val="002060"/>
                </a:solidFill>
              </a:rPr>
              <a:t>else</a:t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i="1" dirty="0">
                <a:solidFill>
                  <a:srgbClr val="002060"/>
                </a:solidFill>
              </a:rPr>
              <a:t>  </a:t>
            </a:r>
            <a:r>
              <a:rPr lang="en-US" sz="2800" b="1" i="1" dirty="0" smtClean="0">
                <a:solidFill>
                  <a:srgbClr val="002060"/>
                </a:solidFill>
              </a:rPr>
              <a:t>	code </a:t>
            </a:r>
            <a:r>
              <a:rPr lang="en-US" sz="2800" b="1" i="1" dirty="0">
                <a:solidFill>
                  <a:srgbClr val="002060"/>
                </a:solidFill>
              </a:rPr>
              <a:t>to be executed if condition is false;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2860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Switch Statement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95400"/>
            <a:ext cx="8763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C00000"/>
                </a:solidFill>
              </a:rPr>
              <a:t>Used to </a:t>
            </a:r>
            <a:r>
              <a:rPr lang="en-US" sz="2800" b="1" i="1" dirty="0">
                <a:solidFill>
                  <a:srgbClr val="C00000"/>
                </a:solidFill>
              </a:rPr>
              <a:t>select one of many blocks of code to be executed.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pPr lvl="3"/>
            <a:r>
              <a:rPr lang="en-US" sz="2000" b="1" dirty="0">
                <a:solidFill>
                  <a:srgbClr val="002060"/>
                </a:solidFill>
              </a:rPr>
              <a:t>switch (</a:t>
            </a:r>
            <a:r>
              <a:rPr lang="en-US" sz="2000" b="1" i="1" dirty="0">
                <a:solidFill>
                  <a:srgbClr val="002060"/>
                </a:solidFill>
              </a:rPr>
              <a:t>n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{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 smtClean="0">
                <a:solidFill>
                  <a:srgbClr val="002060"/>
                </a:solidFill>
              </a:rPr>
              <a:t>	case </a:t>
            </a:r>
            <a:r>
              <a:rPr lang="en-US" sz="2000" b="1" i="1" dirty="0">
                <a:solidFill>
                  <a:srgbClr val="002060"/>
                </a:solidFill>
              </a:rPr>
              <a:t>label1:</a:t>
            </a:r>
            <a:r>
              <a:rPr lang="en-US" sz="2000" b="1" dirty="0">
                <a:solidFill>
                  <a:srgbClr val="002060"/>
                </a:solidFill>
              </a:rPr>
              <a:t/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en-US" sz="2000" b="1" dirty="0" smtClean="0">
                <a:solidFill>
                  <a:srgbClr val="002060"/>
                </a:solidFill>
              </a:rPr>
              <a:t>		</a:t>
            </a: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en-US" sz="2000" b="1" i="1" dirty="0">
                <a:solidFill>
                  <a:srgbClr val="002060"/>
                </a:solidFill>
              </a:rPr>
              <a:t>code to be executed if n=label1;</a:t>
            </a:r>
            <a:r>
              <a:rPr lang="en-US" sz="2000" b="1" dirty="0">
                <a:solidFill>
                  <a:srgbClr val="002060"/>
                </a:solidFill>
              </a:rPr>
              <a:t/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en-US" sz="2000" b="1" dirty="0" smtClean="0">
                <a:solidFill>
                  <a:srgbClr val="002060"/>
                </a:solidFill>
              </a:rPr>
              <a:t>		</a:t>
            </a:r>
            <a:r>
              <a:rPr lang="en-US" sz="2000" b="1" dirty="0">
                <a:solidFill>
                  <a:srgbClr val="002060"/>
                </a:solidFill>
              </a:rPr>
              <a:t> break;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 smtClean="0">
                <a:solidFill>
                  <a:srgbClr val="002060"/>
                </a:solidFill>
              </a:rPr>
              <a:t>	case </a:t>
            </a:r>
            <a:r>
              <a:rPr lang="en-US" sz="2000" b="1" i="1" dirty="0">
                <a:solidFill>
                  <a:srgbClr val="002060"/>
                </a:solidFill>
              </a:rPr>
              <a:t>label2:</a:t>
            </a:r>
            <a:r>
              <a:rPr lang="en-US" sz="2000" b="1" dirty="0">
                <a:solidFill>
                  <a:srgbClr val="002060"/>
                </a:solidFill>
              </a:rPr>
              <a:t/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en-US" sz="2000" b="1" dirty="0" smtClean="0">
                <a:solidFill>
                  <a:srgbClr val="002060"/>
                </a:solidFill>
              </a:rPr>
              <a:t>		</a:t>
            </a: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en-US" sz="2000" b="1" i="1" dirty="0">
                <a:solidFill>
                  <a:srgbClr val="002060"/>
                </a:solidFill>
              </a:rPr>
              <a:t>code to be executed if n=label2;</a:t>
            </a:r>
            <a:r>
              <a:rPr lang="en-US" sz="2000" b="1" dirty="0">
                <a:solidFill>
                  <a:srgbClr val="002060"/>
                </a:solidFill>
              </a:rPr>
              <a:t/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en-US" sz="2000" b="1" dirty="0" smtClean="0">
                <a:solidFill>
                  <a:srgbClr val="002060"/>
                </a:solidFill>
              </a:rPr>
              <a:t>		</a:t>
            </a:r>
            <a:r>
              <a:rPr lang="en-US" sz="2000" b="1" dirty="0">
                <a:solidFill>
                  <a:srgbClr val="002060"/>
                </a:solidFill>
              </a:rPr>
              <a:t> break;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 smtClean="0">
                <a:solidFill>
                  <a:srgbClr val="002060"/>
                </a:solidFill>
              </a:rPr>
              <a:t>	default</a:t>
            </a:r>
            <a:r>
              <a:rPr lang="en-US" sz="2000" b="1" dirty="0">
                <a:solidFill>
                  <a:srgbClr val="002060"/>
                </a:solidFill>
              </a:rPr>
              <a:t>: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 smtClean="0">
                <a:solidFill>
                  <a:srgbClr val="002060"/>
                </a:solidFill>
              </a:rPr>
              <a:t>		</a:t>
            </a: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en-US" sz="2000" b="1" i="1" dirty="0">
                <a:solidFill>
                  <a:srgbClr val="002060"/>
                </a:solidFill>
              </a:rPr>
              <a:t>code to be executed if n is different from both </a:t>
            </a:r>
            <a:r>
              <a:rPr lang="en-US" sz="2000" b="1" i="1" dirty="0" smtClean="0">
                <a:solidFill>
                  <a:srgbClr val="002060"/>
                </a:solidFill>
              </a:rPr>
              <a:t>		 label1 </a:t>
            </a:r>
            <a:r>
              <a:rPr lang="en-US" sz="2000" b="1" i="1" dirty="0">
                <a:solidFill>
                  <a:srgbClr val="002060"/>
                </a:solidFill>
              </a:rPr>
              <a:t>and label2;</a:t>
            </a:r>
            <a:r>
              <a:rPr lang="en-US" sz="2800" dirty="0">
                <a:solidFill>
                  <a:srgbClr val="002060"/>
                </a:solidFill>
              </a:rPr>
              <a:t/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dirty="0">
                <a:solidFill>
                  <a:srgbClr val="002060"/>
                </a:solidFill>
              </a:rPr>
              <a:t>}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1940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Looping in PHP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39624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While Loop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600200"/>
            <a:ext cx="8382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</a:rPr>
              <a:t>The while loop executes a block of code while a condition is true.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u="sng" dirty="0" smtClean="0">
                <a:solidFill>
                  <a:srgbClr val="C00000"/>
                </a:solidFill>
              </a:rPr>
              <a:t>Syntax</a:t>
            </a:r>
          </a:p>
          <a:p>
            <a:pPr lvl="3"/>
            <a:r>
              <a:rPr lang="en-US" sz="2800" dirty="0" smtClean="0">
                <a:solidFill>
                  <a:srgbClr val="002060"/>
                </a:solidFill>
              </a:rPr>
              <a:t>while (</a:t>
            </a:r>
            <a:r>
              <a:rPr lang="en-US" sz="2800" i="1" dirty="0" smtClean="0">
                <a:solidFill>
                  <a:srgbClr val="002060"/>
                </a:solidFill>
              </a:rPr>
              <a:t>condition</a:t>
            </a:r>
            <a:r>
              <a:rPr lang="en-US" sz="2800" dirty="0" smtClean="0">
                <a:solidFill>
                  <a:srgbClr val="002060"/>
                </a:solidFill>
              </a:rPr>
              <a:t>)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 {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i="1" dirty="0" smtClean="0">
                <a:solidFill>
                  <a:srgbClr val="002060"/>
                </a:solidFill>
              </a:rPr>
              <a:t> 	 code to be executed</a:t>
            </a:r>
            <a:r>
              <a:rPr lang="en-US" sz="2800" dirty="0" smtClean="0">
                <a:solidFill>
                  <a:srgbClr val="002060"/>
                </a:solidFill>
              </a:rPr>
              <a:t>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 } 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39624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While Loop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676400"/>
            <a:ext cx="78486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Example</a:t>
            </a:r>
          </a:p>
          <a:p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&lt;?php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$i=1;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	while($i&lt;=5)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 	{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 		echo "The number is " . $i . "&lt;br /&gt;";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 		$i++;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	 }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?&gt;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5410200" cy="838200"/>
          </a:xfrm>
        </p:spPr>
        <p:txBody>
          <a:bodyPr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do…while Loop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676400"/>
            <a:ext cx="78486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The do...while statement will always execute the block of code once, it will then check the condition, and repeat the loop while the condition is true.</a:t>
            </a:r>
          </a:p>
          <a:p>
            <a:endParaRPr lang="en-US" sz="2400" b="1" dirty="0" smtClean="0">
              <a:solidFill>
                <a:srgbClr val="C00000"/>
              </a:solidFill>
            </a:endParaRPr>
          </a:p>
          <a:p>
            <a:endParaRPr lang="en-US" sz="2400" b="1" dirty="0" smtClean="0">
              <a:solidFill>
                <a:srgbClr val="C00000"/>
              </a:solidFill>
            </a:endParaRPr>
          </a:p>
          <a:p>
            <a:r>
              <a:rPr lang="en-US" sz="2400" u="sng" dirty="0" smtClean="0">
                <a:solidFill>
                  <a:srgbClr val="C00000"/>
                </a:solidFill>
              </a:rPr>
              <a:t>Syntax</a:t>
            </a:r>
          </a:p>
          <a:p>
            <a:pPr lvl="3"/>
            <a:r>
              <a:rPr lang="en-US" sz="2400" dirty="0" smtClean="0">
                <a:solidFill>
                  <a:srgbClr val="002060"/>
                </a:solidFill>
              </a:rPr>
              <a:t>do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 {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i="1" dirty="0" smtClean="0">
                <a:solidFill>
                  <a:srgbClr val="002060"/>
                </a:solidFill>
              </a:rPr>
              <a:t> 	 code to be executed;</a:t>
            </a:r>
            <a:br>
              <a:rPr lang="en-US" sz="2400" i="1" dirty="0" smtClean="0">
                <a:solidFill>
                  <a:srgbClr val="002060"/>
                </a:solidFill>
              </a:rPr>
            </a:br>
            <a:r>
              <a:rPr lang="en-US" sz="2400" i="1" dirty="0" smtClean="0">
                <a:solidFill>
                  <a:srgbClr val="002060"/>
                </a:solidFill>
              </a:rPr>
              <a:t>  </a:t>
            </a:r>
            <a:r>
              <a:rPr lang="en-US" sz="2400" dirty="0" smtClean="0">
                <a:solidFill>
                  <a:srgbClr val="002060"/>
                </a:solidFill>
              </a:rPr>
              <a:t>}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while (</a:t>
            </a:r>
            <a:r>
              <a:rPr lang="en-US" sz="2400" i="1" dirty="0" smtClean="0">
                <a:solidFill>
                  <a:srgbClr val="002060"/>
                </a:solidFill>
              </a:rPr>
              <a:t>condition</a:t>
            </a:r>
            <a:r>
              <a:rPr lang="en-US" sz="2400" dirty="0" smtClean="0">
                <a:solidFill>
                  <a:srgbClr val="002060"/>
                </a:solidFill>
              </a:rPr>
              <a:t>); </a:t>
            </a:r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2860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PHP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86106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</a:rPr>
              <a:t>PHP stands for </a:t>
            </a:r>
            <a:r>
              <a:rPr lang="en-US" sz="2800" b="1" dirty="0">
                <a:solidFill>
                  <a:srgbClr val="C00000"/>
                </a:solidFill>
              </a:rPr>
              <a:t>P</a:t>
            </a:r>
            <a:r>
              <a:rPr lang="en-US" sz="2800" dirty="0">
                <a:solidFill>
                  <a:srgbClr val="C00000"/>
                </a:solidFill>
              </a:rPr>
              <a:t>HP: </a:t>
            </a:r>
            <a:r>
              <a:rPr lang="en-US" sz="2800" b="1" dirty="0">
                <a:solidFill>
                  <a:srgbClr val="002060"/>
                </a:solidFill>
              </a:rPr>
              <a:t>H</a:t>
            </a:r>
            <a:r>
              <a:rPr lang="en-US" sz="2800" dirty="0">
                <a:solidFill>
                  <a:srgbClr val="002060"/>
                </a:solidFill>
              </a:rPr>
              <a:t>ypertext </a:t>
            </a:r>
            <a:r>
              <a:rPr lang="en-US" sz="2800" b="1" dirty="0">
                <a:solidFill>
                  <a:srgbClr val="002060"/>
                </a:solidFill>
              </a:rPr>
              <a:t>P</a:t>
            </a:r>
            <a:r>
              <a:rPr lang="en-US" sz="2800" dirty="0">
                <a:solidFill>
                  <a:srgbClr val="002060"/>
                </a:solidFill>
              </a:rPr>
              <a:t>reprocessor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</a:rPr>
              <a:t>PHP is a server-side scripting language, like ASP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</a:rPr>
              <a:t>PHP scripts are executed on the server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</a:rPr>
              <a:t>PHP supports many </a:t>
            </a:r>
            <a:r>
              <a:rPr lang="en-US" sz="2800" dirty="0" smtClean="0">
                <a:solidFill>
                  <a:srgbClr val="C00000"/>
                </a:solidFill>
              </a:rPr>
              <a:t>databases</a:t>
            </a:r>
            <a:endParaRPr lang="en-US" sz="2800" dirty="0">
              <a:solidFill>
                <a:srgbClr val="C00000"/>
              </a:solidFill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</a:rPr>
              <a:t>PHP is an open source software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</a:rPr>
              <a:t>PHP is free to download and use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Tool for making dynamic and interactive web  page</a:t>
            </a:r>
            <a:endParaRPr lang="en-US" sz="4000" dirty="0"/>
          </a:p>
          <a:p>
            <a:endParaRPr lang="en-US" sz="20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2895600" cy="8382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for…Loop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90600"/>
            <a:ext cx="85344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C00000"/>
                </a:solidFill>
              </a:rPr>
              <a:t>Syntax</a:t>
            </a:r>
          </a:p>
          <a:p>
            <a:pPr lvl="2"/>
            <a:r>
              <a:rPr lang="en-US" sz="2000" dirty="0" smtClean="0">
                <a:solidFill>
                  <a:srgbClr val="002060"/>
                </a:solidFill>
              </a:rPr>
              <a:t>for (</a:t>
            </a:r>
            <a:r>
              <a:rPr lang="en-US" sz="2000" i="1" dirty="0" smtClean="0">
                <a:solidFill>
                  <a:srgbClr val="002060"/>
                </a:solidFill>
              </a:rPr>
              <a:t>init; condition; increment</a:t>
            </a:r>
            <a:r>
              <a:rPr lang="en-US" sz="2000" dirty="0" smtClean="0">
                <a:solidFill>
                  <a:srgbClr val="002060"/>
                </a:solidFill>
              </a:rPr>
              <a:t>)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  {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	  </a:t>
            </a:r>
            <a:r>
              <a:rPr lang="en-US" sz="2000" i="1" dirty="0" smtClean="0">
                <a:solidFill>
                  <a:srgbClr val="002060"/>
                </a:solidFill>
              </a:rPr>
              <a:t>code to be executed;</a:t>
            </a: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  } </a:t>
            </a:r>
          </a:p>
          <a:p>
            <a:pPr lvl="2"/>
            <a:endParaRPr lang="en-US" sz="2000" dirty="0" smtClean="0">
              <a:solidFill>
                <a:srgbClr val="C00000"/>
              </a:solidFill>
            </a:endParaRPr>
          </a:p>
          <a:p>
            <a:r>
              <a:rPr lang="en-US" sz="2000" u="sng" dirty="0" smtClean="0">
                <a:solidFill>
                  <a:srgbClr val="C00000"/>
                </a:solidFill>
              </a:rPr>
              <a:t>Parameters</a:t>
            </a:r>
            <a:r>
              <a:rPr lang="en-US" sz="2000" dirty="0" smtClean="0">
                <a:solidFill>
                  <a:srgbClr val="C00000"/>
                </a:solidFill>
              </a:rPr>
              <a:t>:</a:t>
            </a:r>
          </a:p>
          <a:p>
            <a:pPr lvl="0">
              <a:lnSpc>
                <a:spcPct val="150000"/>
              </a:lnSpc>
            </a:pPr>
            <a:r>
              <a:rPr lang="en-US" sz="2000" b="1" i="1" dirty="0" smtClean="0">
                <a:solidFill>
                  <a:srgbClr val="C00000"/>
                </a:solidFill>
              </a:rPr>
              <a:t>init</a:t>
            </a:r>
            <a:r>
              <a:rPr lang="en-US" sz="2000" b="1" dirty="0" smtClean="0">
                <a:solidFill>
                  <a:srgbClr val="C00000"/>
                </a:solidFill>
              </a:rPr>
              <a:t>:</a:t>
            </a:r>
            <a:r>
              <a:rPr lang="en-US" sz="2000" dirty="0" smtClean="0">
                <a:solidFill>
                  <a:srgbClr val="C00000"/>
                </a:solidFill>
              </a:rPr>
              <a:t> Mostly used to set a counter (but can be any code to be executed once at the beginning of the loop)</a:t>
            </a:r>
          </a:p>
          <a:p>
            <a:pPr lvl="0">
              <a:lnSpc>
                <a:spcPct val="150000"/>
              </a:lnSpc>
            </a:pPr>
            <a:r>
              <a:rPr lang="en-US" sz="2000" b="1" i="1" dirty="0" smtClean="0">
                <a:solidFill>
                  <a:srgbClr val="C00000"/>
                </a:solidFill>
              </a:rPr>
              <a:t>condition</a:t>
            </a:r>
            <a:r>
              <a:rPr lang="en-US" sz="2000" b="1" dirty="0" smtClean="0">
                <a:solidFill>
                  <a:srgbClr val="C00000"/>
                </a:solidFill>
              </a:rPr>
              <a:t>: </a:t>
            </a:r>
            <a:r>
              <a:rPr lang="en-US" sz="2000" dirty="0" smtClean="0">
                <a:solidFill>
                  <a:srgbClr val="C00000"/>
                </a:solidFill>
              </a:rPr>
              <a:t>Evaluated for each loop iteration. If it evaluates to TRUE, the loop continues. If it evaluates to FALSE, the loop ends.</a:t>
            </a:r>
          </a:p>
          <a:p>
            <a:pPr lvl="0">
              <a:lnSpc>
                <a:spcPct val="150000"/>
              </a:lnSpc>
            </a:pPr>
            <a:r>
              <a:rPr lang="en-US" sz="2000" b="1" i="1" dirty="0" smtClean="0">
                <a:solidFill>
                  <a:srgbClr val="C00000"/>
                </a:solidFill>
              </a:rPr>
              <a:t>increment</a:t>
            </a:r>
            <a:r>
              <a:rPr lang="en-US" sz="2000" b="1" dirty="0" smtClean="0">
                <a:solidFill>
                  <a:srgbClr val="C00000"/>
                </a:solidFill>
              </a:rPr>
              <a:t>:</a:t>
            </a:r>
            <a:r>
              <a:rPr lang="en-US" sz="2000" dirty="0" smtClean="0">
                <a:solidFill>
                  <a:srgbClr val="C00000"/>
                </a:solidFill>
              </a:rPr>
              <a:t> Mostly used to increment a counter (but can be any code to be executed at the end of the loop)</a:t>
            </a:r>
          </a:p>
          <a:p>
            <a:pPr lvl="0">
              <a:lnSpc>
                <a:spcPct val="150000"/>
              </a:lnSpc>
            </a:pPr>
            <a:endParaRPr lang="en-US" sz="20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rgbClr val="C00000"/>
                </a:solidFill>
              </a:rPr>
              <a:t>                   Note: </a:t>
            </a:r>
            <a:r>
              <a:rPr lang="en-US" sz="1200" dirty="0" smtClean="0">
                <a:solidFill>
                  <a:srgbClr val="C00000"/>
                </a:solidFill>
              </a:rPr>
              <a:t>Each of the parameters above can be empty, or have multiple expressions (separated by commas).</a:t>
            </a:r>
            <a:endParaRPr lang="en-US" sz="12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4267200" cy="838200"/>
          </a:xfrm>
        </p:spPr>
        <p:txBody>
          <a:bodyPr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foreach loop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90600"/>
            <a:ext cx="85344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The foreach loop is used to loop through arrays.</a:t>
            </a:r>
          </a:p>
          <a:p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u="sng" dirty="0" smtClean="0">
                <a:solidFill>
                  <a:srgbClr val="C00000"/>
                </a:solidFill>
              </a:rPr>
              <a:t>Syntax</a:t>
            </a:r>
          </a:p>
          <a:p>
            <a:pPr lvl="2"/>
            <a:r>
              <a:rPr lang="en-US" sz="2400" dirty="0" smtClean="0">
                <a:solidFill>
                  <a:srgbClr val="002060"/>
                </a:solidFill>
              </a:rPr>
              <a:t>foreach ($</a:t>
            </a:r>
            <a:r>
              <a:rPr lang="en-US" sz="2400" i="1" dirty="0" smtClean="0">
                <a:solidFill>
                  <a:srgbClr val="002060"/>
                </a:solidFill>
              </a:rPr>
              <a:t>array </a:t>
            </a:r>
            <a:r>
              <a:rPr lang="en-US" sz="2400" dirty="0" smtClean="0">
                <a:solidFill>
                  <a:srgbClr val="002060"/>
                </a:solidFill>
              </a:rPr>
              <a:t>as</a:t>
            </a:r>
            <a:r>
              <a:rPr lang="en-US" sz="2400" i="1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$</a:t>
            </a:r>
            <a:r>
              <a:rPr lang="en-US" sz="2400" i="1" dirty="0" smtClean="0">
                <a:solidFill>
                  <a:srgbClr val="002060"/>
                </a:solidFill>
              </a:rPr>
              <a:t>value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 {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 	</a:t>
            </a:r>
            <a:r>
              <a:rPr lang="en-US" sz="2400" i="1" dirty="0" smtClean="0">
                <a:solidFill>
                  <a:srgbClr val="002060"/>
                </a:solidFill>
              </a:rPr>
              <a:t>code to be executed;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 } </a:t>
            </a:r>
          </a:p>
          <a:p>
            <a:pPr algn="just">
              <a:lnSpc>
                <a:spcPct val="150000"/>
              </a:lnSpc>
            </a:pPr>
            <a:endParaRPr lang="en-US" sz="2400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C00000"/>
                </a:solidFill>
              </a:rPr>
              <a:t>For every loop iteration, the value of the current array element is assigned to $value (and the array pointer is moved by one) - so on the next loop iteration, you'll be looking at the next array value.</a:t>
            </a:r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4267200" cy="838200"/>
          </a:xfrm>
        </p:spPr>
        <p:txBody>
          <a:bodyPr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foreach loop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90600"/>
            <a:ext cx="8534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Example</a:t>
            </a:r>
          </a:p>
          <a:p>
            <a:endParaRPr lang="en-US" sz="2400" dirty="0" smtClean="0">
              <a:solidFill>
                <a:srgbClr val="C00000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&lt;?php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$x=array("one","two","three");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foreach ($x as $value)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 {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 echo $value . "&lt;br /&gt;";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 }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?&gt;</a:t>
            </a:r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1940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includes in PHP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4876800" cy="8382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include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u="sng" dirty="0" smtClean="0">
                <a:solidFill>
                  <a:srgbClr val="C00000"/>
                </a:solidFill>
              </a:rPr>
              <a:t>Example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90600"/>
            <a:ext cx="8763000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b="1" dirty="0" smtClean="0">
                <a:solidFill>
                  <a:srgbClr val="C00000"/>
                </a:solidFill>
              </a:rPr>
              <a:t>include()</a:t>
            </a:r>
            <a:r>
              <a:rPr lang="en-US" dirty="0" smtClean="0">
                <a:solidFill>
                  <a:srgbClr val="C00000"/>
                </a:solidFill>
              </a:rPr>
              <a:t> statement includes and evaluates the specified file. 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u="sng" dirty="0" smtClean="0">
                <a:solidFill>
                  <a:srgbClr val="C00000"/>
                </a:solidFill>
              </a:rPr>
              <a:t>vars.php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 smtClean="0">
              <a:solidFill>
                <a:srgbClr val="C00000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&lt;?php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$color = 'green';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$fruit = 'apple';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?&gt;</a:t>
            </a:r>
          </a:p>
          <a:p>
            <a:pPr lvl="2"/>
            <a:endParaRPr lang="en-US" dirty="0" smtClean="0">
              <a:solidFill>
                <a:srgbClr val="C00000"/>
              </a:solidFill>
            </a:endParaRPr>
          </a:p>
          <a:p>
            <a:pPr marL="0" lvl="2"/>
            <a:r>
              <a:rPr lang="en-US" u="sng" dirty="0" smtClean="0">
                <a:solidFill>
                  <a:srgbClr val="C00000"/>
                </a:solidFill>
              </a:rPr>
              <a:t>test.php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 smtClean="0">
              <a:solidFill>
                <a:srgbClr val="C00000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&lt;?php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echo "A $color $fruit"; // A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include 'vars.php';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echo "A $color $fruit"; // A green apple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?&gt;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1940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Arrays in PHP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22098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u="sng" dirty="0" smtClean="0">
                <a:solidFill>
                  <a:srgbClr val="C00000"/>
                </a:solidFill>
              </a:rPr>
              <a:t>Array?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8763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rgbClr val="C00000"/>
                </a:solidFill>
              </a:rPr>
              <a:t>An </a:t>
            </a:r>
            <a:r>
              <a:rPr lang="en-US" sz="2800" dirty="0">
                <a:solidFill>
                  <a:srgbClr val="C00000"/>
                </a:solidFill>
              </a:rPr>
              <a:t>array is a special variable, which can store multiple values in one single variable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  <a:p>
            <a:pPr algn="just"/>
            <a:endParaRPr lang="en-US" sz="2800" dirty="0" smtClean="0">
              <a:solidFill>
                <a:srgbClr val="C0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C00000"/>
                </a:solidFill>
              </a:rPr>
              <a:t>In </a:t>
            </a:r>
            <a:r>
              <a:rPr lang="en-US" sz="2800" dirty="0">
                <a:solidFill>
                  <a:srgbClr val="C00000"/>
                </a:solidFill>
              </a:rPr>
              <a:t>PHP, there are three kind of arrays</a:t>
            </a:r>
            <a:r>
              <a:rPr lang="en-US" sz="2800" dirty="0" smtClean="0">
                <a:solidFill>
                  <a:srgbClr val="C00000"/>
                </a:solidFill>
              </a:rPr>
              <a:t>:</a:t>
            </a:r>
          </a:p>
          <a:p>
            <a:pPr algn="just"/>
            <a:endParaRPr lang="en-US" sz="2800" dirty="0">
              <a:solidFill>
                <a:srgbClr val="C00000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400" b="1" dirty="0">
                <a:solidFill>
                  <a:srgbClr val="C00000"/>
                </a:solidFill>
              </a:rPr>
              <a:t>Numeric </a:t>
            </a:r>
            <a:r>
              <a:rPr lang="en-US" sz="2400" b="1" dirty="0" smtClean="0">
                <a:solidFill>
                  <a:srgbClr val="C00000"/>
                </a:solidFill>
              </a:rPr>
              <a:t>array               </a:t>
            </a:r>
            <a:r>
              <a:rPr lang="en-US" sz="2400" dirty="0" smtClean="0">
                <a:solidFill>
                  <a:srgbClr val="C00000"/>
                </a:solidFill>
              </a:rPr>
              <a:t>An </a:t>
            </a:r>
            <a:r>
              <a:rPr lang="en-US" sz="2400" dirty="0">
                <a:solidFill>
                  <a:srgbClr val="C00000"/>
                </a:solidFill>
              </a:rPr>
              <a:t>array with a numeric index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>
                <a:solidFill>
                  <a:srgbClr val="C00000"/>
                </a:solidFill>
              </a:rPr>
              <a:t>Associative array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         An </a:t>
            </a:r>
            <a:r>
              <a:rPr lang="en-US" sz="2400" dirty="0">
                <a:solidFill>
                  <a:srgbClr val="C00000"/>
                </a:solidFill>
              </a:rPr>
              <a:t>array where each ID key </a:t>
            </a:r>
            <a:r>
              <a:rPr lang="en-US" sz="2400" dirty="0" smtClean="0">
                <a:solidFill>
                  <a:srgbClr val="C00000"/>
                </a:solidFill>
              </a:rPr>
              <a:t>is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                                               associated </a:t>
            </a:r>
            <a:r>
              <a:rPr lang="en-US" sz="2400" dirty="0">
                <a:solidFill>
                  <a:srgbClr val="C00000"/>
                </a:solidFill>
              </a:rPr>
              <a:t>with a value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>
                <a:solidFill>
                  <a:srgbClr val="C00000"/>
                </a:solidFill>
              </a:rPr>
              <a:t>Multidimensional 	</a:t>
            </a:r>
            <a:r>
              <a:rPr lang="en-US" sz="2400" dirty="0" smtClean="0">
                <a:solidFill>
                  <a:srgbClr val="C00000"/>
                </a:solidFill>
              </a:rPr>
              <a:t>An array </a:t>
            </a:r>
            <a:r>
              <a:rPr lang="en-US" sz="2400" dirty="0">
                <a:solidFill>
                  <a:srgbClr val="C00000"/>
                </a:solidFill>
              </a:rPr>
              <a:t>containing one </a:t>
            </a:r>
            <a:r>
              <a:rPr lang="en-US" sz="2400" dirty="0" smtClean="0">
                <a:solidFill>
                  <a:srgbClr val="C00000"/>
                </a:solidFill>
              </a:rPr>
              <a:t>or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solidFill>
                  <a:srgbClr val="C00000"/>
                </a:solidFill>
              </a:rPr>
              <a:t>    </a:t>
            </a:r>
            <a:r>
              <a:rPr lang="en-US" sz="2400" b="1" dirty="0" smtClean="0">
                <a:solidFill>
                  <a:srgbClr val="C00000"/>
                </a:solidFill>
              </a:rPr>
              <a:t>array</a:t>
            </a:r>
            <a:r>
              <a:rPr lang="en-US" sz="2400" dirty="0" smtClean="0">
                <a:solidFill>
                  <a:srgbClr val="C00000"/>
                </a:solidFill>
              </a:rPr>
              <a:t>                                  more </a:t>
            </a:r>
            <a:r>
              <a:rPr lang="en-US" sz="2400" dirty="0">
                <a:solidFill>
                  <a:srgbClr val="C00000"/>
                </a:solidFill>
              </a:rPr>
              <a:t>arrays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2860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Numeric Arrays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87630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</a:rPr>
              <a:t>A numeric array stores each array element with a numeric index.</a:t>
            </a:r>
          </a:p>
          <a:p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There </a:t>
            </a:r>
            <a:r>
              <a:rPr lang="en-US" sz="2400" dirty="0">
                <a:solidFill>
                  <a:srgbClr val="C00000"/>
                </a:solidFill>
              </a:rPr>
              <a:t>are two methods to create a numeric array</a:t>
            </a:r>
            <a:r>
              <a:rPr lang="en-US" sz="2400" dirty="0" smtClean="0">
                <a:solidFill>
                  <a:srgbClr val="C00000"/>
                </a:solidFill>
              </a:rPr>
              <a:t>.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>
                <a:solidFill>
                  <a:srgbClr val="C00000"/>
                </a:solidFill>
              </a:rPr>
              <a:t>1. In the following example the index are automatically assigned (the index starts at 0):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$cars=array("Saab","Volvo","BMW","Toyota"); </a:t>
            </a:r>
            <a:endParaRPr lang="en-US" sz="2400" dirty="0" smtClean="0">
              <a:solidFill>
                <a:srgbClr val="002060"/>
              </a:solidFill>
            </a:endParaRPr>
          </a:p>
          <a:p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>
                <a:solidFill>
                  <a:srgbClr val="C00000"/>
                </a:solidFill>
              </a:rPr>
              <a:t>2. In the following example we assign the index manually: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</a:rPr>
              <a:t>$cars[0]="Saab";</a:t>
            </a:r>
            <a:br>
              <a:rPr lang="en-US" sz="2400" dirty="0">
                <a:solidFill>
                  <a:srgbClr val="00206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$cars[1]="Volvo";</a:t>
            </a:r>
            <a:br>
              <a:rPr lang="en-US" sz="2400" dirty="0">
                <a:solidFill>
                  <a:srgbClr val="00206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$cars[2]="BMW";</a:t>
            </a:r>
            <a:br>
              <a:rPr lang="en-US" sz="2400" dirty="0">
                <a:solidFill>
                  <a:srgbClr val="00206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$cars[3]="Toyota"; </a:t>
            </a:r>
          </a:p>
          <a:p>
            <a:endParaRPr lang="en-US" sz="40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2860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Associative Arrays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</a:rPr>
              <a:t>An associative array, each ID key is associated with a value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800" dirty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</a:rPr>
              <a:t>When storing data about specific named values, a numerical array is not always the best way to do it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800" dirty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</a:rPr>
              <a:t>With associative arrays we can use the values as keys and assign values to them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2860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Associative Arrays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47801"/>
            <a:ext cx="8763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For (eg) we </a:t>
            </a:r>
            <a:r>
              <a:rPr lang="en-US" sz="2800" dirty="0">
                <a:solidFill>
                  <a:srgbClr val="C00000"/>
                </a:solidFill>
              </a:rPr>
              <a:t>use an array to assign ages to the different </a:t>
            </a:r>
            <a:r>
              <a:rPr lang="en-US" sz="2800" dirty="0" smtClean="0">
                <a:solidFill>
                  <a:srgbClr val="C00000"/>
                </a:solidFill>
              </a:rPr>
              <a:t>persons</a:t>
            </a:r>
            <a:endParaRPr lang="en-US" sz="2800" dirty="0">
              <a:solidFill>
                <a:srgbClr val="C00000"/>
              </a:solidFill>
            </a:endParaRP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Example 1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	</a:t>
            </a:r>
            <a:r>
              <a:rPr lang="en-US" sz="2800" dirty="0" smtClean="0">
                <a:solidFill>
                  <a:srgbClr val="002060"/>
                </a:solidFill>
              </a:rPr>
              <a:t>$</a:t>
            </a:r>
            <a:r>
              <a:rPr lang="en-US" sz="2800" dirty="0">
                <a:solidFill>
                  <a:srgbClr val="002060"/>
                </a:solidFill>
              </a:rPr>
              <a:t>ages = array("Peter"=&gt;32, "Quagmire"=&gt;30, </a:t>
            </a:r>
            <a:r>
              <a:rPr lang="en-US" sz="2800" dirty="0" smtClean="0">
                <a:solidFill>
                  <a:srgbClr val="002060"/>
                </a:solidFill>
              </a:rPr>
              <a:t>	"</a:t>
            </a:r>
            <a:r>
              <a:rPr lang="en-US" sz="2800" dirty="0">
                <a:solidFill>
                  <a:srgbClr val="002060"/>
                </a:solidFill>
              </a:rPr>
              <a:t>Joe"=&gt;34); </a:t>
            </a:r>
            <a:endParaRPr lang="en-US" sz="2800" dirty="0" smtClean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C00000"/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Example 2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	</a:t>
            </a:r>
            <a:r>
              <a:rPr lang="en-US" sz="2800" dirty="0" smtClean="0">
                <a:solidFill>
                  <a:srgbClr val="002060"/>
                </a:solidFill>
              </a:rPr>
              <a:t>$</a:t>
            </a:r>
            <a:r>
              <a:rPr lang="en-US" sz="2800" dirty="0">
                <a:solidFill>
                  <a:srgbClr val="002060"/>
                </a:solidFill>
              </a:rPr>
              <a:t>ages['Peter'] = "32";</a:t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	$</a:t>
            </a:r>
            <a:r>
              <a:rPr lang="en-US" sz="2800" dirty="0">
                <a:solidFill>
                  <a:srgbClr val="002060"/>
                </a:solidFill>
              </a:rPr>
              <a:t>ages['Quagmire'] = "30";</a:t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	$</a:t>
            </a:r>
            <a:r>
              <a:rPr lang="en-US" sz="2800" dirty="0">
                <a:solidFill>
                  <a:srgbClr val="002060"/>
                </a:solidFill>
              </a:rPr>
              <a:t>ages['Joe'] = "34"; </a:t>
            </a:r>
            <a:endParaRPr lang="en-US" sz="4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28600"/>
            <a:ext cx="6477000" cy="838200"/>
          </a:xfrm>
        </p:spPr>
        <p:txBody>
          <a:bodyPr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Basic PHP Syntax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8763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A </a:t>
            </a:r>
            <a:r>
              <a:rPr lang="en-US" sz="2800" dirty="0">
                <a:solidFill>
                  <a:srgbClr val="C00000"/>
                </a:solidFill>
              </a:rPr>
              <a:t>PHP scripting block always starts with </a:t>
            </a:r>
            <a:r>
              <a:rPr lang="en-US" sz="2800" b="1" dirty="0">
                <a:solidFill>
                  <a:srgbClr val="002060"/>
                </a:solidFill>
              </a:rPr>
              <a:t>&lt;?php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C00000"/>
                </a:solidFill>
              </a:rPr>
              <a:t>and ends with </a:t>
            </a:r>
            <a:r>
              <a:rPr lang="en-US" sz="2800" b="1" dirty="0">
                <a:solidFill>
                  <a:srgbClr val="002060"/>
                </a:solidFill>
              </a:rPr>
              <a:t>?&gt;</a:t>
            </a:r>
            <a:r>
              <a:rPr lang="en-US" sz="2800" dirty="0">
                <a:solidFill>
                  <a:srgbClr val="C00000"/>
                </a:solidFill>
              </a:rPr>
              <a:t>. A PHP scripting block can be placed anywhere in the document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Each </a:t>
            </a:r>
            <a:r>
              <a:rPr lang="en-US" sz="2800" dirty="0">
                <a:solidFill>
                  <a:srgbClr val="C00000"/>
                </a:solidFill>
              </a:rPr>
              <a:t>code line in PHP must end with a semicolon. The semicolon is a separator and is used to distinguish one set of instructions from another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There are 2 basic statements to output text with PHP: </a:t>
            </a:r>
            <a:r>
              <a:rPr lang="en-US" sz="2800" b="1" i="1" dirty="0" smtClean="0">
                <a:solidFill>
                  <a:srgbClr val="002060"/>
                </a:solidFill>
              </a:rPr>
              <a:t>echo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and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</a:rPr>
              <a:t>print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  <a:endParaRPr lang="en-US" sz="2800" dirty="0">
              <a:solidFill>
                <a:srgbClr val="C00000"/>
              </a:solidFill>
            </a:endParaRPr>
          </a:p>
          <a:p>
            <a:pPr algn="just"/>
            <a:endParaRPr lang="en-US" sz="32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46675"/>
            <a:ext cx="6477000" cy="8382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Multidimensional Arrays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8763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C00000"/>
                </a:solidFill>
              </a:rPr>
              <a:t>In a multidimensional array, each element in the main array can also be an array. And each element in the sub-array can be an array, and so on. </a:t>
            </a:r>
          </a:p>
          <a:p>
            <a:endParaRPr lang="en-US" sz="2400" b="1" dirty="0">
              <a:solidFill>
                <a:srgbClr val="C00000"/>
              </a:solidFill>
            </a:endParaRPr>
          </a:p>
          <a:p>
            <a:r>
              <a:rPr lang="en-US" sz="2400" b="1" dirty="0" smtClean="0">
                <a:solidFill>
                  <a:srgbClr val="C00000"/>
                </a:solidFill>
              </a:rPr>
              <a:t>Example</a:t>
            </a:r>
            <a:endParaRPr lang="en-US" sz="2400" b="1" dirty="0">
              <a:solidFill>
                <a:srgbClr val="C00000"/>
              </a:solidFill>
            </a:endParaRPr>
          </a:p>
          <a:p>
            <a:endParaRPr lang="en-US" sz="2400" dirty="0" smtClean="0">
              <a:solidFill>
                <a:srgbClr val="C00000"/>
              </a:solidFill>
            </a:endParaRPr>
          </a:p>
          <a:p>
            <a:pPr lvl="2"/>
            <a:r>
              <a:rPr lang="en-US" sz="2400" dirty="0" smtClean="0">
                <a:solidFill>
                  <a:srgbClr val="002060"/>
                </a:solidFill>
              </a:rPr>
              <a:t>$families = array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 (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 "Griffin"=&gt;array ( "Peter“, "Lois“, "Megan” ),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 "Quagmire"=&gt;array ( "Glenn”  ),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 "Brown"=&gt;array ("Cleveland“, "Loretta“, "Junior” )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 ); 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7180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Functions in PHP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2860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Creation of function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209800"/>
            <a:ext cx="8763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A function will be executed by a call to the function.</a:t>
            </a:r>
          </a:p>
          <a:p>
            <a:endParaRPr lang="en-US" sz="2400" b="1" dirty="0" smtClean="0">
              <a:solidFill>
                <a:srgbClr val="C00000"/>
              </a:solidFill>
            </a:endParaRPr>
          </a:p>
          <a:p>
            <a:r>
              <a:rPr lang="en-US" sz="2400" u="sng" dirty="0" smtClean="0">
                <a:solidFill>
                  <a:srgbClr val="C00000"/>
                </a:solidFill>
              </a:rPr>
              <a:t>Syntax</a:t>
            </a:r>
          </a:p>
          <a:p>
            <a:pPr lvl="2"/>
            <a:r>
              <a:rPr lang="en-US" sz="2400" dirty="0" smtClean="0">
                <a:solidFill>
                  <a:srgbClr val="002060"/>
                </a:solidFill>
              </a:rPr>
              <a:t>function </a:t>
            </a:r>
            <a:r>
              <a:rPr lang="en-US" sz="2400" i="1" dirty="0" smtClean="0">
                <a:solidFill>
                  <a:srgbClr val="002060"/>
                </a:solidFill>
              </a:rPr>
              <a:t>functionName</a:t>
            </a:r>
            <a:r>
              <a:rPr lang="en-US" sz="2400" dirty="0" smtClean="0">
                <a:solidFill>
                  <a:srgbClr val="002060"/>
                </a:solidFill>
              </a:rPr>
              <a:t>()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{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i="1" dirty="0" smtClean="0">
                <a:solidFill>
                  <a:srgbClr val="002060"/>
                </a:solidFill>
              </a:rPr>
              <a:t>code to be executed</a:t>
            </a:r>
            <a:r>
              <a:rPr lang="en-US" sz="2400" dirty="0" smtClean="0">
                <a:solidFill>
                  <a:srgbClr val="002060"/>
                </a:solidFill>
              </a:rPr>
              <a:t>;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} </a:t>
            </a:r>
          </a:p>
          <a:p>
            <a:pPr lvl="2"/>
            <a:endParaRPr lang="en-US" sz="2400" dirty="0" smtClean="0">
              <a:solidFill>
                <a:srgbClr val="C00000"/>
              </a:solidFill>
            </a:endParaRPr>
          </a:p>
          <a:p>
            <a:pPr lvl="2"/>
            <a:r>
              <a:rPr lang="en-US" sz="1600" dirty="0" smtClean="0">
                <a:solidFill>
                  <a:srgbClr val="C00000"/>
                </a:solidFill>
              </a:rPr>
              <a:t>Note : The function name can start with a letter or underscore (not a number)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29718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u="sng" dirty="0" smtClean="0">
                <a:solidFill>
                  <a:srgbClr val="C00000"/>
                </a:solidFill>
              </a:rPr>
              <a:t>Example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8763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>
                <a:solidFill>
                  <a:srgbClr val="002060"/>
                </a:solidFill>
              </a:rPr>
              <a:t>&lt;?php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function writeName()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{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echo “Srivanth";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}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/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echo "My name is ";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writeName();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?&gt;</a:t>
            </a:r>
            <a:endParaRPr lang="en-US" sz="28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6477000" cy="8382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u="sng" dirty="0" smtClean="0">
                <a:solidFill>
                  <a:srgbClr val="C00000"/>
                </a:solidFill>
              </a:rPr>
              <a:t>Function with parameter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8763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28750"/>
            <a:r>
              <a:rPr lang="en-US" sz="2400" dirty="0" smtClean="0">
                <a:solidFill>
                  <a:srgbClr val="002060"/>
                </a:solidFill>
              </a:rPr>
              <a:t>&lt;?php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function writeName($fname)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{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echo $fname . “&lt;br /&gt;";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}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echo "My name is ";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writeName(“ Jim");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echo "My sister's name is ";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writeName(“TTT");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echo "My brother's name is ";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writeName(“Sri");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?&gt;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7772400" cy="838200"/>
          </a:xfrm>
        </p:spPr>
        <p:txBody>
          <a:bodyPr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u="sng" dirty="0" smtClean="0">
                <a:solidFill>
                  <a:srgbClr val="C00000"/>
                </a:solidFill>
              </a:rPr>
              <a:t>Function with return value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8763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/>
            <a:r>
              <a:rPr lang="en-US" sz="2800" dirty="0" smtClean="0">
                <a:solidFill>
                  <a:srgbClr val="002060"/>
                </a:solidFill>
              </a:rPr>
              <a:t>&lt;?php</a:t>
            </a:r>
          </a:p>
          <a:p>
            <a:pPr marL="1371600"/>
            <a:r>
              <a:rPr lang="en-US" sz="2800" dirty="0" smtClean="0">
                <a:solidFill>
                  <a:srgbClr val="002060"/>
                </a:solidFill>
              </a:rPr>
              <a:t/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function add($x,$y)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{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$total=$x+$y;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return $total;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}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/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echo "1 + 16 = " . add(1,16);</a:t>
            </a:r>
          </a:p>
          <a:p>
            <a:pPr marL="1371600"/>
            <a:r>
              <a:rPr lang="en-US" sz="2800" dirty="0" smtClean="0">
                <a:solidFill>
                  <a:srgbClr val="002060"/>
                </a:solidFill>
              </a:rPr>
              <a:t/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?&gt;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9560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Forms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2954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C00000"/>
                </a:solidFill>
              </a:rPr>
              <a:t>Any form element in an HTML page will </a:t>
            </a:r>
            <a:r>
              <a:rPr lang="en-US" sz="2800" b="1" dirty="0" smtClean="0">
                <a:solidFill>
                  <a:srgbClr val="C00000"/>
                </a:solidFill>
              </a:rPr>
              <a:t>automatically</a:t>
            </a:r>
            <a:r>
              <a:rPr lang="en-US" sz="2800" dirty="0" smtClean="0">
                <a:solidFill>
                  <a:srgbClr val="C00000"/>
                </a:solidFill>
              </a:rPr>
              <a:t> be available to your PHP scripts. Eg)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&lt;html&gt;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&lt;body&gt;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&lt;form action="welcome.php" method="post"&gt;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Name: &lt;input type="text" name="fname" /&gt;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Age: &lt;input type="text" name="age" /&gt;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&lt;input type="submit" /&gt;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&lt;/form&gt;</a:t>
            </a: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&lt;/body&gt;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&lt;/html&gt; 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81000"/>
            <a:ext cx="8763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C00000"/>
                </a:solidFill>
              </a:rPr>
              <a:t>Welcome.php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&lt;html&gt;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&lt;body&gt;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Welcome &lt;?php echo $_POST["fname"]; ?&gt;!&lt;br /&gt;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You are &lt;?php echo $_POST["age"]; ?&gt; years old.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/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&lt;/body&gt;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&lt;/html&gt; 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4876800" cy="8382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u="sng" dirty="0" smtClean="0">
                <a:solidFill>
                  <a:srgbClr val="C00000"/>
                </a:solidFill>
              </a:rPr>
              <a:t>$_POST Variable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371600"/>
            <a:ext cx="8763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The predefined $_POST variable is used to collect values from a form sent with method="post".</a:t>
            </a:r>
          </a:p>
          <a:p>
            <a:pPr algn="just">
              <a:lnSpc>
                <a:spcPct val="150000"/>
              </a:lnSpc>
            </a:pPr>
            <a:endParaRPr lang="en-US" sz="2800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Information sent from a form with the POST method is invisible to others and has no limits on the amount of information to send.</a:t>
            </a:r>
          </a:p>
          <a:p>
            <a:endParaRPr lang="en-US" sz="40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3352800" cy="9144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Example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447800"/>
            <a:ext cx="7848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&lt;html&gt;</a:t>
            </a:r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>&lt;body&gt;</a:t>
            </a:r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/>
            </a:r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002060"/>
                </a:solidFill>
              </a:rPr>
              <a:t>&lt;?php</a:t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dirty="0">
                <a:solidFill>
                  <a:srgbClr val="002060"/>
                </a:solidFill>
              </a:rPr>
              <a:t>echo "Hello World";</a:t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dirty="0">
                <a:solidFill>
                  <a:srgbClr val="002060"/>
                </a:solidFill>
              </a:rPr>
              <a:t>?&gt;</a:t>
            </a:r>
            <a:r>
              <a:rPr lang="en-US" sz="2800" dirty="0">
                <a:solidFill>
                  <a:srgbClr val="C00000"/>
                </a:solidFill>
              </a:rPr>
              <a:t/>
            </a:r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/>
            </a:r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>&lt;/body&gt;</a:t>
            </a:r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>&lt;/html&gt; </a:t>
            </a:r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>
              <a:solidFill>
                <a:srgbClr val="C00000"/>
              </a:solidFill>
            </a:endParaRP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1600" i="1" dirty="0" smtClean="0">
                <a:solidFill>
                  <a:srgbClr val="C00000"/>
                </a:solidFill>
              </a:rPr>
              <a:t>                                         Note</a:t>
            </a:r>
            <a:r>
              <a:rPr lang="en-US" sz="1600" i="1" dirty="0">
                <a:solidFill>
                  <a:srgbClr val="C00000"/>
                </a:solidFill>
              </a:rPr>
              <a:t>: The file must have a .php extension.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4876800" cy="838200"/>
          </a:xfrm>
        </p:spPr>
        <p:txBody>
          <a:bodyPr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u="sng" dirty="0" smtClean="0">
                <a:solidFill>
                  <a:srgbClr val="C00000"/>
                </a:solidFill>
              </a:rPr>
              <a:t>$_GET Variable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371600"/>
            <a:ext cx="87630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The predefined $_GET variable is used to collect values in a form with method="get“</a:t>
            </a:r>
          </a:p>
          <a:p>
            <a:pPr>
              <a:lnSpc>
                <a:spcPct val="150000"/>
              </a:lnSpc>
            </a:pPr>
            <a:endParaRPr lang="en-US" sz="28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Information sent from a form with the GET method is visible to everyone (it will be displayed in the browser's address bar) and has limits on the amount of information to send.</a:t>
            </a:r>
          </a:p>
          <a:p>
            <a:endParaRPr lang="en-US" sz="40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629400" cy="8382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u="sng" dirty="0" smtClean="0">
                <a:solidFill>
                  <a:srgbClr val="C00000"/>
                </a:solidFill>
              </a:rPr>
              <a:t>$_GET Variable Example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1430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C00000"/>
                </a:solidFill>
              </a:rPr>
              <a:t>Eg1.html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&lt;form action="welcome.php" </a:t>
            </a:r>
            <a:r>
              <a:rPr lang="en-US" sz="2800" dirty="0" smtClean="0">
                <a:solidFill>
                  <a:srgbClr val="002060"/>
                </a:solidFill>
              </a:rPr>
              <a:t>method="get"</a:t>
            </a:r>
            <a:r>
              <a:rPr lang="en-US" sz="2800" dirty="0" smtClean="0">
                <a:solidFill>
                  <a:srgbClr val="C00000"/>
                </a:solidFill>
              </a:rPr>
              <a:t>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Name: &lt;input type="text" name="fname" /&gt;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Age: &lt;input type="text" name="age" /&gt;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&lt;input type="submit" /&gt;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&lt;/form&gt; 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u="sng" dirty="0" smtClean="0">
                <a:solidFill>
                  <a:srgbClr val="C00000"/>
                </a:solidFill>
              </a:rPr>
              <a:t>Welcome.php</a:t>
            </a:r>
          </a:p>
          <a:p>
            <a:endParaRPr lang="en-US" sz="2800" u="sng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Welcome &lt;?php echo $_GET["fname"]; ?&gt;.&lt;br /&gt;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You are &lt;?php echo $_GET["age"]; ?&gt; years old! </a:t>
            </a:r>
            <a:endParaRPr lang="en-US" sz="4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0"/>
            <a:ext cx="6629400" cy="838200"/>
          </a:xfrm>
        </p:spPr>
        <p:txBody>
          <a:bodyPr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u="sng" dirty="0" smtClean="0">
                <a:solidFill>
                  <a:srgbClr val="C00000"/>
                </a:solidFill>
              </a:rPr>
              <a:t>$_REQUEST Variable 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14400"/>
            <a:ext cx="8763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The predefined $_REQUEST variable contains the contents of both $_GET, $_POST, and $_COOKIE.</a:t>
            </a:r>
          </a:p>
          <a:p>
            <a:pPr algn="just"/>
            <a:endParaRPr lang="en-US" sz="2800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The $_REQUEST variable can be used to collect form data sent with both the GET and POST methods.</a:t>
            </a:r>
          </a:p>
          <a:p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Example</a:t>
            </a:r>
          </a:p>
          <a:p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Welcome &lt;?php echo </a:t>
            </a:r>
            <a:r>
              <a:rPr lang="en-US" sz="2400" dirty="0" smtClean="0">
                <a:solidFill>
                  <a:srgbClr val="002060"/>
                </a:solidFill>
              </a:rPr>
              <a:t>$_REQUEST["fname"]; </a:t>
            </a:r>
            <a:r>
              <a:rPr lang="en-US" sz="2400" dirty="0" smtClean="0">
                <a:solidFill>
                  <a:srgbClr val="C00000"/>
                </a:solidFill>
              </a:rPr>
              <a:t>?&gt;!&lt;br /&gt;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You are &lt;?php echo </a:t>
            </a:r>
            <a:r>
              <a:rPr lang="en-US" sz="2400" dirty="0" smtClean="0">
                <a:solidFill>
                  <a:srgbClr val="002060"/>
                </a:solidFill>
              </a:rPr>
              <a:t>$_REQUEST["age"]; </a:t>
            </a:r>
            <a:r>
              <a:rPr lang="en-US" sz="2400" dirty="0" smtClean="0">
                <a:solidFill>
                  <a:srgbClr val="C00000"/>
                </a:solidFill>
              </a:rPr>
              <a:t>?&gt; years old. </a:t>
            </a:r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2860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Cookie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8763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A cookie is often used to identify a user.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A cookie is a small file that the server embeds on the user's computer.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 Each time the same computer requests a page with a browser, it will send the cookie too.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 In PHP, you can both create and retrieve cookie values.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477000" cy="8382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u="sng" dirty="0" smtClean="0">
                <a:solidFill>
                  <a:srgbClr val="C00000"/>
                </a:solidFill>
              </a:rPr>
              <a:t>How to Create a Cookie?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066800"/>
            <a:ext cx="8763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C00000"/>
                </a:solidFill>
              </a:rPr>
              <a:t>The setcookie() function is used to set a cookie.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C00000"/>
                </a:solidFill>
              </a:rPr>
              <a:t> The setcookie() function must appear BEFORE the &lt;html&gt; tag. </a:t>
            </a:r>
          </a:p>
          <a:p>
            <a:endParaRPr lang="en-US" sz="2400" b="1" dirty="0" smtClean="0">
              <a:solidFill>
                <a:srgbClr val="C00000"/>
              </a:solidFill>
            </a:endParaRPr>
          </a:p>
          <a:p>
            <a:r>
              <a:rPr lang="en-US" sz="2400" b="1" i="1" dirty="0" smtClean="0">
                <a:solidFill>
                  <a:srgbClr val="C00000"/>
                </a:solidFill>
              </a:rPr>
              <a:t>	</a:t>
            </a:r>
            <a:r>
              <a:rPr lang="en-US" sz="2400" b="1" i="1" dirty="0" smtClean="0">
                <a:solidFill>
                  <a:srgbClr val="002060"/>
                </a:solidFill>
              </a:rPr>
              <a:t>setcookie(name, value, expire, path, domain); </a:t>
            </a:r>
          </a:p>
          <a:p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u="sng" dirty="0" smtClean="0">
                <a:solidFill>
                  <a:srgbClr val="C00000"/>
                </a:solidFill>
              </a:rPr>
              <a:t>Example</a:t>
            </a:r>
          </a:p>
          <a:p>
            <a:pPr lvl="2"/>
            <a:r>
              <a:rPr lang="en-US" sz="2400" dirty="0" smtClean="0">
                <a:solidFill>
                  <a:srgbClr val="C00000"/>
                </a:solidFill>
              </a:rPr>
              <a:t>&lt;?php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setcookie("user", “SRI", time()+3600);</a:t>
            </a:r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?&gt;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&lt;html&gt;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..... 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114300" lvl="2">
              <a:tabLst>
                <a:tab pos="0" algn="l"/>
              </a:tabLst>
            </a:pPr>
            <a:endParaRPr lang="en-US" sz="2000" dirty="0" smtClean="0">
              <a:solidFill>
                <a:srgbClr val="C00000"/>
              </a:solidFill>
            </a:endParaRPr>
          </a:p>
          <a:p>
            <a:pPr marL="114300" lvl="2">
              <a:tabLst>
                <a:tab pos="0" algn="l"/>
              </a:tabLst>
            </a:pPr>
            <a:r>
              <a:rPr lang="en-US" sz="2000" dirty="0" smtClean="0">
                <a:solidFill>
                  <a:srgbClr val="C00000"/>
                </a:solidFill>
              </a:rPr>
              <a:t>In our eg) Cookie name is SRI. It expires after one hour.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239000" cy="8382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u="sng" dirty="0" smtClean="0">
                <a:solidFill>
                  <a:srgbClr val="C00000"/>
                </a:solidFill>
              </a:rPr>
              <a:t>How to Retrieve  a Cookie?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066800"/>
            <a:ext cx="8763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The PHP </a:t>
            </a:r>
            <a:r>
              <a:rPr lang="en-US" sz="2800" b="1" dirty="0" smtClean="0">
                <a:solidFill>
                  <a:srgbClr val="C00000"/>
                </a:solidFill>
              </a:rPr>
              <a:t>$_COOKIE </a:t>
            </a:r>
            <a:r>
              <a:rPr lang="en-US" sz="2800" dirty="0" smtClean="0">
                <a:solidFill>
                  <a:srgbClr val="C00000"/>
                </a:solidFill>
              </a:rPr>
              <a:t>variable is used to retrieve a cookie value. 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u="sng" dirty="0" smtClean="0">
                <a:solidFill>
                  <a:srgbClr val="C00000"/>
                </a:solidFill>
              </a:rPr>
              <a:t>Example</a:t>
            </a:r>
          </a:p>
          <a:p>
            <a:endParaRPr lang="en-US" sz="2800" u="sng" dirty="0" smtClean="0">
              <a:solidFill>
                <a:srgbClr val="C00000"/>
              </a:solidFill>
            </a:endParaRPr>
          </a:p>
          <a:p>
            <a:pPr lvl="2"/>
            <a:r>
              <a:rPr lang="en-US" sz="2800" dirty="0" smtClean="0">
                <a:solidFill>
                  <a:srgbClr val="C00000"/>
                </a:solidFill>
              </a:rPr>
              <a:t>&lt;?php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echo </a:t>
            </a:r>
            <a:r>
              <a:rPr lang="en-US" sz="2800" dirty="0" smtClean="0">
                <a:solidFill>
                  <a:srgbClr val="002060"/>
                </a:solidFill>
              </a:rPr>
              <a:t>$_COOKIE["user"]; </a:t>
            </a:r>
            <a:r>
              <a:rPr lang="en-US" sz="2800" dirty="0" smtClean="0">
                <a:solidFill>
                  <a:srgbClr val="C00000"/>
                </a:solidFill>
              </a:rPr>
              <a:t>// Print a cookie 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?&gt; </a:t>
            </a:r>
          </a:p>
          <a:p>
            <a:pPr lvl="2"/>
            <a:endParaRPr lang="en-US" sz="2400" dirty="0" smtClean="0">
              <a:solidFill>
                <a:srgbClr val="C00000"/>
              </a:solidFill>
            </a:endParaRPr>
          </a:p>
          <a:p>
            <a:pPr marL="114300" lvl="2"/>
            <a:r>
              <a:rPr lang="en-US" sz="2000" dirty="0" smtClean="0">
                <a:solidFill>
                  <a:srgbClr val="C00000"/>
                </a:solidFill>
              </a:rPr>
              <a:t>It is a way to view the cookie named “user” and display it on a page</a:t>
            </a:r>
          </a:p>
          <a:p>
            <a:pPr lvl="2"/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8763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&lt;html&gt;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&lt;body&gt;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&lt;?php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if (</a:t>
            </a:r>
            <a:r>
              <a:rPr lang="en-US" sz="2800" dirty="0" smtClean="0">
                <a:solidFill>
                  <a:srgbClr val="002060"/>
                </a:solidFill>
              </a:rPr>
              <a:t>isset</a:t>
            </a:r>
            <a:r>
              <a:rPr lang="en-US" sz="2800" dirty="0" smtClean="0">
                <a:solidFill>
                  <a:srgbClr val="C00000"/>
                </a:solidFill>
              </a:rPr>
              <a:t>($_COOKIE["user"]))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  echo "Welcome " . $_COOKIE["user"] . "!&lt;br /&gt;";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else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  echo "Welcome guest!&lt;br /&gt;";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?&gt;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&lt;/body&gt;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&lt;/html&gt; 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isset() – Find out if a cookie has been set</a:t>
            </a:r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477000" cy="8382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u="sng" dirty="0" smtClean="0">
                <a:solidFill>
                  <a:srgbClr val="C00000"/>
                </a:solidFill>
              </a:rPr>
              <a:t>How to Delete a Cookie?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19200"/>
            <a:ext cx="8763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	When deleting a cookie you should assure that the expiration date is in the past.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u="sng" dirty="0" smtClean="0">
                <a:solidFill>
                  <a:srgbClr val="C00000"/>
                </a:solidFill>
              </a:rPr>
              <a:t>Example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sz="2800" dirty="0" smtClean="0">
                <a:solidFill>
                  <a:srgbClr val="C00000"/>
                </a:solidFill>
              </a:rPr>
              <a:t>&lt;?php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// set the expiration date to one hour ago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setcookie("user", “SRI", </a:t>
            </a:r>
            <a:r>
              <a:rPr lang="en-US" sz="2800" dirty="0" smtClean="0">
                <a:solidFill>
                  <a:srgbClr val="002060"/>
                </a:solidFill>
              </a:rPr>
              <a:t>time()-3600</a:t>
            </a:r>
            <a:r>
              <a:rPr lang="en-US" sz="2800" dirty="0" smtClean="0">
                <a:solidFill>
                  <a:srgbClr val="C00000"/>
                </a:solidFill>
              </a:rPr>
              <a:t>);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?&gt; 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Session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" y="1143000"/>
            <a:ext cx="8763000" cy="583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 It allows you to store user information on the server for later use (i.e. username, shopping items, etc).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However, session information is temporary and will be deleted after the user has left the website.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If you need a permanent storage you may want to store the data in a database.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Sessions work by creating a unique id (UID) for each visitor and store variables based on this UID.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5470"/>
            <a:ext cx="8763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C00000"/>
                </a:solidFill>
              </a:rPr>
              <a:t>Starting a PHP Session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	Before you can store user information in your PHP session, you must first start up the session.</a:t>
            </a:r>
          </a:p>
          <a:p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&lt;?php </a:t>
            </a:r>
            <a:r>
              <a:rPr lang="en-US" sz="2800" dirty="0" smtClean="0">
                <a:solidFill>
                  <a:srgbClr val="002060"/>
                </a:solidFill>
              </a:rPr>
              <a:t>session_start(); </a:t>
            </a:r>
            <a:r>
              <a:rPr lang="en-US" sz="2800" dirty="0" smtClean="0">
                <a:solidFill>
                  <a:srgbClr val="C00000"/>
                </a:solidFill>
              </a:rPr>
              <a:t>?&gt;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&lt;html&gt;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&lt;body&gt;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&lt;/body&gt;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&lt;/html&gt; 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000" b="1" dirty="0" smtClean="0">
                <a:solidFill>
                  <a:srgbClr val="C00000"/>
                </a:solidFill>
              </a:rPr>
              <a:t>Note:</a:t>
            </a:r>
            <a:r>
              <a:rPr lang="en-US" sz="2000" dirty="0" smtClean="0">
                <a:solidFill>
                  <a:srgbClr val="C00000"/>
                </a:solidFill>
              </a:rPr>
              <a:t> The session_start() function must appear BEFORE the &lt;html&gt; tag.</a:t>
            </a:r>
            <a:endParaRPr lang="en-US" sz="2800" dirty="0" smtClean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81940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Basics of PHP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5470"/>
            <a:ext cx="8763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C00000"/>
                </a:solidFill>
              </a:rPr>
              <a:t>Storing a Session Variable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	The correct way to store and retrieve session variables is to use  </a:t>
            </a:r>
            <a:r>
              <a:rPr lang="en-US" sz="2800" b="1" dirty="0" smtClean="0">
                <a:solidFill>
                  <a:srgbClr val="C00000"/>
                </a:solidFill>
              </a:rPr>
              <a:t>$_SESSION</a:t>
            </a:r>
            <a:r>
              <a:rPr lang="en-US" sz="2800" dirty="0" smtClean="0">
                <a:solidFill>
                  <a:srgbClr val="C00000"/>
                </a:solidFill>
              </a:rPr>
              <a:t> variable.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	</a:t>
            </a:r>
          </a:p>
          <a:p>
            <a:pPr lvl="3"/>
            <a:r>
              <a:rPr lang="en-US" sz="2400" dirty="0" smtClean="0">
                <a:solidFill>
                  <a:srgbClr val="C00000"/>
                </a:solidFill>
              </a:rPr>
              <a:t>&lt;?php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session_start();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$_SESSION['views']=1</a:t>
            </a:r>
            <a:r>
              <a:rPr lang="en-US" sz="2400" dirty="0" smtClean="0">
                <a:solidFill>
                  <a:srgbClr val="C00000"/>
                </a:solidFill>
              </a:rPr>
              <a:t>; // store session data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?&gt;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endParaRPr lang="en-US" sz="2400" dirty="0" smtClean="0">
              <a:solidFill>
                <a:srgbClr val="C00000"/>
              </a:solidFill>
            </a:endParaRPr>
          </a:p>
          <a:p>
            <a:pPr marL="57150"/>
            <a:r>
              <a:rPr lang="en-US" sz="2400" u="sng" dirty="0" smtClean="0">
                <a:solidFill>
                  <a:srgbClr val="C00000"/>
                </a:solidFill>
              </a:rPr>
              <a:t>To Retrieve  session data</a:t>
            </a:r>
          </a:p>
          <a:p>
            <a:pPr marL="1314450"/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&lt;?php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echo "Pageviews=". $_SESSION['views'];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?&gt;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"/>
            <a:ext cx="8763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C00000"/>
                </a:solidFill>
              </a:rPr>
              <a:t>Destroying a Session Variable</a:t>
            </a:r>
          </a:p>
          <a:p>
            <a:pPr algn="just"/>
            <a:r>
              <a:rPr lang="en-US" sz="2800" dirty="0" smtClean="0">
                <a:solidFill>
                  <a:srgbClr val="C00000"/>
                </a:solidFill>
              </a:rPr>
              <a:t>	</a:t>
            </a:r>
          </a:p>
          <a:p>
            <a:pPr algn="just"/>
            <a:endParaRPr lang="en-US" sz="2800" dirty="0" smtClean="0">
              <a:solidFill>
                <a:srgbClr val="C0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To delete  session data, you can use the unset() or the session_destroy() function.</a:t>
            </a:r>
          </a:p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The </a:t>
            </a:r>
            <a:r>
              <a:rPr lang="en-US" sz="2400" b="1" dirty="0" smtClean="0">
                <a:solidFill>
                  <a:srgbClr val="C00000"/>
                </a:solidFill>
              </a:rPr>
              <a:t>unset() </a:t>
            </a:r>
            <a:r>
              <a:rPr lang="en-US" sz="2400" dirty="0" smtClean="0">
                <a:solidFill>
                  <a:srgbClr val="C00000"/>
                </a:solidFill>
              </a:rPr>
              <a:t>function is used to free the specified session variable:</a:t>
            </a:r>
          </a:p>
          <a:p>
            <a:pPr marL="2228850"/>
            <a:r>
              <a:rPr lang="en-US" sz="2400" dirty="0" smtClean="0">
                <a:solidFill>
                  <a:srgbClr val="C00000"/>
                </a:solidFill>
              </a:rPr>
              <a:t>&lt;?php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unset($_SESSION['views']);</a:t>
            </a:r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?&gt; </a:t>
            </a:r>
          </a:p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To completely destroy the session by calling the </a:t>
            </a:r>
            <a:r>
              <a:rPr lang="en-US" sz="2400" b="1" dirty="0" smtClean="0">
                <a:solidFill>
                  <a:srgbClr val="C00000"/>
                </a:solidFill>
              </a:rPr>
              <a:t>session_destroy() </a:t>
            </a:r>
            <a:r>
              <a:rPr lang="en-US" sz="2400" dirty="0" smtClean="0">
                <a:solidFill>
                  <a:srgbClr val="C00000"/>
                </a:solidFill>
              </a:rPr>
              <a:t>function:</a:t>
            </a:r>
          </a:p>
          <a:p>
            <a:pPr marL="2171700"/>
            <a:endParaRPr lang="en-US" sz="2400" dirty="0" smtClean="0">
              <a:solidFill>
                <a:srgbClr val="C00000"/>
              </a:solidFill>
            </a:endParaRPr>
          </a:p>
          <a:p>
            <a:pPr marL="2171700"/>
            <a:r>
              <a:rPr lang="en-US" sz="2400" dirty="0" smtClean="0">
                <a:solidFill>
                  <a:srgbClr val="C00000"/>
                </a:solidFill>
              </a:rPr>
              <a:t>&lt;?php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session_destroy();</a:t>
            </a:r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?&gt; </a:t>
            </a:r>
          </a:p>
          <a:p>
            <a:pPr algn="just"/>
            <a:endParaRPr lang="en-US" sz="2000" b="1" dirty="0" smtClean="0">
              <a:solidFill>
                <a:srgbClr val="C00000"/>
              </a:solidFill>
            </a:endParaRPr>
          </a:p>
          <a:p>
            <a:pPr algn="just"/>
            <a:r>
              <a:rPr lang="en-US" sz="2000" b="1" dirty="0" smtClean="0">
                <a:solidFill>
                  <a:srgbClr val="C00000"/>
                </a:solidFill>
              </a:rPr>
              <a:t>Note:</a:t>
            </a:r>
            <a:r>
              <a:rPr lang="en-US" sz="2000" dirty="0" smtClean="0">
                <a:solidFill>
                  <a:srgbClr val="C00000"/>
                </a:solidFill>
              </a:rPr>
              <a:t> session_destroy() will reset your session.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-1524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PHP mail()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90600"/>
            <a:ext cx="8763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	The PHP mail() function is used to send emails from inside a script.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b="1" u="sng" dirty="0" smtClean="0">
                <a:solidFill>
                  <a:srgbClr val="C00000"/>
                </a:solidFill>
              </a:rPr>
              <a:t>Syntax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mail(to,subject,message,headers,parameters)</a:t>
            </a:r>
            <a:r>
              <a:rPr lang="en-US" sz="4000" dirty="0" smtClean="0">
                <a:solidFill>
                  <a:srgbClr val="002060"/>
                </a:solidFill>
              </a:rPr>
              <a:t> </a:t>
            </a:r>
            <a:endParaRPr lang="en-US" sz="4000" dirty="0">
              <a:solidFill>
                <a:srgbClr val="00206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3581398"/>
          <a:ext cx="8610600" cy="3132204"/>
        </p:xfrm>
        <a:graphic>
          <a:graphicData uri="http://schemas.openxmlformats.org/drawingml/2006/table">
            <a:tbl>
              <a:tblPr/>
              <a:tblGrid>
                <a:gridCol w="1722120"/>
                <a:gridCol w="6888480"/>
              </a:tblGrid>
              <a:tr h="3877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Parameter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</a:tr>
              <a:tr h="3877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to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Required. Specifies the receiver / receivers of the email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77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subject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Required. Specifies the subject of the email.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Note: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This parameter cannot contain any newline characters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23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message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Required. Defines the message to be sent. Each line should be separated with a LF (\n). Lines should not exceed 70 characters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23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headers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Optional. Specifies additional headers, like From, Cc, and Bcc. The additional headers should be separated with a CRLF (\r\n)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77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parameters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Optional. Specifies an additional parameter to the sendmail program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Simple E-Mail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48690"/>
            <a:ext cx="8763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C00000"/>
                </a:solidFill>
              </a:rPr>
              <a:t>&lt;?php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$to = "someone@example.com";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$subject = "Test mail";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$message = "Hello! This is a simple email message";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$from = "someonelse@example.com";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$headers = "From:" . $from;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mail($to,$subject,$message,$headers);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echo "Mail Sent.“;     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C00000"/>
                </a:solidFill>
              </a:rPr>
              <a:t> ?&gt; 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124200"/>
            <a:ext cx="7543800" cy="8382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DATABASE CONNECTION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28600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MySQL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8763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MySQL is a database.</a:t>
            </a:r>
          </a:p>
          <a:p>
            <a:pPr algn="just"/>
            <a:endParaRPr lang="en-US" sz="2800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The data in MySQL is stored in database objects called tables.</a:t>
            </a:r>
          </a:p>
          <a:p>
            <a:pPr algn="just"/>
            <a:endParaRPr lang="en-US" sz="2800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A table is a collection of related data entries and it consists of columns and rows.</a:t>
            </a:r>
          </a:p>
          <a:p>
            <a:pPr algn="just"/>
            <a:endParaRPr lang="en-US" sz="2800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Databases are useful when storing information categorically. </a:t>
            </a:r>
            <a:endParaRPr lang="en-US" sz="40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28600"/>
            <a:ext cx="6477000" cy="838200"/>
          </a:xfrm>
        </p:spPr>
        <p:txBody>
          <a:bodyPr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Creating Connection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5240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C00000"/>
                </a:solidFill>
              </a:rPr>
              <a:t>Syntax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mysql_connect(servername,username,password); </a:t>
            </a:r>
            <a:endParaRPr lang="en-US" sz="2800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2776220"/>
          <a:ext cx="8077200" cy="3395980"/>
        </p:xfrm>
        <a:graphic>
          <a:graphicData uri="http://schemas.openxmlformats.org/drawingml/2006/table">
            <a:tbl>
              <a:tblPr/>
              <a:tblGrid>
                <a:gridCol w="1615440"/>
                <a:gridCol w="6461760"/>
              </a:tblGrid>
              <a:tr h="717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Parameter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</a:tr>
              <a:tr h="717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servername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Optional. Specifies the server to connect to. Default value is "localhost:3306"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39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username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Optional. Specifies the username to log in with. Default value is the name of the user that owns the server process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7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password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Optional. Specifies the password to log in with. Default is ""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0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C00000"/>
                </a:solidFill>
              </a:rPr>
              <a:t>Closing a Connection</a:t>
            </a:r>
          </a:p>
          <a:p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The connection will be closed automatically when the script ends. To close the connection before, use the </a:t>
            </a:r>
            <a:r>
              <a:rPr lang="en-US" sz="2800" dirty="0" smtClean="0">
                <a:solidFill>
                  <a:srgbClr val="002060"/>
                </a:solidFill>
              </a:rPr>
              <a:t>mysql_close() </a:t>
            </a:r>
            <a:r>
              <a:rPr lang="en-US" sz="2800" dirty="0" smtClean="0">
                <a:solidFill>
                  <a:srgbClr val="C00000"/>
                </a:solidFill>
              </a:rPr>
              <a:t>function:</a:t>
            </a:r>
          </a:p>
          <a:p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0"/>
            <a:ext cx="8763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</a:rPr>
              <a:t>Create a Database</a:t>
            </a:r>
          </a:p>
          <a:p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The CREATE DATABASE statement is used to create a database in MySQL.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Syntax</a:t>
            </a:r>
          </a:p>
          <a:p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7030A0"/>
                </a:solidFill>
              </a:rPr>
              <a:t>	</a:t>
            </a:r>
            <a:r>
              <a:rPr lang="en-US" sz="2800" dirty="0" smtClean="0">
                <a:solidFill>
                  <a:srgbClr val="002060"/>
                </a:solidFill>
              </a:rPr>
              <a:t>CREATE DATABASE database_name </a:t>
            </a: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33137"/>
            <a:ext cx="8763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Create a Table</a:t>
            </a:r>
          </a:p>
          <a:p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The CREATE TABLE statement is used to create a table in MySQL.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Syntax</a:t>
            </a:r>
          </a:p>
          <a:p>
            <a:endParaRPr lang="en-US" sz="2800" b="1" dirty="0" smtClean="0">
              <a:solidFill>
                <a:srgbClr val="C00000"/>
              </a:solidFill>
            </a:endParaRPr>
          </a:p>
          <a:p>
            <a:pPr lvl="2"/>
            <a:r>
              <a:rPr lang="en-US" sz="2400" dirty="0" smtClean="0">
                <a:solidFill>
                  <a:srgbClr val="002060"/>
                </a:solidFill>
              </a:rPr>
              <a:t>CREATE TABLE table_name</a:t>
            </a:r>
            <a:r>
              <a:rPr lang="en-US" sz="2400" i="1" dirty="0" smtClean="0">
                <a:solidFill>
                  <a:srgbClr val="002060"/>
                </a:solidFill>
              </a:rPr>
              <a:t/>
            </a:r>
            <a:br>
              <a:rPr lang="en-US" sz="2400" i="1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(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column_name1 data_type,</a:t>
            </a:r>
            <a:r>
              <a:rPr lang="en-US" sz="2400" i="1" dirty="0" smtClean="0">
                <a:solidFill>
                  <a:srgbClr val="002060"/>
                </a:solidFill>
              </a:rPr>
              <a:t/>
            </a:r>
            <a:br>
              <a:rPr lang="en-US" sz="2400" i="1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column_name2 data_type,</a:t>
            </a:r>
            <a:r>
              <a:rPr lang="en-US" sz="2400" i="1" dirty="0" smtClean="0">
                <a:solidFill>
                  <a:srgbClr val="002060"/>
                </a:solidFill>
              </a:rPr>
              <a:t/>
            </a:r>
            <a:br>
              <a:rPr lang="en-US" sz="2400" i="1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column_name3 data_type,</a:t>
            </a:r>
            <a:r>
              <a:rPr lang="en-US" sz="2400" i="1" dirty="0" smtClean="0">
                <a:solidFill>
                  <a:srgbClr val="002060"/>
                </a:solidFill>
              </a:rPr>
              <a:t/>
            </a:r>
            <a:br>
              <a:rPr lang="en-US" sz="2400" i="1" dirty="0" smtClean="0">
                <a:solidFill>
                  <a:srgbClr val="002060"/>
                </a:solidFill>
              </a:rPr>
            </a:br>
            <a:r>
              <a:rPr lang="en-US" sz="2400" i="1" dirty="0" smtClean="0">
                <a:solidFill>
                  <a:srgbClr val="002060"/>
                </a:solidFill>
              </a:rPr>
              <a:t>....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) </a:t>
            </a: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51054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Variables of PHP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8763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All variables in PHP start with a $ sign symbol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  <a:endParaRPr lang="en-US" sz="2800" dirty="0">
              <a:solidFill>
                <a:srgbClr val="C00000"/>
              </a:solidFill>
            </a:endParaRP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002060"/>
                </a:solidFill>
              </a:rPr>
              <a:t>&lt;?php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$txt="Hello World!";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$x=16;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$txt="Hello World";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echo $txt;  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002060"/>
                </a:solidFill>
              </a:rPr>
              <a:t>?&gt; 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3429000"/>
            <a:ext cx="3733800" cy="1015663"/>
          </a:xfrm>
          <a:prstGeom prst="rect">
            <a:avLst/>
          </a:prstGeom>
          <a:noFill/>
          <a:ln w="6350" cmpd="dbl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 smtClean="0">
                <a:solidFill>
                  <a:srgbClr val="C00000"/>
                </a:solidFill>
              </a:rPr>
              <a:t>$var_name = value; </a:t>
            </a:r>
          </a:p>
          <a:p>
            <a:r>
              <a:rPr lang="en-US" dirty="0" smtClean="0"/>
              <a:t>`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5146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		</a:t>
            </a:r>
            <a:r>
              <a:rPr lang="en-US" sz="2800" b="1" dirty="0" smtClean="0">
                <a:solidFill>
                  <a:srgbClr val="002060"/>
                </a:solidFill>
              </a:rPr>
              <a:t>Insert, Delete , Update , Select</a:t>
            </a:r>
          </a:p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(</a:t>
            </a:r>
            <a:r>
              <a:rPr lang="en-US" b="1" dirty="0" smtClean="0">
                <a:solidFill>
                  <a:srgbClr val="002060"/>
                </a:solidFill>
              </a:rPr>
              <a:t>Same as SQL Syntax</a:t>
            </a:r>
            <a:r>
              <a:rPr lang="en-US" sz="2800" dirty="0" smtClean="0">
                <a:solidFill>
                  <a:srgbClr val="002060"/>
                </a:solidFill>
              </a:rPr>
              <a:t>)</a:t>
            </a: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33939" y="3886200"/>
            <a:ext cx="37535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   You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46675"/>
            <a:ext cx="64770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Arithmetic Operators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447800"/>
          <a:ext cx="8229600" cy="5007782"/>
        </p:xfrm>
        <a:graphic>
          <a:graphicData uri="http://schemas.openxmlformats.org/drawingml/2006/table">
            <a:tbl>
              <a:tblPr/>
              <a:tblGrid>
                <a:gridCol w="1234440"/>
                <a:gridCol w="3291840"/>
                <a:gridCol w="2057400"/>
                <a:gridCol w="1645920"/>
              </a:tblGrid>
              <a:tr h="3570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Operator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Example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Result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+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Addition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x=2</a:t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x+2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Subtraction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x=2</a:t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5-x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3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Multiplication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x=4</a:t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x*5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/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Division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15/5</a:t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5/2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3</a:t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2.5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812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%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Modulus </a:t>
                      </a:r>
                      <a:endParaRPr lang="en-US" sz="1600" dirty="0" smtClean="0">
                        <a:solidFill>
                          <a:srgbClr val="00000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division remainder)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5%2</a:t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10%8</a:t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10%2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</a:t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++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Increment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x=5</a:t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x++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x=6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--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Decrement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x=5</a:t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x--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x=4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28600"/>
            <a:ext cx="6477000" cy="8382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Assignment Operators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371600"/>
          <a:ext cx="7772400" cy="4953000"/>
        </p:xfrm>
        <a:graphic>
          <a:graphicData uri="http://schemas.openxmlformats.org/drawingml/2006/table">
            <a:tbl>
              <a:tblPr/>
              <a:tblGrid>
                <a:gridCol w="1165860"/>
                <a:gridCol w="3108960"/>
                <a:gridCol w="3497580"/>
              </a:tblGrid>
              <a:tr h="619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Operator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Example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Is The Same As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=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x=y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x=y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+=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x+=y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x=x+y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-=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x-=y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x=x-y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*=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x*=y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x=x*y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/=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x/=y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x=x/y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.=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x.=y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x=x.y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%=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x%=y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x=x%y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28600"/>
            <a:ext cx="6477000" cy="8382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Comparison Operators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524000"/>
          <a:ext cx="8077200" cy="4876800"/>
        </p:xfrm>
        <a:graphic>
          <a:graphicData uri="http://schemas.openxmlformats.org/drawingml/2006/table">
            <a:tbl>
              <a:tblPr/>
              <a:tblGrid>
                <a:gridCol w="1211580"/>
                <a:gridCol w="3230880"/>
                <a:gridCol w="3634740"/>
              </a:tblGrid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Operator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Example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==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is equal to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5==8 returns false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!=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is not equal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5!=8 returns true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&lt;&gt;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is not equal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5&lt;&gt;8 returns true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&gt;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is greater than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5&gt;8 returns false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&lt;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is less than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5&lt;8 returns true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&gt;=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is greater than or equal to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5&gt;=8 returns false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&lt;=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is less than or equal to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5&lt;=8 returns true</a:t>
                      </a:r>
                      <a:endParaRPr lang="en-US" sz="16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31750" marR="31750" marT="31750" marB="31750">
                    <a:lnL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77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548</TotalTime>
  <Words>1475</Words>
  <Application>Microsoft Office PowerPoint</Application>
  <PresentationFormat>On-screen Show (4:3)</PresentationFormat>
  <Paragraphs>413</Paragraphs>
  <Slides>60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8" baseType="lpstr">
      <vt:lpstr>Algerian</vt:lpstr>
      <vt:lpstr>Book Antiqua</vt:lpstr>
      <vt:lpstr>Calibri</vt:lpstr>
      <vt:lpstr>Rockwell</vt:lpstr>
      <vt:lpstr>Times New Roman</vt:lpstr>
      <vt:lpstr>Wingdings</vt:lpstr>
      <vt:lpstr>Wingdings 2</vt:lpstr>
      <vt:lpstr>Foundry</vt:lpstr>
      <vt:lpstr>PHP</vt:lpstr>
      <vt:lpstr>PHP</vt:lpstr>
      <vt:lpstr>Basic PHP Syntax</vt:lpstr>
      <vt:lpstr>Example</vt:lpstr>
      <vt:lpstr>Basics of PHP</vt:lpstr>
      <vt:lpstr>Variables of PHP</vt:lpstr>
      <vt:lpstr>Arithmetic Operators</vt:lpstr>
      <vt:lpstr>Assignment Operators</vt:lpstr>
      <vt:lpstr>Comparison Operators</vt:lpstr>
      <vt:lpstr>Logical Operators</vt:lpstr>
      <vt:lpstr>Conditional Statements</vt:lpstr>
      <vt:lpstr>If Statement</vt:lpstr>
      <vt:lpstr>If … else Statement</vt:lpstr>
      <vt:lpstr>If…elseif…else Statement</vt:lpstr>
      <vt:lpstr>Switch Statement</vt:lpstr>
      <vt:lpstr>Looping in PHP</vt:lpstr>
      <vt:lpstr>While Loop</vt:lpstr>
      <vt:lpstr>While Loop</vt:lpstr>
      <vt:lpstr>do…while Loop</vt:lpstr>
      <vt:lpstr>for…Loop</vt:lpstr>
      <vt:lpstr>foreach loop</vt:lpstr>
      <vt:lpstr>foreach loop</vt:lpstr>
      <vt:lpstr>includes in PHP</vt:lpstr>
      <vt:lpstr>include Example</vt:lpstr>
      <vt:lpstr>Arrays in PHP</vt:lpstr>
      <vt:lpstr>Array?</vt:lpstr>
      <vt:lpstr>Numeric Arrays</vt:lpstr>
      <vt:lpstr>Associative Arrays</vt:lpstr>
      <vt:lpstr>Associative Arrays</vt:lpstr>
      <vt:lpstr>Multidimensional Arrays</vt:lpstr>
      <vt:lpstr>Functions in PHP</vt:lpstr>
      <vt:lpstr>Creation of function</vt:lpstr>
      <vt:lpstr>Example</vt:lpstr>
      <vt:lpstr>Function with parameter</vt:lpstr>
      <vt:lpstr>Function with return value</vt:lpstr>
      <vt:lpstr>Forms</vt:lpstr>
      <vt:lpstr>PowerPoint Presentation</vt:lpstr>
      <vt:lpstr>PowerPoint Presentation</vt:lpstr>
      <vt:lpstr>$_POST Variable</vt:lpstr>
      <vt:lpstr>$_GET Variable</vt:lpstr>
      <vt:lpstr>$_GET Variable Example</vt:lpstr>
      <vt:lpstr>$_REQUEST Variable </vt:lpstr>
      <vt:lpstr>Cookie</vt:lpstr>
      <vt:lpstr>How to Create a Cookie?</vt:lpstr>
      <vt:lpstr>How to Retrieve  a Cookie?</vt:lpstr>
      <vt:lpstr>PowerPoint Presentation</vt:lpstr>
      <vt:lpstr>How to Delete a Cookie?</vt:lpstr>
      <vt:lpstr>Session</vt:lpstr>
      <vt:lpstr>PowerPoint Presentation</vt:lpstr>
      <vt:lpstr>PowerPoint Presentation</vt:lpstr>
      <vt:lpstr>PowerPoint Presentation</vt:lpstr>
      <vt:lpstr>PHP mail()</vt:lpstr>
      <vt:lpstr>Simple E-Mail</vt:lpstr>
      <vt:lpstr>DATABASE CONNECTION</vt:lpstr>
      <vt:lpstr>MySQL</vt:lpstr>
      <vt:lpstr>Creating Connection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</dc:title>
  <dc:creator>s</dc:creator>
  <cp:lastModifiedBy>BVOC</cp:lastModifiedBy>
  <cp:revision>39</cp:revision>
  <dcterms:created xsi:type="dcterms:W3CDTF">2011-12-06T01:37:10Z</dcterms:created>
  <dcterms:modified xsi:type="dcterms:W3CDTF">2019-03-18T15:06:24Z</dcterms:modified>
</cp:coreProperties>
</file>