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8C2011-096B-4E09-B157-6376ED59ABA7}">
          <p14:sldIdLst>
            <p14:sldId id="270"/>
          </p14:sldIdLst>
        </p14:section>
        <p14:section name="Untitled Section" id="{39BAE658-6CF3-4B07-99A9-9F02D3CD2FAB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CB2F2-0944-496A-A006-22474082457F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394E5-B39E-40E0-95E0-79AC177C1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2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239C-FCDA-4687-836D-FC15F90960C9}" type="datetime1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5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F047-BECA-457D-9480-7C5A0643DB4F}" type="datetime1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4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D1C7-D838-4F68-A1F3-85B46A1D8F31}" type="datetime1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6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BC8E5-4F1C-4808-853C-B724CF0690B2}" type="datetime1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9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134D-DC49-42A0-8315-268B6E837EB3}" type="datetime1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0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E556-3D67-4767-AFBA-3D18BA5906AE}" type="datetime1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9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5039A-52AE-4660-BD14-BCC99F1C4B72}" type="datetime1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4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A47E-BA9A-4F50-BA8A-53CA17E79659}" type="datetime1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9662-0970-4F95-A9E3-D35448933B74}" type="datetime1">
              <a:rPr lang="en-US" smtClean="0"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9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6325-A861-4EF7-8AAB-75C05F793120}" type="datetime1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3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C2AE-E3B4-45DA-B5C7-4AA2B5A408EA}" type="datetime1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0A50-43CA-4DE4-B519-79BD772A5010}" type="datetime1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FDA4F-300E-41C8-8216-2B8AACBB9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 to </a:t>
            </a:r>
            <a:r>
              <a:rPr lang="en-US" b="1" dirty="0" smtClean="0">
                <a:solidFill>
                  <a:srgbClr val="FF0000"/>
                </a:solidFill>
              </a:rPr>
              <a:t>JSP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217" y="3602038"/>
            <a:ext cx="10189029" cy="2341562"/>
          </a:xfrm>
        </p:spPr>
        <p:txBody>
          <a:bodyPr>
            <a:normAutofit fontScale="92500" lnSpcReduction="10000"/>
          </a:bodyPr>
          <a:lstStyle/>
          <a:p>
            <a:r>
              <a:rPr lang="en-US" sz="3100" dirty="0" smtClean="0">
                <a:solidFill>
                  <a:schemeClr val="accent5">
                    <a:lumMod val="75000"/>
                  </a:schemeClr>
                </a:solidFill>
              </a:rPr>
              <a:t>Dept. of </a:t>
            </a:r>
            <a:r>
              <a:rPr lang="en-US" sz="3100" dirty="0" err="1" smtClean="0">
                <a:solidFill>
                  <a:schemeClr val="accent5">
                    <a:lumMod val="75000"/>
                  </a:schemeClr>
                </a:solidFill>
              </a:rPr>
              <a:t>B.Voc</a:t>
            </a:r>
            <a:r>
              <a:rPr lang="en-US" sz="3100" dirty="0" smtClean="0">
                <a:solidFill>
                  <a:schemeClr val="accent5">
                    <a:lumMod val="75000"/>
                  </a:schemeClr>
                </a:solidFill>
              </a:rPr>
              <a:t> Software Development and System Administration</a:t>
            </a:r>
          </a:p>
          <a:p>
            <a:r>
              <a:rPr lang="en-US" sz="3100" dirty="0" smtClean="0">
                <a:solidFill>
                  <a:schemeClr val="accent5">
                    <a:lumMod val="75000"/>
                  </a:schemeClr>
                </a:solidFill>
              </a:rPr>
              <a:t>St. Joseph’s College(Autonomous)</a:t>
            </a:r>
          </a:p>
          <a:p>
            <a:r>
              <a:rPr lang="en-US" sz="3100" dirty="0" smtClean="0">
                <a:solidFill>
                  <a:schemeClr val="accent5">
                    <a:lumMod val="75000"/>
                  </a:schemeClr>
                </a:solidFill>
              </a:rPr>
              <a:t>Trichy-02</a:t>
            </a:r>
          </a:p>
          <a:p>
            <a:r>
              <a:rPr lang="en-US" dirty="0" smtClean="0"/>
              <a:t>By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Dr. J. Ronald Martin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smtClean="0"/>
              <a:t> JSP : </a:t>
            </a:r>
            <a:r>
              <a:rPr lang="en-US" dirty="0" smtClean="0"/>
              <a:t>Dept. of </a:t>
            </a:r>
            <a:r>
              <a:rPr lang="en-US" dirty="0" err="1" smtClean="0"/>
              <a:t>B.Voc</a:t>
            </a:r>
            <a:r>
              <a:rPr lang="en-US" dirty="0" smtClean="0"/>
              <a:t> </a:t>
            </a:r>
            <a:r>
              <a:rPr lang="en-US" dirty="0" smtClean="0"/>
              <a:t>SD&amp;SA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7847-5903-4D43-9084-40F50C66EC62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646" y="254721"/>
            <a:ext cx="2316486" cy="231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31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0559" y="668106"/>
            <a:ext cx="1049818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Action</a:t>
            </a:r>
          </a:p>
          <a:p>
            <a:endParaRPr lang="en-US" b="1" dirty="0">
              <a:solidFill>
                <a:srgbClr val="222222"/>
              </a:solidFill>
              <a:latin typeface="Source Sans Pro"/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 actions use the construct in XML syntax to control the behavior of the servlet engine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can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dynamically insert a file, reuse the beans components, forward user to another page, etc. through JSP Actions like include and forward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Unlike directives, actions are re-evaluated each time the page is accessed.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98469" y="4012364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Syntax:</a:t>
            </a:r>
          </a:p>
          <a:p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jsp:action_name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attribute="value" /&gt;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4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5760" y="268185"/>
            <a:ext cx="11220994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There are 11 types of action names as following:</a:t>
            </a:r>
          </a:p>
          <a:p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jsp:useBean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jsp:include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jsp:setProperty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jsp:getProperty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jsp:forward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jsp:plugin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jsp:attribute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jsp:body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jsp:text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jsp:param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jsp:attribute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jsp:output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28875" y="649968"/>
          <a:ext cx="11306074" cy="5413601"/>
        </p:xfrm>
        <a:graphic>
          <a:graphicData uri="http://schemas.openxmlformats.org/drawingml/2006/table">
            <a:tbl>
              <a:tblPr/>
              <a:tblGrid>
                <a:gridCol w="2449456">
                  <a:extLst>
                    <a:ext uri="{9D8B030D-6E8A-4147-A177-3AD203B41FA5}">
                      <a16:colId xmlns:a16="http://schemas.microsoft.com/office/drawing/2014/main" val="3351811138"/>
                    </a:ext>
                  </a:extLst>
                </a:gridCol>
                <a:gridCol w="8856618">
                  <a:extLst>
                    <a:ext uri="{9D8B030D-6E8A-4147-A177-3AD203B41FA5}">
                      <a16:colId xmlns:a16="http://schemas.microsoft.com/office/drawing/2014/main" val="2980085562"/>
                    </a:ext>
                  </a:extLst>
                </a:gridCol>
              </a:tblGrid>
              <a:tr h="413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Action Tag</a:t>
                      </a:r>
                    </a:p>
                  </a:txBody>
                  <a:tcPr marL="59771" marR="59771" marT="59771" marB="5977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59771" marR="59771" marT="59771" marB="5977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541216"/>
                  </a:ext>
                </a:extLst>
              </a:tr>
              <a:tr h="1210178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jsp:forward</a:t>
                      </a:r>
                      <a:endParaRPr lang="en-US" sz="22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59771" marR="59771" marT="59771" marB="5977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forward the request to a new page</a:t>
                      </a:r>
                    </a:p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Usage : &lt;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jsp:forward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page="Relative URL" /&gt;</a:t>
                      </a:r>
                    </a:p>
                  </a:txBody>
                  <a:tcPr marL="59771" marR="59771" marT="59771" marB="5977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583724"/>
                  </a:ext>
                </a:extLst>
              </a:tr>
              <a:tr h="944529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jsp:useBean</a:t>
                      </a:r>
                    </a:p>
                  </a:txBody>
                  <a:tcPr marL="59771" marR="59771" marT="59771" marB="5977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instantiates a JavaBean</a:t>
                      </a:r>
                    </a:p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Usage : &lt;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jsp:useBean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id="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beanId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" /&gt;</a:t>
                      </a:r>
                    </a:p>
                  </a:txBody>
                  <a:tcPr marL="59771" marR="59771" marT="59771" marB="5977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512603"/>
                  </a:ext>
                </a:extLst>
              </a:tr>
              <a:tr h="2804072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jsp:getProperty</a:t>
                      </a:r>
                    </a:p>
                  </a:txBody>
                  <a:tcPr marL="59771" marR="59771" marT="59771" marB="5977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retrieves a property from a JavaBean instance.</a:t>
                      </a:r>
                    </a:p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Usage :</a:t>
                      </a:r>
                    </a:p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jsp:useBean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id="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beanId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" ... /&gt; ... &lt;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jsp:getProperty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name="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beanId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" property="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someProperty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" .../&gt;</a:t>
                      </a:r>
                    </a:p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Where, 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beanName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is the name of pre-defined bean whose property we want to access.</a:t>
                      </a:r>
                    </a:p>
                  </a:txBody>
                  <a:tcPr marL="59771" marR="59771" marT="59771" marB="5977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124485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59175" y="1825625"/>
            <a:ext cx="12192000" cy="0"/>
          </a:xfrm>
          <a:prstGeom prst="rect">
            <a:avLst/>
          </a:prstGeom>
          <a:solidFill>
            <a:srgbClr val="1E2A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0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879201" y="493212"/>
          <a:ext cx="10903495" cy="5290052"/>
        </p:xfrm>
        <a:graphic>
          <a:graphicData uri="http://schemas.openxmlformats.org/drawingml/2006/table">
            <a:tbl>
              <a:tblPr/>
              <a:tblGrid>
                <a:gridCol w="2726157">
                  <a:extLst>
                    <a:ext uri="{9D8B030D-6E8A-4147-A177-3AD203B41FA5}">
                      <a16:colId xmlns:a16="http://schemas.microsoft.com/office/drawing/2014/main" val="3151815435"/>
                    </a:ext>
                  </a:extLst>
                </a:gridCol>
                <a:gridCol w="8177338">
                  <a:extLst>
                    <a:ext uri="{9D8B030D-6E8A-4147-A177-3AD203B41FA5}">
                      <a16:colId xmlns:a16="http://schemas.microsoft.com/office/drawing/2014/main" val="2392941943"/>
                    </a:ext>
                  </a:extLst>
                </a:gridCol>
              </a:tblGrid>
              <a:tr h="3220405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jsp:setProperty</a:t>
                      </a:r>
                      <a:endParaRPr lang="en-US" sz="22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store data in property of any JavaBeans instance.</a:t>
                      </a:r>
                    </a:p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Usage :</a:t>
                      </a:r>
                    </a:p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&lt;jsp:useBean id="beanId" ... /&gt; ... &lt;jsp:setProperty name="beanId" property="someProperty" value="some value"/&gt;</a:t>
                      </a:r>
                    </a:p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Where, beanName is the name of pre-defined bean whose property we want to access.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791904"/>
                  </a:ext>
                </a:extLst>
              </a:tr>
              <a:tr h="712205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jsp:include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includes the runtime response of a JSP page into the current page.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746533"/>
                  </a:ext>
                </a:extLst>
              </a:tr>
              <a:tr h="1269583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jsp:plugin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Generates client browser-specific construct that makes an OBJECT or EMBED tag for the Java Applets</a:t>
                      </a:r>
                    </a:p>
                  </a:txBody>
                  <a:tcPr marL="64752" marR="64752" marT="64752" marB="6475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356430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1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493693"/>
              </p:ext>
            </p:extLst>
          </p:nvPr>
        </p:nvGraphicFramePr>
        <p:xfrm>
          <a:off x="600891" y="1066505"/>
          <a:ext cx="10711542" cy="5438799"/>
        </p:xfrm>
        <a:graphic>
          <a:graphicData uri="http://schemas.openxmlformats.org/drawingml/2006/table">
            <a:tbl>
              <a:tblPr/>
              <a:tblGrid>
                <a:gridCol w="2116183">
                  <a:extLst>
                    <a:ext uri="{9D8B030D-6E8A-4147-A177-3AD203B41FA5}">
                      <a16:colId xmlns:a16="http://schemas.microsoft.com/office/drawing/2014/main" val="160905607"/>
                    </a:ext>
                  </a:extLst>
                </a:gridCol>
                <a:gridCol w="8595359">
                  <a:extLst>
                    <a:ext uri="{9D8B030D-6E8A-4147-A177-3AD203B41FA5}">
                      <a16:colId xmlns:a16="http://schemas.microsoft.com/office/drawing/2014/main" val="1569773770"/>
                    </a:ext>
                  </a:extLst>
                </a:gridCol>
              </a:tblGrid>
              <a:tr h="1625295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jsp:fallback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Supplies alternate text if java plugin is unavailable on the client. You can print a message using this, if the included jsp plugin is not loaded.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001372"/>
                  </a:ext>
                </a:extLst>
              </a:tr>
              <a:tr h="74763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jsp:element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Defines XML elements dynamically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331673"/>
                  </a:ext>
                </a:extLst>
              </a:tr>
              <a:tr h="74763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jsp:attribute</a:t>
                      </a:r>
                      <a:endParaRPr lang="en-US" sz="22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defines dynamically defined XML element's attribute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209458"/>
                  </a:ext>
                </a:extLst>
              </a:tr>
              <a:tr h="74763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jsp:body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Used within standard or custom tags to supply the tag body.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288178"/>
                  </a:ext>
                </a:extLst>
              </a:tr>
              <a:tr h="74763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jsp:param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Adds parameters to the request object.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943114"/>
                  </a:ext>
                </a:extLst>
              </a:tr>
              <a:tr h="74763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jsp:text</a:t>
                      </a:r>
                      <a:endParaRPr lang="en-US" sz="22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Used to write template text in JSP pages and documents</a:t>
                      </a:r>
                      <a:r>
                        <a:rPr lang="en-US" sz="2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.</a:t>
                      </a:r>
                      <a:endParaRPr lang="en-US" sz="22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Usage : &lt;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jsp:text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&gt;Template data&lt;/</a:t>
                      </a:r>
                      <a:r>
                        <a:rPr lang="en-US" sz="22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jsp:text</a:t>
                      </a:r>
                      <a:r>
                        <a:rPr lang="en-US" sz="2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&gt;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66524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4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7881" y="209433"/>
            <a:ext cx="11244815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welcome.jsp</a:t>
            </a:r>
            <a:endParaRPr lang="en-US" sz="2200" b="1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&lt;html&gt;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  &lt;head&gt;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      &lt;title&gt;Welcome Page&lt;/title&gt;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  &lt;/head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&gt;   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&lt;body&gt;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      &lt;%@ include file="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header.jsp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" %&gt;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      Welcome, User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&lt;/body&gt;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&lt;/html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&gt;</a:t>
            </a:r>
          </a:p>
          <a:p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header.jsp</a:t>
            </a:r>
            <a:endParaRPr lang="en-US" sz="2200" b="1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&lt;html&gt;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&lt;body&gt;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    &lt;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img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src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="header.jpg" alt="This is Header image" / 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 &lt;/body&gt;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&lt;/html&gt;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0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399" y="237635"/>
            <a:ext cx="1139298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</a:t>
            </a:r>
          </a:p>
          <a:p>
            <a:endParaRPr lang="en-US" sz="2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endParaRPr lang="en-US" sz="2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 (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Java Server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Pages) is server side technology to create dynamic java web application. </a:t>
            </a:r>
            <a:endParaRPr lang="en-US" sz="2200" dirty="0" smtClean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can be thought as an extension to servlet technology because it provides features to easily create user views</a:t>
            </a: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 Page consists of HTML code and provide option to include java code for dynamic content. 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6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4583" y="1514514"/>
            <a:ext cx="108944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Since web applications contain a lot of user screens, JSPs are used a lot in web applications.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To bridge the gap between java code and HTML in JSP, it provides additional features such as JSP Tags, Expression Language, Custom tags.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This makes it easy to understand and helps a web developer to quickly develop JSP pages.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6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2350" y="514581"/>
            <a:ext cx="3962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 Declaration Tag</a:t>
            </a:r>
          </a:p>
        </p:txBody>
      </p:sp>
      <p:sp>
        <p:nvSpPr>
          <p:cNvPr id="3" name="Rectangle 2"/>
          <p:cNvSpPr/>
          <p:nvPr/>
        </p:nvSpPr>
        <p:spPr>
          <a:xfrm>
            <a:off x="592350" y="1143099"/>
            <a:ext cx="10084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The 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JSP declaration tag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 is used 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to declare fields and methods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2306" y="1987061"/>
            <a:ext cx="6096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&lt;html&gt;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&lt;body&gt;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&lt;%!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int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data=50; %&gt;  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&lt;%= "Value of the variable is:"+data %&gt;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&lt;/body&gt;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&lt;/html&gt;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3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7506" y="326322"/>
            <a:ext cx="3344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Scriptlet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tag</a:t>
            </a:r>
          </a:p>
        </p:txBody>
      </p:sp>
      <p:sp>
        <p:nvSpPr>
          <p:cNvPr id="3" name="Rectangle 2"/>
          <p:cNvSpPr/>
          <p:nvPr/>
        </p:nvSpPr>
        <p:spPr>
          <a:xfrm>
            <a:off x="567506" y="1034988"/>
            <a:ext cx="110715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In JSP, java code can be written inside the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page using the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scriptlet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tag.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9576" y="1743654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&lt;html&gt;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&lt;body&gt;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&lt;%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out.print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("welcome to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"); %&gt;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&lt;/body&gt;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&lt;/html&gt; </a:t>
            </a:r>
          </a:p>
        </p:txBody>
      </p:sp>
      <p:sp>
        <p:nvSpPr>
          <p:cNvPr id="6" name="Rectangle 5"/>
          <p:cNvSpPr/>
          <p:nvPr/>
        </p:nvSpPr>
        <p:spPr>
          <a:xfrm>
            <a:off x="567506" y="3688087"/>
            <a:ext cx="37080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 expression tag</a:t>
            </a:r>
          </a:p>
        </p:txBody>
      </p:sp>
      <p:sp>
        <p:nvSpPr>
          <p:cNvPr id="7" name="Rectangle 6"/>
          <p:cNvSpPr/>
          <p:nvPr/>
        </p:nvSpPr>
        <p:spPr>
          <a:xfrm>
            <a:off x="567506" y="4216748"/>
            <a:ext cx="1126590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The code placed within JSP expression tag is written to the output stream of the response.</a:t>
            </a:r>
          </a:p>
        </p:txBody>
      </p:sp>
      <p:sp>
        <p:nvSpPr>
          <p:cNvPr id="9" name="Rectangle 8"/>
          <p:cNvSpPr/>
          <p:nvPr/>
        </p:nvSpPr>
        <p:spPr>
          <a:xfrm>
            <a:off x="869576" y="4863858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&lt;html&gt;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&lt;body&gt;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&lt;%= "welcome to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" %&gt;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&lt;/body&gt;  </a:t>
            </a: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&lt;/html&gt;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7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4264" y="112582"/>
            <a:ext cx="11638879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Page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Directive</a:t>
            </a:r>
          </a:p>
          <a:p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There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are several attributes, which are used along with Page Directives and these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are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import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session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isErrorPage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errorPage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ContentType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isThreadSafe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extends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info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language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autoflush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Buffer</a:t>
            </a:r>
          </a:p>
          <a:p>
            <a:pPr>
              <a:buFont typeface="+mj-lt"/>
              <a:buAutoNum type="arabicPeriod"/>
            </a:pPr>
            <a:endParaRPr lang="en-US" b="0" i="0" dirty="0">
              <a:solidFill>
                <a:srgbClr val="222426"/>
              </a:solidFill>
              <a:effectLst/>
              <a:latin typeface="PT San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1872" y="1913284"/>
            <a:ext cx="932022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&lt;%@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page import="java.io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.*%&gt;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&lt;%@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page import="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java.lang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.*%&gt;</a:t>
            </a: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&lt;%--Comment: OR Below Statement: Both are Same--%&gt;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&lt;%@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page import="java.io.*, </a:t>
            </a:r>
            <a:r>
              <a:rPr 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java.lang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.*"%&gt;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4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46740" y="1387332"/>
            <a:ext cx="10963835" cy="1785104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&lt;%@ page </a:t>
            </a:r>
            <a:r>
              <a:rPr lang="en-US" alt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errorPage</a:t>
            </a:r>
            <a:r>
              <a:rPr lang="en-US" alt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="</a:t>
            </a:r>
            <a:r>
              <a:rPr lang="en-US" alt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ExceptionHandling.jsp</a:t>
            </a:r>
            <a:r>
              <a:rPr lang="en-US" alt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"%&gt;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2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This means if any exception occurs on the JSP page where this code has been placed, the </a:t>
            </a:r>
            <a:r>
              <a:rPr lang="en-US" alt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ExceptionHandling.jsp</a:t>
            </a:r>
            <a:r>
              <a:rPr lang="en-US" alt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(this page should have </a:t>
            </a:r>
            <a:r>
              <a:rPr lang="en-US" altLang="en-US" sz="2200" dirty="0" err="1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isErrorPage</a:t>
            </a:r>
            <a:r>
              <a:rPr lang="en-US" altLang="en-US" sz="2200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true) page needs to be called.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3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89964" y="995082"/>
          <a:ext cx="11147611" cy="5645750"/>
        </p:xfrm>
        <a:graphic>
          <a:graphicData uri="http://schemas.openxmlformats.org/drawingml/2006/table">
            <a:tbl>
              <a:tblPr/>
              <a:tblGrid>
                <a:gridCol w="1995359">
                  <a:extLst>
                    <a:ext uri="{9D8B030D-6E8A-4147-A177-3AD203B41FA5}">
                      <a16:colId xmlns:a16="http://schemas.microsoft.com/office/drawing/2014/main" val="4107383843"/>
                    </a:ext>
                  </a:extLst>
                </a:gridCol>
                <a:gridCol w="9152252">
                  <a:extLst>
                    <a:ext uri="{9D8B030D-6E8A-4147-A177-3AD203B41FA5}">
                      <a16:colId xmlns:a16="http://schemas.microsoft.com/office/drawing/2014/main" val="1088114842"/>
                    </a:ext>
                  </a:extLst>
                </a:gridCol>
              </a:tblGrid>
              <a:tr h="25430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Implicit Object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46393"/>
                  </a:ext>
                </a:extLst>
              </a:tr>
              <a:tr h="419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request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8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HttpServletRequest</a:t>
                      </a:r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object associated with the request.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090997"/>
                  </a:ext>
                </a:extLst>
              </a:tr>
              <a:tr h="58428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response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8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HttpServletRequest</a:t>
                      </a:r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object associated with the response that is sent back to the browser.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432308"/>
                  </a:ext>
                </a:extLst>
              </a:tr>
              <a:tr h="58428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out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8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JspWriter</a:t>
                      </a:r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object associated with the output stream of the response.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494946"/>
                  </a:ext>
                </a:extLst>
              </a:tr>
              <a:tr h="58428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session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8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HttpSession</a:t>
                      </a:r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object associated with the session for the given user of request.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528498"/>
                  </a:ext>
                </a:extLst>
              </a:tr>
              <a:tr h="41929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application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8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ServletContext</a:t>
                      </a:r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object for the web application.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189727"/>
                  </a:ext>
                </a:extLst>
              </a:tr>
              <a:tr h="58428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config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8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ServletConfig</a:t>
                      </a:r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object associated with the servlet for current JSP page.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03288"/>
                  </a:ext>
                </a:extLst>
              </a:tr>
              <a:tr h="74927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pageContext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8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PageContext</a:t>
                      </a:r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object that encapsulates the </a:t>
                      </a:r>
                      <a:r>
                        <a:rPr lang="en-US" sz="18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enviroment</a:t>
                      </a:r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of a single request for this current JSP page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626235"/>
                  </a:ext>
                </a:extLst>
              </a:tr>
              <a:tr h="58428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page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The page variable is equivalent to this variable of Java programming language.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22552"/>
                  </a:ext>
                </a:extLst>
              </a:tr>
              <a:tr h="74927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exception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The exception object represents the </a:t>
                      </a:r>
                      <a:r>
                        <a:rPr lang="en-US" sz="1800" kern="12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Throwable</a:t>
                      </a:r>
                      <a:r>
                        <a:rPr lang="en-US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object that was thrown by some other JSP page.</a:t>
                      </a:r>
                    </a:p>
                  </a:txBody>
                  <a:tcPr marL="37127" marR="37127" marT="37127" marB="3712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774479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3788" y="125122"/>
            <a:ext cx="7999600" cy="6103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JSP implicit object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 to  JSP : Dept. of B.Voc SD&amp;SA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FDA4F-300E-41C8-8216-2B8AACBB9F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9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822</Words>
  <Application>Microsoft Office PowerPoint</Application>
  <PresentationFormat>Widescreen</PresentationFormat>
  <Paragraphs>194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Bookman Old Style</vt:lpstr>
      <vt:lpstr>Calibri</vt:lpstr>
      <vt:lpstr>Calibri Light</vt:lpstr>
      <vt:lpstr>PT Sans</vt:lpstr>
      <vt:lpstr>Source Sans Pro</vt:lpstr>
      <vt:lpstr>verdana</vt:lpstr>
      <vt:lpstr>Wingdings</vt:lpstr>
      <vt:lpstr>Office Theme</vt:lpstr>
      <vt:lpstr>Introduction to JSP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2019-03-20T05:18:16Z</dcterms:created>
  <dcterms:modified xsi:type="dcterms:W3CDTF">2019-03-20T05:53:34Z</dcterms:modified>
</cp:coreProperties>
</file>