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29" r:id="rId2"/>
    <p:sldId id="326" r:id="rId3"/>
    <p:sldId id="328" r:id="rId4"/>
    <p:sldId id="331" r:id="rId5"/>
    <p:sldId id="332" r:id="rId6"/>
    <p:sldId id="333" r:id="rId7"/>
    <p:sldId id="297" r:id="rId8"/>
    <p:sldId id="335" r:id="rId9"/>
    <p:sldId id="338" r:id="rId10"/>
    <p:sldId id="337" r:id="rId11"/>
    <p:sldId id="340" r:id="rId12"/>
    <p:sldId id="341" r:id="rId13"/>
    <p:sldId id="339" r:id="rId14"/>
    <p:sldId id="342" r:id="rId15"/>
    <p:sldId id="343" r:id="rId16"/>
    <p:sldId id="301" r:id="rId17"/>
    <p:sldId id="346" r:id="rId18"/>
    <p:sldId id="300" r:id="rId19"/>
    <p:sldId id="299" r:id="rId20"/>
    <p:sldId id="345" r:id="rId21"/>
    <p:sldId id="30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CC33"/>
    <a:srgbClr val="FF00FF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BB107F-2327-4CFD-AD65-56DD318B3EC4}" type="datetimeFigureOut">
              <a:rPr lang="en-US" smtClean="0"/>
              <a:pPr/>
              <a:t>06-Dec-18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B2B20-F547-41DC-A448-57EE78CA899C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BF97C-EE89-431C-94AF-3194E337640A}" type="datetimeFigureOut">
              <a:rPr lang="en-US" smtClean="0"/>
              <a:pPr/>
              <a:t>06-Dec-18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F310-EEBE-4652-BE7F-F5F7CAFB1A7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BF97C-EE89-431C-94AF-3194E337640A}" type="datetimeFigureOut">
              <a:rPr lang="en-US" smtClean="0"/>
              <a:pPr/>
              <a:t>06-Dec-18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F310-EEBE-4652-BE7F-F5F7CAFB1A7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BF97C-EE89-431C-94AF-3194E337640A}" type="datetimeFigureOut">
              <a:rPr lang="en-US" smtClean="0"/>
              <a:pPr/>
              <a:t>06-Dec-18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F310-EEBE-4652-BE7F-F5F7CAFB1A7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BF97C-EE89-431C-94AF-3194E337640A}" type="datetimeFigureOut">
              <a:rPr lang="en-US" smtClean="0"/>
              <a:pPr/>
              <a:t>06-Dec-18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F310-EEBE-4652-BE7F-F5F7CAFB1A7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BF97C-EE89-431C-94AF-3194E337640A}" type="datetimeFigureOut">
              <a:rPr lang="en-US" smtClean="0"/>
              <a:pPr/>
              <a:t>06-Dec-18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F310-EEBE-4652-BE7F-F5F7CAFB1A7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BF97C-EE89-431C-94AF-3194E337640A}" type="datetimeFigureOut">
              <a:rPr lang="en-US" smtClean="0"/>
              <a:pPr/>
              <a:t>06-Dec-18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F310-EEBE-4652-BE7F-F5F7CAFB1A7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BF97C-EE89-431C-94AF-3194E337640A}" type="datetimeFigureOut">
              <a:rPr lang="en-US" smtClean="0"/>
              <a:pPr/>
              <a:t>06-Dec-18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F310-EEBE-4652-BE7F-F5F7CAFB1A7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BF97C-EE89-431C-94AF-3194E337640A}" type="datetimeFigureOut">
              <a:rPr lang="en-US" smtClean="0"/>
              <a:pPr/>
              <a:t>06-Dec-18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F310-EEBE-4652-BE7F-F5F7CAFB1A7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BF97C-EE89-431C-94AF-3194E337640A}" type="datetimeFigureOut">
              <a:rPr lang="en-US" smtClean="0"/>
              <a:pPr/>
              <a:t>06-Dec-18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F310-EEBE-4652-BE7F-F5F7CAFB1A7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BF97C-EE89-431C-94AF-3194E337640A}" type="datetimeFigureOut">
              <a:rPr lang="en-US" smtClean="0"/>
              <a:pPr/>
              <a:t>06-Dec-18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F310-EEBE-4652-BE7F-F5F7CAFB1A7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BF97C-EE89-431C-94AF-3194E337640A}" type="datetimeFigureOut">
              <a:rPr lang="en-US" smtClean="0"/>
              <a:pPr/>
              <a:t>06-Dec-18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F310-EEBE-4652-BE7F-F5F7CAFB1A7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BF97C-EE89-431C-94AF-3194E337640A}" type="datetimeFigureOut">
              <a:rPr lang="en-US" smtClean="0"/>
              <a:pPr/>
              <a:t>06-Dec-18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1F310-EEBE-4652-BE7F-F5F7CAFB1A7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14282" y="214290"/>
            <a:ext cx="8715436" cy="6357982"/>
          </a:xfrm>
          <a:prstGeom prst="roundRect">
            <a:avLst>
              <a:gd name="adj" fmla="val 2656"/>
            </a:avLst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en-IN" b="1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</a:endParaRPr>
          </a:p>
          <a:p>
            <a:pPr algn="r"/>
            <a:endParaRPr lang="en-IN" b="1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</a:endParaRPr>
          </a:p>
          <a:p>
            <a:pPr algn="r"/>
            <a:endParaRPr lang="en-IN" b="1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</a:endParaRPr>
          </a:p>
          <a:p>
            <a:pPr algn="r"/>
            <a:endParaRPr lang="en-IN" b="1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</a:endParaRPr>
          </a:p>
          <a:p>
            <a:pPr algn="r"/>
            <a:endParaRPr lang="en-IN" b="1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</a:endParaRPr>
          </a:p>
          <a:p>
            <a:pPr algn="r"/>
            <a:endParaRPr lang="en-IN" b="1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</a:endParaRPr>
          </a:p>
          <a:p>
            <a:pPr algn="r"/>
            <a:endParaRPr lang="en-IN" b="1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</a:endParaRPr>
          </a:p>
          <a:p>
            <a:pPr algn="r"/>
            <a:endParaRPr lang="en-IN" b="1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</a:endParaRPr>
          </a:p>
          <a:p>
            <a:pPr algn="r"/>
            <a:endParaRPr lang="en-IN" b="1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</a:endParaRPr>
          </a:p>
          <a:p>
            <a:pPr algn="r"/>
            <a:endParaRPr lang="en-IN" b="1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</a:endParaRPr>
          </a:p>
          <a:p>
            <a:pPr algn="r"/>
            <a:endParaRPr lang="en-IN" b="1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</a:endParaRPr>
          </a:p>
          <a:p>
            <a:pPr algn="r"/>
            <a:endParaRPr lang="en-IN" b="1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</a:endParaRPr>
          </a:p>
          <a:p>
            <a:pPr algn="r"/>
            <a:endParaRPr lang="en-IN" b="1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</a:endParaRPr>
          </a:p>
          <a:p>
            <a:pPr algn="r"/>
            <a:endParaRPr lang="en-IN" b="1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</a:endParaRPr>
          </a:p>
          <a:p>
            <a:pPr algn="r"/>
            <a:endParaRPr lang="en-IN" b="1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</a:endParaRPr>
          </a:p>
          <a:p>
            <a:pPr algn="r"/>
            <a:endParaRPr lang="en-IN" b="1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</a:endParaRPr>
          </a:p>
          <a:p>
            <a:pPr algn="r"/>
            <a:endParaRPr lang="en-IN" b="1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</a:endParaRPr>
          </a:p>
          <a:p>
            <a:pPr algn="r"/>
            <a:endParaRPr lang="en-IN" b="1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</a:endParaRPr>
          </a:p>
          <a:p>
            <a:pPr algn="r"/>
            <a:r>
              <a:rPr lang="en-IN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Dr</a:t>
            </a:r>
            <a:r>
              <a:rPr lang="en-IN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. I. Arul </a:t>
            </a:r>
            <a:r>
              <a:rPr lang="en-IN" b="1" dirty="0" err="1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Rayappan</a:t>
            </a:r>
            <a:endParaRPr lang="en-IN" b="1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</a:endParaRPr>
          </a:p>
          <a:p>
            <a:pPr algn="r"/>
            <a:r>
              <a:rPr lang="en-IN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Associate Professor of Physics, </a:t>
            </a:r>
          </a:p>
          <a:p>
            <a:pPr algn="r"/>
            <a:r>
              <a:rPr lang="en-IN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St. Joseph’s College (Autonomous),</a:t>
            </a:r>
          </a:p>
          <a:p>
            <a:pPr algn="r"/>
            <a:r>
              <a:rPr lang="en-IN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Tiruchirappalli-620 002.</a:t>
            </a:r>
            <a:endParaRPr lang="en-IN" b="1" dirty="0">
              <a:solidFill>
                <a:schemeClr val="bg2">
                  <a:lumMod val="2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214290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214282" y="714356"/>
            <a:ext cx="87154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Bookman Old Style" pitchFamily="18" charset="0"/>
              </a:rPr>
              <a:t> </a:t>
            </a:r>
          </a:p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Bookman Old Style" pitchFamily="18" charset="0"/>
              </a:rPr>
              <a:t>Embedded </a:t>
            </a:r>
            <a:r>
              <a:rPr lang="en-US" sz="4000" b="1" dirty="0" smtClean="0">
                <a:solidFill>
                  <a:srgbClr val="0000FF"/>
                </a:solidFill>
                <a:latin typeface="Bookman Old Style" pitchFamily="18" charset="0"/>
              </a:rPr>
              <a:t>System</a:t>
            </a:r>
          </a:p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Bookman Old Style" pitchFamily="18" charset="0"/>
              </a:rPr>
              <a:t> and </a:t>
            </a:r>
          </a:p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Bookman Old Style" pitchFamily="18" charset="0"/>
              </a:rPr>
              <a:t>Internet </a:t>
            </a:r>
            <a:r>
              <a:rPr lang="en-US" sz="4000" b="1" dirty="0" smtClean="0">
                <a:solidFill>
                  <a:srgbClr val="0000FF"/>
                </a:solidFill>
                <a:latin typeface="Bookman Old Style" pitchFamily="18" charset="0"/>
              </a:rPr>
              <a:t>of Things </a:t>
            </a:r>
            <a:endParaRPr lang="en-US" sz="4000" b="1" dirty="0" smtClean="0">
              <a:solidFill>
                <a:srgbClr val="0000FF"/>
              </a:solidFill>
              <a:latin typeface="Bookman Old Style" pitchFamily="18" charset="0"/>
            </a:endParaRPr>
          </a:p>
          <a:p>
            <a:pPr algn="ctr"/>
            <a:endParaRPr lang="en-US" sz="2400" b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14282" y="214290"/>
            <a:ext cx="8715436" cy="6357982"/>
          </a:xfrm>
          <a:prstGeom prst="roundRect">
            <a:avLst>
              <a:gd name="adj" fmla="val 2656"/>
            </a:avLst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" name="TextBox 2"/>
          <p:cNvSpPr txBox="1"/>
          <p:nvPr/>
        </p:nvSpPr>
        <p:spPr>
          <a:xfrm>
            <a:off x="500034" y="714356"/>
            <a:ext cx="8286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IN" sz="3200" b="1" dirty="0"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1714488"/>
            <a:ext cx="814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pic>
        <p:nvPicPr>
          <p:cNvPr id="119810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387532" cy="58383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14282" y="214290"/>
            <a:ext cx="8715436" cy="6357982"/>
          </a:xfrm>
          <a:prstGeom prst="roundRect">
            <a:avLst>
              <a:gd name="adj" fmla="val 2656"/>
            </a:avLst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" name="TextBox 2"/>
          <p:cNvSpPr txBox="1"/>
          <p:nvPr/>
        </p:nvSpPr>
        <p:spPr>
          <a:xfrm>
            <a:off x="500034" y="714356"/>
            <a:ext cx="8286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IN" sz="3200" b="1" dirty="0"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1714488"/>
            <a:ext cx="814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pic>
        <p:nvPicPr>
          <p:cNvPr id="116738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8252135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14282" y="214290"/>
            <a:ext cx="8715436" cy="6357982"/>
          </a:xfrm>
          <a:prstGeom prst="roundRect">
            <a:avLst>
              <a:gd name="adj" fmla="val 2656"/>
            </a:avLst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" name="TextBox 2"/>
          <p:cNvSpPr txBox="1"/>
          <p:nvPr/>
        </p:nvSpPr>
        <p:spPr>
          <a:xfrm>
            <a:off x="500034" y="714356"/>
            <a:ext cx="8286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IN" sz="3200" b="1" dirty="0"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1714488"/>
            <a:ext cx="814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pic>
        <p:nvPicPr>
          <p:cNvPr id="115714" name="Picture 2" descr="Image result for simple diagram of i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11524"/>
            <a:ext cx="8358246" cy="5532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14282" y="214290"/>
            <a:ext cx="8715436" cy="6357982"/>
          </a:xfrm>
          <a:prstGeom prst="roundRect">
            <a:avLst>
              <a:gd name="adj" fmla="val 2656"/>
            </a:avLst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" name="TextBox 2"/>
          <p:cNvSpPr txBox="1"/>
          <p:nvPr/>
        </p:nvSpPr>
        <p:spPr>
          <a:xfrm>
            <a:off x="500034" y="714356"/>
            <a:ext cx="8286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IN" sz="3200" b="1" dirty="0"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1714488"/>
            <a:ext cx="814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117762" name="AutoShape 2" descr="Image result for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764" name="AutoShape 4" descr="Image result for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766" name="AutoShape 6" descr="Image result for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7768" name="Picture 8" descr="Image result for ardui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57166"/>
            <a:ext cx="3857652" cy="385765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85786" y="714356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Bookman Old Style" pitchFamily="18" charset="0"/>
              </a:rPr>
              <a:t>Arduino</a:t>
            </a:r>
            <a:r>
              <a:rPr lang="en-US" sz="2000" dirty="0" smtClean="0">
                <a:latin typeface="Bookman Old Style" pitchFamily="18" charset="0"/>
              </a:rPr>
              <a:t> Board</a:t>
            </a:r>
            <a:endParaRPr lang="en-US" sz="2000" dirty="0">
              <a:latin typeface="Bookman Old Style" pitchFamily="18" charset="0"/>
            </a:endParaRPr>
          </a:p>
        </p:txBody>
      </p:sp>
      <p:sp>
        <p:nvSpPr>
          <p:cNvPr id="117770" name="AutoShape 10" descr="Image result for arduino na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772" name="AutoShape 12" descr="Image result for arduino na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774" name="AutoShape 14" descr="Image result for arduino na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776" name="AutoShape 16" descr="Image result for arduino na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7778" name="Picture 18" descr="Image result for arduino nan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786190"/>
            <a:ext cx="6191250" cy="2847976"/>
          </a:xfrm>
          <a:prstGeom prst="rect">
            <a:avLst/>
          </a:prstGeom>
          <a:noFill/>
        </p:spPr>
      </p:pic>
      <p:sp>
        <p:nvSpPr>
          <p:cNvPr id="117780" name="AutoShape 20" descr="Image result for nodem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782" name="AutoShape 22" descr="Image result for nodem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14282" y="214290"/>
            <a:ext cx="8715436" cy="6357982"/>
          </a:xfrm>
          <a:prstGeom prst="roundRect">
            <a:avLst>
              <a:gd name="adj" fmla="val 2656"/>
            </a:avLst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" name="TextBox 2"/>
          <p:cNvSpPr txBox="1"/>
          <p:nvPr/>
        </p:nvSpPr>
        <p:spPr>
          <a:xfrm>
            <a:off x="500034" y="714356"/>
            <a:ext cx="8286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IN" sz="3200" b="1" dirty="0"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1714488"/>
            <a:ext cx="814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pic>
        <p:nvPicPr>
          <p:cNvPr id="5" name="Picture 24" descr="Image result for nodem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57166"/>
            <a:ext cx="7643866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14282" y="214290"/>
            <a:ext cx="8715436" cy="6357982"/>
          </a:xfrm>
          <a:prstGeom prst="roundRect">
            <a:avLst>
              <a:gd name="adj" fmla="val 2656"/>
            </a:avLst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" name="TextBox 2"/>
          <p:cNvSpPr txBox="1"/>
          <p:nvPr/>
        </p:nvSpPr>
        <p:spPr>
          <a:xfrm>
            <a:off x="500034" y="714356"/>
            <a:ext cx="8286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IN" sz="3200" b="1" dirty="0"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1714488"/>
            <a:ext cx="814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117762" name="AutoShape 2" descr="Image result for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764" name="AutoShape 4" descr="Image result for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4146" name="Picture 2" descr="Image result for esp826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785794"/>
            <a:ext cx="5715040" cy="563529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714480" y="500042"/>
            <a:ext cx="3357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Bookman Old Style" pitchFamily="18" charset="0"/>
              </a:rPr>
              <a:t>ESP8266</a:t>
            </a:r>
            <a:endParaRPr lang="en-US" sz="40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14282" y="214290"/>
            <a:ext cx="8715436" cy="6357982"/>
          </a:xfrm>
          <a:prstGeom prst="roundRect">
            <a:avLst>
              <a:gd name="adj" fmla="val 2656"/>
            </a:avLst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4274" name="Picture 2" descr="http://raspi.tv/wp-content/uploads/2012/12/reset-relay-system-labell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8501122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14282" y="214290"/>
            <a:ext cx="8715436" cy="6357982"/>
          </a:xfrm>
          <a:prstGeom prst="roundRect">
            <a:avLst>
              <a:gd name="adj" fmla="val 2656"/>
            </a:avLst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" name="TextBox 2"/>
          <p:cNvSpPr txBox="1"/>
          <p:nvPr/>
        </p:nvSpPr>
        <p:spPr>
          <a:xfrm>
            <a:off x="500034" y="714356"/>
            <a:ext cx="8286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IN" sz="3200" b="1" dirty="0"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1714488"/>
            <a:ext cx="814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117762" name="AutoShape 2" descr="Image result for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764" name="AutoShape 4" descr="Image result for ardu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5170" name="Picture 2" descr="Image result for colpitts oscillator transistor circu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57166"/>
            <a:ext cx="7163727" cy="5709085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285852" y="5572140"/>
            <a:ext cx="1714512" cy="285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14282" y="214290"/>
            <a:ext cx="8715436" cy="6357982"/>
          </a:xfrm>
          <a:prstGeom prst="roundRect">
            <a:avLst>
              <a:gd name="adj" fmla="val 2656"/>
            </a:avLst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3250" name="Picture 2" descr="http://community.cadence.com/CSSharedFiles/blogs/ip/IoT-Home-PPT-Slide--edit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21448"/>
            <a:ext cx="8072494" cy="6054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14282" y="214290"/>
            <a:ext cx="8715436" cy="6357982"/>
          </a:xfrm>
          <a:prstGeom prst="roundRect">
            <a:avLst>
              <a:gd name="adj" fmla="val 2656"/>
            </a:avLst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1202" name="Picture 2" descr="https://bensontao.files.wordpress.com/2013/10/vivante-iot-ecosyste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85794"/>
            <a:ext cx="8728759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14282" y="214290"/>
            <a:ext cx="8715436" cy="6357982"/>
          </a:xfrm>
          <a:prstGeom prst="roundRect">
            <a:avLst>
              <a:gd name="adj" fmla="val 2656"/>
            </a:avLst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" name="TextBox 2"/>
          <p:cNvSpPr txBox="1"/>
          <p:nvPr/>
        </p:nvSpPr>
        <p:spPr>
          <a:xfrm>
            <a:off x="571472" y="214290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3071802" y="500042"/>
            <a:ext cx="40463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Bookman Old Style" pitchFamily="18" charset="0"/>
              </a:rPr>
              <a:t>Electronics Today</a:t>
            </a:r>
            <a:endParaRPr lang="en-IN" sz="3200" b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643050"/>
            <a:ext cx="814393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Ø"/>
            </a:pPr>
            <a:r>
              <a:rPr lang="en-US" dirty="0" smtClean="0"/>
              <a:t>   </a:t>
            </a:r>
            <a:r>
              <a:rPr lang="en-US" sz="2000" dirty="0" smtClean="0">
                <a:latin typeface="Bookman Old Style" pitchFamily="18" charset="0"/>
              </a:rPr>
              <a:t>Microprocessor – Computers</a:t>
            </a:r>
          </a:p>
          <a:p>
            <a:pPr lvl="1"/>
            <a:endParaRPr lang="en-US" sz="2000" dirty="0" smtClean="0">
              <a:latin typeface="Bookman Old Style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latin typeface="Bookman Old Style" pitchFamily="18" charset="0"/>
              </a:rPr>
              <a:t>   Microcontroller – Embedded System</a:t>
            </a:r>
          </a:p>
          <a:p>
            <a:pPr lvl="1"/>
            <a:endParaRPr lang="en-US" sz="2000" dirty="0" smtClean="0">
              <a:latin typeface="Bookman Old Style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latin typeface="Bookman Old Style" pitchFamily="18" charset="0"/>
              </a:rPr>
              <a:t>   Digital Signal Processor (DSP)- Mobile</a:t>
            </a:r>
          </a:p>
          <a:p>
            <a:pPr lvl="1"/>
            <a:endParaRPr lang="en-US" sz="2000" dirty="0" smtClean="0">
              <a:latin typeface="Bookman Old Style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latin typeface="Bookman Old Style" pitchFamily="18" charset="0"/>
              </a:rPr>
              <a:t>   Filed Programmable Gate Array (FPGA)-Industrial application</a:t>
            </a:r>
          </a:p>
          <a:p>
            <a:pPr lvl="1"/>
            <a:endParaRPr lang="en-US" sz="2000" dirty="0" smtClean="0">
              <a:latin typeface="Bookman Old Style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latin typeface="Bookman Old Style" pitchFamily="18" charset="0"/>
              </a:rPr>
              <a:t>   VLSI- in all Above Cases</a:t>
            </a:r>
          </a:p>
          <a:p>
            <a:pPr lvl="1">
              <a:buFont typeface="Wingdings" pitchFamily="2" charset="2"/>
              <a:buChar char="Ø"/>
            </a:pPr>
            <a:endParaRPr lang="en-US" sz="2000" dirty="0">
              <a:latin typeface="Bookman Old Style" pitchFamily="18" charset="0"/>
            </a:endParaRPr>
          </a:p>
          <a:p>
            <a:pPr lvl="1"/>
            <a:endParaRPr lang="en-US" sz="2000" dirty="0" smtClean="0">
              <a:latin typeface="Bookman Old Style" pitchFamily="18" charset="0"/>
            </a:endParaRPr>
          </a:p>
          <a:p>
            <a:pPr lvl="1"/>
            <a:r>
              <a:rPr lang="en-US" sz="2000" dirty="0" smtClean="0">
                <a:latin typeface="Bookman Old Style" pitchFamily="18" charset="0"/>
              </a:rPr>
              <a:t>All these electronics are simply Called as Programmed Electronics</a:t>
            </a:r>
          </a:p>
          <a:p>
            <a:pPr lvl="1"/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14282" y="214290"/>
            <a:ext cx="8715436" cy="6357982"/>
          </a:xfrm>
          <a:prstGeom prst="roundRect">
            <a:avLst>
              <a:gd name="adj" fmla="val 2656"/>
            </a:avLst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" name="TextBox 2"/>
          <p:cNvSpPr txBox="1"/>
          <p:nvPr/>
        </p:nvSpPr>
        <p:spPr>
          <a:xfrm>
            <a:off x="500034" y="714356"/>
            <a:ext cx="8286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 smtClean="0">
                <a:latin typeface="Bookman Old Style" pitchFamily="18" charset="0"/>
              </a:rPr>
              <a:t>What to study for </a:t>
            </a:r>
            <a:r>
              <a:rPr lang="en-IN" sz="3200" b="1" dirty="0" err="1" smtClean="0">
                <a:latin typeface="Bookman Old Style" pitchFamily="18" charset="0"/>
              </a:rPr>
              <a:t>Iot</a:t>
            </a:r>
            <a:endParaRPr lang="en-IN" sz="3200" b="1" dirty="0"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1714488"/>
            <a:ext cx="81439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 smtClean="0"/>
              <a:t>Basic electronics</a:t>
            </a:r>
          </a:p>
          <a:p>
            <a:r>
              <a:rPr lang="en-IN" sz="2000" dirty="0" smtClean="0"/>
              <a:t>Some idea about microcontroller</a:t>
            </a:r>
          </a:p>
          <a:p>
            <a:endParaRPr lang="en-IN" sz="2000" dirty="0" smtClean="0"/>
          </a:p>
          <a:p>
            <a:r>
              <a:rPr lang="en-IN" sz="2000" dirty="0" err="1" smtClean="0"/>
              <a:t>Arduino</a:t>
            </a:r>
            <a:r>
              <a:rPr lang="en-IN" sz="2000" dirty="0" smtClean="0"/>
              <a:t> programming</a:t>
            </a:r>
          </a:p>
          <a:p>
            <a:r>
              <a:rPr lang="en-IN" sz="2000" dirty="0" smtClean="0"/>
              <a:t>Android  programming</a:t>
            </a:r>
          </a:p>
          <a:p>
            <a:r>
              <a:rPr lang="en-IN" sz="2000" dirty="0" smtClean="0"/>
              <a:t>Python</a:t>
            </a:r>
          </a:p>
          <a:p>
            <a:endParaRPr lang="en-IN" sz="2000" dirty="0" smtClean="0"/>
          </a:p>
          <a:p>
            <a:r>
              <a:rPr lang="en-IN" sz="2000" dirty="0" smtClean="0"/>
              <a:t>Linux</a:t>
            </a:r>
          </a:p>
          <a:p>
            <a:endParaRPr lang="en-IN" sz="2000" dirty="0" smtClean="0"/>
          </a:p>
          <a:p>
            <a:r>
              <a:rPr lang="en-IN" sz="2000" dirty="0" smtClean="0"/>
              <a:t>Single board computers</a:t>
            </a:r>
          </a:p>
          <a:p>
            <a:endParaRPr lang="en-IN" sz="2000" dirty="0" smtClean="0"/>
          </a:p>
          <a:p>
            <a:r>
              <a:rPr lang="en-IN" sz="2000" dirty="0" smtClean="0"/>
              <a:t>Raspberry pi </a:t>
            </a:r>
          </a:p>
          <a:p>
            <a:r>
              <a:rPr lang="en-US" sz="2000" dirty="0" smtClean="0"/>
              <a:t>Beagle Bone Black Ti</a:t>
            </a:r>
          </a:p>
          <a:p>
            <a:r>
              <a:rPr lang="en-US" sz="2000" dirty="0" smtClean="0"/>
              <a:t>Intel </a:t>
            </a:r>
            <a:r>
              <a:rPr lang="en-US" sz="2000" dirty="0" err="1" smtClean="0"/>
              <a:t>edison</a:t>
            </a:r>
            <a:r>
              <a:rPr lang="en-US" sz="2000" dirty="0" smtClean="0"/>
              <a:t> kit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14282" y="214290"/>
            <a:ext cx="8715436" cy="6357982"/>
          </a:xfrm>
          <a:prstGeom prst="roundRect">
            <a:avLst>
              <a:gd name="adj" fmla="val 2656"/>
            </a:avLst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sz="4000" b="1" dirty="0">
              <a:solidFill>
                <a:srgbClr val="33CC33"/>
              </a:solidFill>
              <a:latin typeface="Bookman Old Style" pitchFamily="18" charset="0"/>
            </a:endParaRPr>
          </a:p>
        </p:txBody>
      </p:sp>
      <p:pic>
        <p:nvPicPr>
          <p:cNvPr id="84994" name="Picture 2" descr="Image result for led ligh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480"/>
            <a:ext cx="8072462" cy="5303243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357554" y="2643182"/>
            <a:ext cx="26432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33CC33"/>
                </a:solidFill>
                <a:latin typeface="Bookman Old Style" pitchFamily="18" charset="0"/>
              </a:rPr>
              <a:t>Thank You</a:t>
            </a:r>
            <a:endParaRPr lang="en-IN" sz="4000" b="1" dirty="0">
              <a:solidFill>
                <a:srgbClr val="33CC33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14282" y="214290"/>
            <a:ext cx="8715436" cy="6357982"/>
          </a:xfrm>
          <a:prstGeom prst="roundRect">
            <a:avLst>
              <a:gd name="adj" fmla="val 2656"/>
            </a:avLst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TextBox 2"/>
          <p:cNvSpPr txBox="1"/>
          <p:nvPr/>
        </p:nvSpPr>
        <p:spPr>
          <a:xfrm>
            <a:off x="571472" y="214290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2643174" y="2428868"/>
            <a:ext cx="408797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Bookman Old Style" pitchFamily="18" charset="0"/>
              </a:rPr>
              <a:t> Microprocessor </a:t>
            </a:r>
          </a:p>
          <a:p>
            <a:pPr algn="ctr"/>
            <a:endParaRPr lang="en-US" sz="2400" b="1" dirty="0">
              <a:solidFill>
                <a:srgbClr val="0000FF"/>
              </a:solidFill>
              <a:latin typeface="Bookman Old Style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Bookman Old Style" pitchFamily="18" charset="0"/>
              </a:rPr>
              <a:t>All about your computer</a:t>
            </a:r>
            <a:endParaRPr lang="en-IN" sz="2400" b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pic>
        <p:nvPicPr>
          <p:cNvPr id="5" name="Picture 2" descr="http://www.mikroe.com/img/publication/pic-books/programming-in-basic/chapter/01/fig0-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8143932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14282" y="214290"/>
            <a:ext cx="8715436" cy="6357982"/>
          </a:xfrm>
          <a:prstGeom prst="roundRect">
            <a:avLst>
              <a:gd name="adj" fmla="val 2656"/>
            </a:avLst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TextBox 2"/>
          <p:cNvSpPr txBox="1"/>
          <p:nvPr/>
        </p:nvSpPr>
        <p:spPr>
          <a:xfrm>
            <a:off x="571472" y="214290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2643174" y="2428868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IN" sz="2400" b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pic>
        <p:nvPicPr>
          <p:cNvPr id="7" name="Picture 2" descr="http://www.embedds.com/wp-content/uploads/2008/12/bathroom-utilities-management-system-pic32-microcontroll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143932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14282" y="214290"/>
            <a:ext cx="8715436" cy="6357982"/>
          </a:xfrm>
          <a:prstGeom prst="roundRect">
            <a:avLst>
              <a:gd name="adj" fmla="val 2656"/>
            </a:avLst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TextBox 2"/>
          <p:cNvSpPr txBox="1"/>
          <p:nvPr/>
        </p:nvSpPr>
        <p:spPr>
          <a:xfrm>
            <a:off x="571472" y="214290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2643174" y="2428868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IN" sz="2400" b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pic>
        <p:nvPicPr>
          <p:cNvPr id="8" name="Picture 2" descr="http://hk.renesas.com/media/company_info/magazine/2005/vol_0037/pv10fig01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8358246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14282" y="214290"/>
            <a:ext cx="8715436" cy="6357982"/>
          </a:xfrm>
          <a:prstGeom prst="roundRect">
            <a:avLst>
              <a:gd name="adj" fmla="val 2656"/>
            </a:avLst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TextBox 2"/>
          <p:cNvSpPr txBox="1"/>
          <p:nvPr/>
        </p:nvSpPr>
        <p:spPr>
          <a:xfrm>
            <a:off x="571472" y="214290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2643174" y="2428868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IN" sz="2400" b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pic>
        <p:nvPicPr>
          <p:cNvPr id="7" name="Picture 2" descr="http://www.embedds.com/wp-content/uploads/2008/12/bathroom-utilities-management-system-pic32-microcontroll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143932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14282" y="214290"/>
            <a:ext cx="8715436" cy="6357982"/>
          </a:xfrm>
          <a:prstGeom prst="roundRect">
            <a:avLst>
              <a:gd name="adj" fmla="val 2656"/>
            </a:avLst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" name="TextBox 2"/>
          <p:cNvSpPr txBox="1"/>
          <p:nvPr/>
        </p:nvSpPr>
        <p:spPr>
          <a:xfrm>
            <a:off x="500034" y="714356"/>
            <a:ext cx="8286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Bookman Old Style" pitchFamily="18" charset="0"/>
              </a:rPr>
              <a:t>Internet of Things (IoT)</a:t>
            </a:r>
            <a:endParaRPr lang="en-IN" sz="3200" b="1" dirty="0"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1714488"/>
            <a:ext cx="814393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2400" dirty="0">
                <a:latin typeface="Bookman Old Style" pitchFamily="18" charset="0"/>
              </a:rPr>
              <a:t>The </a:t>
            </a:r>
            <a:r>
              <a:rPr lang="en-IN" sz="2400" b="1" dirty="0">
                <a:latin typeface="Bookman Old Style" pitchFamily="18" charset="0"/>
              </a:rPr>
              <a:t>Internet of Things</a:t>
            </a:r>
            <a:r>
              <a:rPr lang="en-IN" sz="2400" dirty="0">
                <a:latin typeface="Bookman Old Style" pitchFamily="18" charset="0"/>
              </a:rPr>
              <a:t> (</a:t>
            </a:r>
            <a:r>
              <a:rPr lang="en-IN" sz="2400" b="1" dirty="0">
                <a:latin typeface="Bookman Old Style" pitchFamily="18" charset="0"/>
              </a:rPr>
              <a:t>IoT</a:t>
            </a:r>
            <a:r>
              <a:rPr lang="en-IN" sz="2400" dirty="0">
                <a:latin typeface="Bookman Old Style" pitchFamily="18" charset="0"/>
              </a:rPr>
              <a:t>) is a scenario in which objects, animals or people are provided with unique identifiers and the ability to transfer data over a network without requiring human-to-human or human-to-computer interaction.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14282" y="214290"/>
            <a:ext cx="8715436" cy="6357982"/>
          </a:xfrm>
          <a:prstGeom prst="roundRect">
            <a:avLst>
              <a:gd name="adj" fmla="val 2656"/>
            </a:avLst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" name="TextBox 2"/>
          <p:cNvSpPr txBox="1"/>
          <p:nvPr/>
        </p:nvSpPr>
        <p:spPr>
          <a:xfrm>
            <a:off x="500034" y="714356"/>
            <a:ext cx="8286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IN" sz="3200" b="1" dirty="0"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1714488"/>
            <a:ext cx="814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5482" cy="6460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14282" y="214290"/>
            <a:ext cx="8715436" cy="6357982"/>
          </a:xfrm>
          <a:prstGeom prst="roundRect">
            <a:avLst>
              <a:gd name="adj" fmla="val 2656"/>
            </a:avLst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" name="TextBox 2"/>
          <p:cNvSpPr txBox="1"/>
          <p:nvPr/>
        </p:nvSpPr>
        <p:spPr>
          <a:xfrm>
            <a:off x="500034" y="714356"/>
            <a:ext cx="8286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IN" sz="3200" b="1" dirty="0"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1714488"/>
            <a:ext cx="814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pic>
        <p:nvPicPr>
          <p:cNvPr id="5" name="Picture 2" descr="http://extrcdn.extremenetworks.com/wp-content/uploads/2015/11/SmartSchool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769</TotalTime>
  <Words>120</Words>
  <Application>Microsoft Office PowerPoint</Application>
  <PresentationFormat>On-screen Show (4:3)</PresentationFormat>
  <Paragraphs>62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rose</dc:creator>
  <cp:lastModifiedBy>phy</cp:lastModifiedBy>
  <cp:revision>114</cp:revision>
  <dcterms:created xsi:type="dcterms:W3CDTF">2015-03-08T17:43:14Z</dcterms:created>
  <dcterms:modified xsi:type="dcterms:W3CDTF">2018-12-06T07:20:29Z</dcterms:modified>
</cp:coreProperties>
</file>