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72" r:id="rId4"/>
    <p:sldId id="259" r:id="rId5"/>
    <p:sldId id="260" r:id="rId6"/>
    <p:sldId id="274" r:id="rId7"/>
    <p:sldId id="261" r:id="rId8"/>
    <p:sldId id="258" r:id="rId9"/>
    <p:sldId id="263" r:id="rId10"/>
    <p:sldId id="264" r:id="rId11"/>
    <p:sldId id="276" r:id="rId12"/>
    <p:sldId id="275" r:id="rId13"/>
    <p:sldId id="262" r:id="rId14"/>
    <p:sldId id="265" r:id="rId15"/>
    <p:sldId id="266" r:id="rId16"/>
    <p:sldId id="267" r:id="rId17"/>
    <p:sldId id="268" r:id="rId18"/>
    <p:sldId id="277" r:id="rId19"/>
    <p:sldId id="278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294" autoAdjust="0"/>
    <p:restoredTop sz="94660"/>
  </p:normalViewPr>
  <p:slideViewPr>
    <p:cSldViewPr snapToGrid="0">
      <p:cViewPr>
        <p:scale>
          <a:sx n="68" d="100"/>
          <a:sy n="68" d="100"/>
        </p:scale>
        <p:origin x="-7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5450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524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65984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03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815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2788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711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02332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38803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002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3681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B6A0-3700-4B8E-AB4E-FD24139DA777}" type="datetimeFigureOut">
              <a:rPr lang="en-US" smtClean="0"/>
              <a:pPr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C5D0F-4458-422E-9EB8-E2849E54D22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0584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@R0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@R1:" TargetMode="External"/><Relationship Id="rId2" Type="http://schemas.openxmlformats.org/officeDocument/2006/relationships/hyperlink" Target="mailto:@DPTR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@A+DPTR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 rot="10800000">
            <a:off x="10382781" y="695360"/>
            <a:ext cx="1851383" cy="5628068"/>
            <a:chOff x="709" y="1811"/>
            <a:chExt cx="1820" cy="6625"/>
          </a:xfrm>
        </p:grpSpPr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537042" y="1318846"/>
            <a:ext cx="538641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Modern No. 20" panose="02070704070505020303" pitchFamily="18" charset="0"/>
              </a:rPr>
              <a:t>Addressing Modes </a:t>
            </a:r>
          </a:p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Modern No. 20" panose="02070704070505020303" pitchFamily="18" charset="0"/>
              </a:rPr>
              <a:t>in </a:t>
            </a:r>
          </a:p>
          <a:p>
            <a:pPr algn="ctr"/>
            <a:r>
              <a:rPr lang="en-US" sz="5400" b="1" dirty="0" smtClean="0">
                <a:solidFill>
                  <a:srgbClr val="7030A0"/>
                </a:solidFill>
                <a:latin typeface="Modern No. 20" panose="02070704070505020303" pitchFamily="18" charset="0"/>
              </a:rPr>
              <a:t>8051 MC</a:t>
            </a:r>
            <a:endParaRPr lang="en-US" sz="1100" b="1" dirty="0">
              <a:solidFill>
                <a:srgbClr val="7030A0"/>
              </a:solidFill>
              <a:latin typeface="Modern No. 20" panose="02070704070505020303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41810" y="5050301"/>
            <a:ext cx="355719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/>
                </a:solidFill>
              </a:rPr>
              <a:t>S. Lourduraj</a:t>
            </a:r>
          </a:p>
          <a:p>
            <a:r>
              <a:rPr lang="en-US" sz="3200" dirty="0" smtClean="0">
                <a:solidFill>
                  <a:schemeClr val="accent2"/>
                </a:solidFill>
              </a:rPr>
              <a:t>Asst. Prof. of Physics</a:t>
            </a:r>
          </a:p>
          <a:p>
            <a:r>
              <a:rPr lang="en-US" sz="3200" dirty="0" smtClean="0">
                <a:solidFill>
                  <a:schemeClr val="accent2"/>
                </a:solidFill>
              </a:rPr>
              <a:t>St. Joseph’s College.</a:t>
            </a:r>
            <a:endParaRPr lang="en-US" sz="3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457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097281" y="0"/>
            <a:ext cx="11099406" cy="6660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/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i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i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i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i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3200" i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(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i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t’</a:t>
            </a:r>
            <a:r>
              <a:rPr lang="en-US" sz="3200" i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2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spc="-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s:</a:t>
            </a:r>
            <a:endParaRPr lang="en-US" sz="1600" b="1" dirty="0" smtClean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0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b="1" spc="13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 </a:t>
            </a:r>
            <a:r>
              <a:rPr lang="en-US" sz="28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R0</a:t>
            </a:r>
            <a:r>
              <a:rPr lang="en-US" sz="28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spc="19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300" spc="-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3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ore</a:t>
            </a:r>
            <a:r>
              <a:rPr lang="en-US" sz="2300" spc="5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300" spc="5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300" spc="-16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300" spc="4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spc="1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spc="17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m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mory</a:t>
            </a:r>
            <a:r>
              <a:rPr lang="en-US" sz="2300" spc="1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300" spc="18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300" spc="1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300" spc="19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3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	 t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300" spc="6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300" spc="1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300" spc="1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300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spc="-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300" spc="4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spc="-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300" spc="20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300" spc="8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300" spc="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300" spc="18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300" spc="9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8-</a:t>
            </a:r>
            <a:r>
              <a:rPr lang="en-US" sz="23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3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300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	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3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3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300" spc="13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spc="-9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300" spc="1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3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3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30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endParaRPr lang="en-US" sz="2400" b="1" spc="-5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4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spc="12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b="1" spc="19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</a:t>
            </a:r>
            <a:r>
              <a:rPr lang="en-US" sz="24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0</a:t>
            </a:r>
            <a:r>
              <a:rPr lang="en-US" sz="2400" b="1" spc="16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400" spc="19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move</a:t>
            </a:r>
            <a:r>
              <a:rPr lang="en-US" sz="2400" spc="-3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-2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5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400" spc="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spc="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spc="1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400" spc="27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   		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3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23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19310" y="2447779"/>
            <a:ext cx="10427535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Eg</a:t>
            </a:r>
            <a:r>
              <a:rPr lang="en-US" sz="2800" dirty="0" smtClean="0"/>
              <a:t>:</a:t>
            </a:r>
          </a:p>
          <a:p>
            <a:r>
              <a:rPr lang="en-US" sz="2800" dirty="0" smtClean="0"/>
              <a:t>	MOV  P1, #0xFF H			Let  P1: 0000 0100b    (OR)  04 H</a:t>
            </a:r>
          </a:p>
          <a:p>
            <a:r>
              <a:rPr lang="en-US" sz="2800" dirty="0" smtClean="0"/>
              <a:t>	MOV   A, P1				A = 04H</a:t>
            </a:r>
          </a:p>
          <a:p>
            <a:r>
              <a:rPr lang="en-US" sz="2800" dirty="0" smtClean="0"/>
              <a:t>	MOV  R0, # 050H			R0 = 50 H</a:t>
            </a:r>
          </a:p>
          <a:p>
            <a:r>
              <a:rPr lang="en-US" sz="2800" dirty="0" smtClean="0"/>
              <a:t>	MOV  @R0, A			Add. of Memory</a:t>
            </a:r>
          </a:p>
          <a:p>
            <a:r>
              <a:rPr lang="en-US" sz="2800" dirty="0" smtClean="0"/>
              <a:t>								0050 H =  ------</a:t>
            </a:r>
          </a:p>
          <a:p>
            <a:r>
              <a:rPr lang="en-US" sz="2800" dirty="0" smtClean="0"/>
              <a:t>	MOV    A,  @R0			A = ---H</a:t>
            </a:r>
          </a:p>
        </p:txBody>
      </p:sp>
    </p:spTree>
    <p:extLst>
      <p:ext uri="{BB962C8B-B14F-4D97-AF65-F5344CB8AC3E}">
        <p14:creationId xmlns:p14="http://schemas.microsoft.com/office/powerpoint/2010/main" xmlns="" val="3684379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5478" y="844062"/>
            <a:ext cx="11437033" cy="299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90500" indent="-228600" algn="just">
              <a:spcAft>
                <a:spcPts val="400"/>
              </a:spcAft>
            </a:pPr>
            <a:r>
              <a:rPr lang="en-US" sz="24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400" b="1" spc="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spc="5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,  @ </a:t>
            </a:r>
            <a:r>
              <a:rPr lang="en-US" sz="2400" b="1" spc="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en-US" sz="2400" b="1" spc="-2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</a:t>
            </a:r>
            <a:r>
              <a:rPr lang="en-US" sz="24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</a:t>
            </a:r>
            <a:r>
              <a:rPr lang="en-U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</a:t>
            </a:r>
            <a:r>
              <a:rPr lang="en-US" sz="2400" b="1" spc="18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2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24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</a:t>
            </a:r>
            <a:r>
              <a:rPr lang="en-US" sz="2400" spc="-10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2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mory </a:t>
            </a:r>
            <a:r>
              <a:rPr lang="en-US" sz="2400" spc="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1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13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4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spc="7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    	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DPT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3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1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spc="14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190500" indent="-228600" algn="just">
              <a:spcAft>
                <a:spcPts val="400"/>
              </a:spcAft>
            </a:pPr>
            <a:r>
              <a:rPr lang="en-US" sz="2400" spc="14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400" spc="-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8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en-US" sz="2400" spc="-6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6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6-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9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spc="1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pc="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sz="2400" spc="-5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4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2400" dirty="0" smtClean="0">
              <a:solidFill>
                <a:srgbClr val="00000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800" b="1" spc="15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@</a:t>
            </a:r>
            <a:r>
              <a:rPr lang="en-US" sz="2800" b="1" spc="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R</a:t>
            </a:r>
            <a:r>
              <a:rPr lang="en-US" sz="28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1</a:t>
            </a:r>
            <a:r>
              <a:rPr lang="en-US" sz="2800" b="1" spc="-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2800" b="1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en-US" sz="2400" spc="-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spc="1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one</a:t>
            </a:r>
            <a:r>
              <a:rPr lang="en-US" sz="2400" spc="8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en-US" sz="2400" spc="18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z="2400" spc="1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on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nt</a:t>
            </a:r>
            <a:r>
              <a:rPr lang="en-US" sz="2400" spc="-4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</a:t>
            </a:r>
            <a:r>
              <a:rPr lang="en-US" sz="2400" spc="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en-US" sz="2400" spc="13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he</a:t>
            </a:r>
            <a:r>
              <a:rPr lang="en-US" sz="2400" spc="5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</a:p>
          <a:p>
            <a:pPr algn="just">
              <a:spcAft>
                <a:spcPts val="400"/>
              </a:spcAft>
            </a:pP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0" y="702592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138289" y="98460"/>
            <a:ext cx="7832593" cy="55092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MOV  A, #55H			A= 55h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MOV  R0, 40H			R0         40H= ( </a:t>
            </a:r>
            <a:r>
              <a:rPr lang="en-US" sz="3200" dirty="0" smtClean="0">
                <a:solidFill>
                  <a:srgbClr val="00B050"/>
                </a:solidFill>
              </a:rPr>
              <a:t>xx</a:t>
            </a:r>
            <a:r>
              <a:rPr lang="en-US" sz="3200" dirty="0" smtClean="0">
                <a:solidFill>
                  <a:srgbClr val="C00000"/>
                </a:solidFill>
              </a:rPr>
              <a:t> )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MOV   @R0, A			40H =  --- H   </a:t>
            </a:r>
          </a:p>
          <a:p>
            <a:r>
              <a:rPr lang="en-US" sz="3200" dirty="0" smtClean="0">
                <a:solidFill>
                  <a:srgbClr val="C00000"/>
                </a:solidFill>
              </a:rPr>
              <a:t>INC  R0				</a:t>
            </a:r>
            <a:r>
              <a:rPr lang="en-US" sz="3200" dirty="0" err="1" smtClean="0">
                <a:solidFill>
                  <a:srgbClr val="C00000"/>
                </a:solidFill>
              </a:rPr>
              <a:t>R0</a:t>
            </a:r>
            <a:r>
              <a:rPr lang="en-US" sz="3200" dirty="0" smtClean="0">
                <a:solidFill>
                  <a:srgbClr val="C00000"/>
                </a:solidFill>
              </a:rPr>
              <a:t> =  41 H</a:t>
            </a:r>
          </a:p>
          <a:p>
            <a:endParaRPr lang="en-US" sz="3200" dirty="0" smtClean="0"/>
          </a:p>
          <a:p>
            <a:r>
              <a:rPr lang="en-US" sz="3200" dirty="0" smtClean="0">
                <a:solidFill>
                  <a:srgbClr val="7030A0"/>
                </a:solidFill>
              </a:rPr>
              <a:t>MOV  @R0, A			41 H = ---H</a:t>
            </a:r>
          </a:p>
          <a:p>
            <a:r>
              <a:rPr lang="en-US" sz="3200" dirty="0" smtClean="0">
                <a:solidFill>
                  <a:srgbClr val="7030A0"/>
                </a:solidFill>
              </a:rPr>
              <a:t>INC  R0				</a:t>
            </a:r>
            <a:r>
              <a:rPr lang="en-US" sz="3200" dirty="0" err="1" smtClean="0">
                <a:solidFill>
                  <a:srgbClr val="7030A0"/>
                </a:solidFill>
              </a:rPr>
              <a:t>R0</a:t>
            </a:r>
            <a:r>
              <a:rPr lang="en-US" sz="3200" dirty="0" smtClean="0">
                <a:solidFill>
                  <a:srgbClr val="7030A0"/>
                </a:solidFill>
              </a:rPr>
              <a:t> = 42H</a:t>
            </a:r>
          </a:p>
          <a:p>
            <a:endParaRPr lang="en-US" sz="3200" dirty="0" smtClean="0">
              <a:solidFill>
                <a:srgbClr val="7030A0"/>
              </a:solidFill>
            </a:endParaRPr>
          </a:p>
          <a:p>
            <a:r>
              <a:rPr lang="en-US" sz="3200" dirty="0" smtClean="0"/>
              <a:t>MOV  @R0,A			42H = ----H</a:t>
            </a:r>
          </a:p>
          <a:p>
            <a:r>
              <a:rPr lang="en-US" sz="3200" dirty="0" smtClean="0"/>
              <a:t>INC   R0				</a:t>
            </a:r>
            <a:r>
              <a:rPr lang="en-US" sz="3200" dirty="0" err="1" smtClean="0"/>
              <a:t>R0</a:t>
            </a:r>
            <a:r>
              <a:rPr lang="en-US" sz="3200" dirty="0" smtClean="0"/>
              <a:t> = 43H</a:t>
            </a:r>
          </a:p>
          <a:p>
            <a:r>
              <a:rPr lang="en-US" sz="3200" dirty="0" smtClean="0"/>
              <a:t>MOV  @R0, A			43 H= ----H</a:t>
            </a:r>
            <a:endParaRPr lang="en-US" sz="3200" dirty="0"/>
          </a:p>
        </p:txBody>
      </p:sp>
      <p:sp>
        <p:nvSpPr>
          <p:cNvPr id="6" name="Left Arrow 5"/>
          <p:cNvSpPr/>
          <p:nvPr/>
        </p:nvSpPr>
        <p:spPr>
          <a:xfrm>
            <a:off x="7399606" y="787792"/>
            <a:ext cx="520505" cy="14067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4157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Example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20492" y="5473005"/>
            <a:ext cx="112635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7030A0"/>
                </a:solidFill>
              </a:rPr>
              <a:t>Advantages of reg. Indirect addressing Mode:    </a:t>
            </a:r>
          </a:p>
          <a:p>
            <a:r>
              <a:rPr lang="en-US" sz="2800" b="1" dirty="0" smtClean="0">
                <a:solidFill>
                  <a:srgbClr val="7030A0"/>
                </a:solidFill>
              </a:rPr>
              <a:t>				</a:t>
            </a:r>
            <a:r>
              <a:rPr lang="en-US" sz="2800" b="1" dirty="0" smtClean="0">
                <a:solidFill>
                  <a:srgbClr val="00B050"/>
                </a:solidFill>
              </a:rPr>
              <a:t>Looping is most efficient  &amp;  Block data transfer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Limitations:  need to access the external RAM 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6418" name="Picture 27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08295" y="534573"/>
            <a:ext cx="10883705" cy="6125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19" name="Rectangle 6418"/>
          <p:cNvSpPr/>
          <p:nvPr/>
        </p:nvSpPr>
        <p:spPr>
          <a:xfrm>
            <a:off x="3065608" y="0"/>
            <a:ext cx="6885346" cy="5113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83870" marR="0">
              <a:lnSpc>
                <a:spcPts val="344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2800" b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(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t’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05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90776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969476" y="145906"/>
            <a:ext cx="10086536" cy="6712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83870" marR="0">
              <a:lnSpc>
                <a:spcPts val="383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6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sz="3600" i="1" spc="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600" i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i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3600" i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i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3600" i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11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r>
              <a:rPr lang="en-US" sz="85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1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48005" indent="-342900" algn="just">
              <a:spcAft>
                <a:spcPts val="400"/>
              </a:spcAft>
              <a:buFont typeface="Wingdings" pitchFamily="2" charset="2"/>
              <a:buChar char="Ø"/>
              <a:tabLst>
                <a:tab pos="825500" algn="l"/>
              </a:tabLst>
            </a:pP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4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400" spc="1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13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spc="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400" spc="1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2400" b="1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b="1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</a:t>
            </a:r>
            <a:r>
              <a:rPr lang="en-US" sz="2400" b="1" spc="1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en-US" sz="2400" b="1" spc="1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24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548005" indent="-342900" algn="just">
              <a:spcAft>
                <a:spcPts val="400"/>
              </a:spcAft>
              <a:tabLst>
                <a:tab pos="825500" algn="l"/>
              </a:tabLst>
            </a:pPr>
            <a:r>
              <a:rPr lang="en-US" sz="2400" spc="1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en-US" sz="2400" b="1" spc="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b="1" spc="2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spc="8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b="1" spc="44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spc="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spc="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b="1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spc="-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hou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400" spc="1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</a:p>
          <a:p>
            <a:pPr marR="76200" indent="-342900" algn="just">
              <a:spcAft>
                <a:spcPts val="400"/>
              </a:spcAft>
              <a:tabLst>
                <a:tab pos="825500" algn="l"/>
              </a:tabLst>
            </a:pPr>
            <a:endParaRPr lang="en-US" sz="2400" spc="5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76200" indent="-342900" algn="just">
              <a:spcAft>
                <a:spcPts val="400"/>
              </a:spcAft>
              <a:tabLst>
                <a:tab pos="825500" algn="l"/>
              </a:tabLst>
            </a:pPr>
            <a:r>
              <a:rPr lang="en-US" sz="2400" b="1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87045" indent="-286385" algn="just">
              <a:spcAft>
                <a:spcPts val="400"/>
              </a:spcAft>
            </a:pPr>
            <a:endParaRPr lang="en-US" sz="2400" dirty="0" smtClean="0">
              <a:solidFill>
                <a:srgbClr val="00656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87045" indent="-286385" algn="just">
              <a:spcAft>
                <a:spcPts val="400"/>
              </a:spcAft>
            </a:pP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sz="2400" spc="28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# 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030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1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;A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ue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4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1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4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			  (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400" spc="3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14705" algn="just">
              <a:spcAft>
                <a:spcPts val="400"/>
              </a:spcAft>
            </a:pPr>
            <a:endParaRPr lang="en-US" sz="2400" spc="-5" dirty="0" smtClean="0">
              <a:solidFill>
                <a:srgbClr val="00656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814705" algn="just">
              <a:spcAft>
                <a:spcPts val="400"/>
              </a:spcAft>
            </a:pP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4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#0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19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 FE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1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           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1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971427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9237" name="Picture 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14740" y="3852886"/>
            <a:ext cx="5978764" cy="274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0" y="0"/>
            <a:ext cx="12321631" cy="551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4648" tIns="710976" rIns="939504" bIns="177744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A, # A0H		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data A0H transfer to the A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>
                <a:solidFill>
                  <a:srgbClr val="00656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 A, # 4EH 		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add the contents of A with the data 4E H			   					</a:t>
            </a:r>
            <a:r>
              <a:rPr lang="en-US" sz="2800" baseline="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store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Acc. A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656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CJNE   A, # 20H, LOOP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;   compare  the data  20H with content 					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 Acc (A),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jump to LOOP if the 							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value not equal to zero.</a:t>
            </a:r>
            <a:endParaRPr lang="en-US" sz="19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855108" y="205713"/>
            <a:ext cx="64502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i="1" dirty="0" smtClean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4. Immediate Addressing mode (cont’d)</a:t>
            </a:r>
          </a:p>
        </p:txBody>
      </p:sp>
    </p:spTree>
    <p:extLst>
      <p:ext uri="{BB962C8B-B14F-4D97-AF65-F5344CB8AC3E}">
        <p14:creationId xmlns:p14="http://schemas.microsoft.com/office/powerpoint/2010/main" xmlns="" val="3376962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1055068" y="182886"/>
            <a:ext cx="10827436" cy="611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>
              <a:spcAft>
                <a:spcPts val="400"/>
              </a:spcAft>
            </a:pP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I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 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i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dre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3200" i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i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3200" i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i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32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On-Chip ROM access</a:t>
            </a:r>
            <a:endParaRPr lang="en-US" sz="2800" dirty="0" smtClean="0">
              <a:solidFill>
                <a:srgbClr val="00B05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2800" spc="5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spc="2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eful</a:t>
            </a:r>
            <a:r>
              <a:rPr lang="en-US" sz="2800" spc="2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spc="1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2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400"/>
              </a:spcAft>
            </a:pPr>
            <a:r>
              <a:rPr lang="en-US" sz="2800" spc="12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en-US" sz="28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2800" spc="3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spc="-1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 tab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278765" indent="-342900" algn="just">
              <a:spcAft>
                <a:spcPts val="40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</a:t>
            </a:r>
            <a:r>
              <a:rPr lang="en-US" sz="2800" spc="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</a:t>
            </a:r>
            <a:r>
              <a:rPr lang="en-US" sz="2800" spc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28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/PC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spc="2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en-US" sz="2800" spc="2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and the</a:t>
            </a:r>
            <a:r>
              <a:rPr lang="en-US" sz="28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ds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800" spc="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			d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1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ndex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en-US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spc="3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5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4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</a:t>
            </a:r>
            <a:r>
              <a:rPr lang="en-US" sz="2800" spc="2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effe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3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1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3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1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83481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1725636" y="266133"/>
            <a:ext cx="10466364" cy="6319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>
              <a:spcAft>
                <a:spcPts val="400"/>
              </a:spcAft>
            </a:pP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ndexe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800" b="1" spc="-2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800" b="1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</a:t>
            </a:r>
            <a:r>
              <a:rPr lang="en-US" sz="2800" b="1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t’</a:t>
            </a:r>
            <a:r>
              <a:rPr lang="en-US" sz="2800" b="1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400" b="1" spc="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spc="-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b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b="1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Aft>
                <a:spcPts val="400"/>
              </a:spcAft>
            </a:pPr>
            <a:endParaRPr lang="en-US" sz="2400" b="1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just">
              <a:spcAft>
                <a:spcPts val="400"/>
              </a:spcAft>
            </a:pPr>
            <a:r>
              <a:rPr lang="en-US" sz="2400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2400" spc="16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#08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2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		    </a:t>
            </a:r>
            <a:r>
              <a:rPr lang="en-US" sz="24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2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en-US" sz="24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just">
              <a:spcAft>
                <a:spcPts val="400"/>
              </a:spcAft>
              <a:buFont typeface="Wingdings" panose="05000000000000000000" pitchFamily="2" charset="2"/>
              <a:buChar char="Ø"/>
            </a:pPr>
            <a:endParaRPr lang="en-US" sz="2400" spc="-10" dirty="0" smtClean="0">
              <a:solidFill>
                <a:srgbClr val="00656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 algn="just">
              <a:spcAft>
                <a:spcPts val="400"/>
              </a:spcAft>
            </a:pPr>
            <a:r>
              <a:rPr lang="en-US" sz="2400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2400" spc="16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400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#01</a:t>
            </a:r>
            <a:r>
              <a:rPr lang="en-US" sz="24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F0</a:t>
            </a:r>
            <a:r>
              <a:rPr lang="en-US" sz="24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21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en-US" sz="24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8015" marR="275590" lvl="2" algn="just">
              <a:spcAft>
                <a:spcPts val="400"/>
              </a:spcAft>
            </a:pPr>
            <a:endParaRPr lang="en-US" sz="2400" spc="-10" dirty="0" smtClean="0">
              <a:solidFill>
                <a:srgbClr val="006565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69963" marR="275590" lvl="2" indent="-55563" algn="just">
              <a:spcAft>
                <a:spcPts val="400"/>
              </a:spcAft>
            </a:pPr>
            <a:r>
              <a:rPr lang="en-US" sz="2400" b="1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b="1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 </a:t>
            </a:r>
            <a:r>
              <a:rPr lang="en-US" sz="2400" b="1" spc="2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b="1" strike="noStrike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, </a:t>
            </a:r>
            <a:r>
              <a:rPr lang="en-US" sz="2400" b="1" strike="noStrike" spc="-1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@ </a:t>
            </a:r>
            <a:r>
              <a:rPr lang="en-US" sz="2400" b="1" strike="noStrike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</a:t>
            </a:r>
            <a:r>
              <a:rPr lang="en-US" sz="2400" b="1" strike="noStrike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+</a:t>
            </a:r>
            <a:r>
              <a:rPr lang="en-US" sz="2400" b="1" strike="noStrike" spc="-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</a:t>
            </a:r>
            <a:r>
              <a:rPr lang="en-US" sz="2400" b="1" strike="noStrike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P</a:t>
            </a:r>
            <a:r>
              <a:rPr lang="en-US" sz="2400" b="1" strike="noStrike" spc="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TR</a:t>
            </a:r>
            <a:r>
              <a:rPr lang="en-US" sz="2400" b="1" spc="21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ts</a:t>
            </a:r>
            <a:r>
              <a:rPr lang="en-US" sz="24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lue</a:t>
            </a:r>
            <a:r>
              <a:rPr lang="en-US" sz="24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-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4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			   		       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43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3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spc="3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4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uts</a:t>
            </a:r>
            <a:r>
              <a:rPr lang="en-US" sz="24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sz="24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4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400"/>
              </a:spcAft>
            </a:pP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       </a:t>
            </a:r>
            <a:r>
              <a:rPr lang="en-US" sz="2000" dirty="0" smtClean="0">
                <a:solidFill>
                  <a:srgbClr val="7030A0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(Contents of A are added to the 16 bit reg. DPTR to form the 16 bit address of need data )</a:t>
            </a:r>
          </a:p>
          <a:p>
            <a:pPr algn="just">
              <a:spcAft>
                <a:spcPts val="400"/>
              </a:spcAft>
            </a:pPr>
            <a:r>
              <a:rPr lang="en-US" sz="2000" dirty="0" smtClean="0">
                <a:solidFill>
                  <a:srgbClr val="7030A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	</a:t>
            </a:r>
            <a:r>
              <a:rPr lang="en-US" sz="2800" dirty="0" smtClean="0">
                <a:solidFill>
                  <a:srgbClr val="7030A0"/>
                </a:solidFill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(A)      { (A=00) + (Add. Of content) }</a:t>
            </a:r>
          </a:p>
          <a:p>
            <a:pPr marR="109220" indent="-342900" algn="just">
              <a:spcAft>
                <a:spcPts val="400"/>
              </a:spcAft>
              <a:tabLst>
                <a:tab pos="406400" algn="l"/>
              </a:tabLst>
            </a:pP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</a:p>
          <a:p>
            <a:pPr marR="109220" indent="-342900" algn="just">
              <a:spcAft>
                <a:spcPts val="400"/>
              </a:spcAft>
              <a:tabLst>
                <a:tab pos="406400" algn="l"/>
              </a:tabLst>
            </a:pP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fter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spc="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2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5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spc="1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1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the</a:t>
            </a:r>
            <a:r>
              <a:rPr lang="en-US" sz="24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gram</a:t>
            </a:r>
            <a:r>
              <a:rPr lang="en-US" sz="2400" spc="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spc="4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400" spc="1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spc="2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1F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0H+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08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400" spc="-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2400" spc="3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fer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nto</a:t>
            </a:r>
            <a:r>
              <a:rPr lang="en-US" sz="2400" spc="2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sz="2400" spc="1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400" spc="-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retr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spc="-7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spc="3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look</a:t>
            </a: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4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</a:t>
            </a:r>
            <a:r>
              <a:rPr lang="en-US" sz="24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Left Arrow 6"/>
          <p:cNvSpPr/>
          <p:nvPr/>
        </p:nvSpPr>
        <p:spPr>
          <a:xfrm>
            <a:off x="3249639" y="4600136"/>
            <a:ext cx="351692" cy="1406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393882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0505" y="182884"/>
            <a:ext cx="3751861" cy="6501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50" dirty="0" smtClean="0"/>
              <a:t>	</a:t>
            </a:r>
            <a:r>
              <a:rPr lang="en-US" sz="2450" b="1" dirty="0" smtClean="0">
                <a:solidFill>
                  <a:srgbClr val="00B050"/>
                </a:solidFill>
              </a:rPr>
              <a:t>ORG  0000</a:t>
            </a:r>
          </a:p>
          <a:p>
            <a:r>
              <a:rPr lang="en-US" sz="2450" b="1" dirty="0" smtClean="0">
                <a:solidFill>
                  <a:srgbClr val="00B050"/>
                </a:solidFill>
              </a:rPr>
              <a:t>	MOV  DPTR, #200H</a:t>
            </a:r>
          </a:p>
          <a:p>
            <a:r>
              <a:rPr lang="en-US" sz="2450" b="1" dirty="0" smtClean="0">
                <a:solidFill>
                  <a:srgbClr val="00B050"/>
                </a:solidFill>
              </a:rPr>
              <a:t>	CLR  A</a:t>
            </a:r>
          </a:p>
          <a:p>
            <a:r>
              <a:rPr lang="en-US" sz="2450" b="1" dirty="0" smtClean="0">
                <a:solidFill>
                  <a:srgbClr val="00B050"/>
                </a:solidFill>
              </a:rPr>
              <a:t>	MOVC  A, @A+DPTR</a:t>
            </a:r>
          </a:p>
          <a:p>
            <a:r>
              <a:rPr lang="en-US" sz="2450" b="1" dirty="0" smtClean="0">
                <a:solidFill>
                  <a:srgbClr val="00B050"/>
                </a:solidFill>
              </a:rPr>
              <a:t>	MOV  R0,A</a:t>
            </a:r>
          </a:p>
          <a:p>
            <a:r>
              <a:rPr lang="en-US" sz="2450" dirty="0" smtClean="0"/>
              <a:t>	</a:t>
            </a:r>
          </a:p>
          <a:p>
            <a:r>
              <a:rPr lang="en-US" sz="2450" dirty="0" smtClean="0"/>
              <a:t>	</a:t>
            </a:r>
            <a:r>
              <a:rPr lang="en-US" sz="2450" dirty="0" smtClean="0">
                <a:solidFill>
                  <a:srgbClr val="7030A0"/>
                </a:solidFill>
              </a:rPr>
              <a:t>INC  DPTR</a:t>
            </a:r>
          </a:p>
          <a:p>
            <a:r>
              <a:rPr lang="en-US" sz="2450" dirty="0" smtClean="0">
                <a:solidFill>
                  <a:srgbClr val="7030A0"/>
                </a:solidFill>
              </a:rPr>
              <a:t>	CLR   A</a:t>
            </a:r>
          </a:p>
          <a:p>
            <a:r>
              <a:rPr lang="en-US" sz="2450" dirty="0" smtClean="0">
                <a:solidFill>
                  <a:srgbClr val="7030A0"/>
                </a:solidFill>
              </a:rPr>
              <a:t>	MOVC  A,@A+DPTR</a:t>
            </a:r>
          </a:p>
          <a:p>
            <a:r>
              <a:rPr lang="en-US" sz="2450" dirty="0" smtClean="0">
                <a:solidFill>
                  <a:srgbClr val="7030A0"/>
                </a:solidFill>
              </a:rPr>
              <a:t>	MOV  R1, A</a:t>
            </a:r>
          </a:p>
          <a:p>
            <a:r>
              <a:rPr lang="en-US" sz="2450" dirty="0" smtClean="0"/>
              <a:t>	</a:t>
            </a:r>
          </a:p>
          <a:p>
            <a:r>
              <a:rPr lang="en-US" sz="2450" dirty="0" smtClean="0"/>
              <a:t>	</a:t>
            </a:r>
            <a:r>
              <a:rPr lang="en-US" sz="2450" dirty="0" smtClean="0">
                <a:solidFill>
                  <a:schemeClr val="accent2">
                    <a:lumMod val="75000"/>
                  </a:schemeClr>
                </a:solidFill>
              </a:rPr>
              <a:t>INCR  DPTR	</a:t>
            </a:r>
          </a:p>
          <a:p>
            <a:r>
              <a:rPr lang="en-US" sz="2450" dirty="0" smtClean="0">
                <a:solidFill>
                  <a:schemeClr val="accent2">
                    <a:lumMod val="75000"/>
                  </a:schemeClr>
                </a:solidFill>
              </a:rPr>
              <a:t>	CLR   A</a:t>
            </a:r>
          </a:p>
          <a:p>
            <a:r>
              <a:rPr lang="en-US" sz="2450" dirty="0" smtClean="0">
                <a:solidFill>
                  <a:schemeClr val="accent2">
                    <a:lumMod val="75000"/>
                  </a:schemeClr>
                </a:solidFill>
              </a:rPr>
              <a:t>	MOVC  A,@A+DPTR</a:t>
            </a:r>
          </a:p>
          <a:p>
            <a:r>
              <a:rPr lang="en-US" sz="2450" dirty="0" smtClean="0">
                <a:solidFill>
                  <a:schemeClr val="accent2">
                    <a:lumMod val="75000"/>
                  </a:schemeClr>
                </a:solidFill>
              </a:rPr>
              <a:t>	MOV  R2, A</a:t>
            </a:r>
          </a:p>
          <a:p>
            <a:r>
              <a:rPr lang="en-US" sz="2450" dirty="0" smtClean="0"/>
              <a:t>HERE:</a:t>
            </a:r>
            <a:br>
              <a:rPr lang="en-US" sz="2450" dirty="0" smtClean="0"/>
            </a:br>
            <a:r>
              <a:rPr lang="en-US" sz="2450" dirty="0" smtClean="0"/>
              <a:t>	SJMP  HERE</a:t>
            </a:r>
            <a:endParaRPr lang="en-US" sz="2450" dirty="0"/>
          </a:p>
        </p:txBody>
      </p:sp>
      <p:sp>
        <p:nvSpPr>
          <p:cNvPr id="3" name="TextBox 2"/>
          <p:cNvSpPr txBox="1"/>
          <p:nvPr/>
        </p:nvSpPr>
        <p:spPr>
          <a:xfrm>
            <a:off x="7572915" y="1308295"/>
            <a:ext cx="461908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		  ORG   0200H</a:t>
            </a:r>
          </a:p>
          <a:p>
            <a:r>
              <a:rPr lang="en-US" sz="3600" dirty="0" smtClean="0"/>
              <a:t>MY DATA:   DB  “ SLR”</a:t>
            </a:r>
          </a:p>
          <a:p>
            <a:r>
              <a:rPr lang="en-US" sz="3600" dirty="0" smtClean="0"/>
              <a:t>                    END.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2031" y="618982"/>
            <a:ext cx="6959726" cy="56938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B050"/>
                </a:solidFill>
              </a:rPr>
              <a:t>	ORG  0000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  DPTR, #300H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  A, #0FFH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  P1, A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BACK: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  A, P1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MOVC  A, @A+DPTR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MOV  P2 ,A</a:t>
            </a:r>
          </a:p>
          <a:p>
            <a:r>
              <a:rPr lang="en-US" sz="2800" b="1" dirty="0" smtClean="0">
                <a:solidFill>
                  <a:srgbClr val="00B050"/>
                </a:solidFill>
              </a:rPr>
              <a:t>	SJMP  BACK</a:t>
            </a:r>
            <a:r>
              <a:rPr lang="en-US" sz="2800" dirty="0" smtClean="0"/>
              <a:t>	</a:t>
            </a:r>
          </a:p>
          <a:p>
            <a:endParaRPr lang="en-US" sz="2800" dirty="0" smtClean="0"/>
          </a:p>
          <a:p>
            <a:r>
              <a:rPr lang="en-US" sz="2800" dirty="0" smtClean="0"/>
              <a:t>	           ORG  300H</a:t>
            </a:r>
          </a:p>
          <a:p>
            <a:r>
              <a:rPr lang="en-US" sz="2800" dirty="0" smtClean="0"/>
              <a:t>SQR_Table:  DB 0, 1, 4, 9, 16, 25, 36, 49, 64, 81</a:t>
            </a:r>
          </a:p>
          <a:p>
            <a:r>
              <a:rPr lang="en-US" sz="2800" dirty="0" smtClean="0"/>
              <a:t>		END.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7624689" y="1252025"/>
          <a:ext cx="4335974" cy="490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852"/>
                <a:gridCol w="2704122"/>
              </a:tblGrid>
              <a:tr h="31484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MEMORY LOCATIONS IN ROM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307CONTENTS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00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04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09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    Equivalent  to  16 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19     Equivalent to </a:t>
                      </a:r>
                      <a:r>
                        <a:rPr lang="en-US" baseline="0" dirty="0" smtClean="0"/>
                        <a:t>25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    Equivalent to </a:t>
                      </a:r>
                      <a:r>
                        <a:rPr lang="en-US" baseline="0" dirty="0" smtClean="0"/>
                        <a:t>36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31     Equivalent to </a:t>
                      </a:r>
                      <a:r>
                        <a:rPr lang="en-US" baseline="0" dirty="0" smtClean="0"/>
                        <a:t>49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     Equivalent to </a:t>
                      </a:r>
                      <a:r>
                        <a:rPr lang="en-US" baseline="0" dirty="0" smtClean="0"/>
                        <a:t> 64</a:t>
                      </a:r>
                      <a:endParaRPr lang="en-US" dirty="0"/>
                    </a:p>
                  </a:txBody>
                  <a:tcPr/>
                </a:tc>
              </a:tr>
              <a:tr h="399252">
                <a:tc>
                  <a:txBody>
                    <a:bodyPr/>
                    <a:lstStyle/>
                    <a:p>
                      <a:r>
                        <a:rPr lang="en-US" dirty="0" smtClean="0"/>
                        <a:t>309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     Equivalent to </a:t>
                      </a:r>
                      <a:r>
                        <a:rPr lang="en-US" baseline="0" dirty="0" smtClean="0"/>
                        <a:t>81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1104" y="0"/>
            <a:ext cx="12170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350" b="1" dirty="0" smtClean="0">
                <a:solidFill>
                  <a:schemeClr val="accent2">
                    <a:lumMod val="75000"/>
                  </a:schemeClr>
                </a:solidFill>
              </a:rPr>
              <a:t>Program to understand the concept of LOOK –UP table    with   INDEXED ADDRESSING MODE   </a:t>
            </a:r>
            <a:endParaRPr lang="en-US" sz="235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Rectangle 5"/>
          <p:cNvSpPr/>
          <p:nvPr/>
        </p:nvSpPr>
        <p:spPr>
          <a:xfrm>
            <a:off x="1419709" y="45178"/>
            <a:ext cx="10776976" cy="66372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3240" marR="0" algn="ctr">
              <a:lnSpc>
                <a:spcPts val="384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spc="-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3600" spc="-1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spc="-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600" spc="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3600" spc="-1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 </a:t>
            </a:r>
            <a:r>
              <a:rPr lang="en-US" sz="3600" spc="-15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dirty="0" smtClean="0"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 8051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300"/>
              </a:lnSpc>
              <a:spcBef>
                <a:spcPts val="60"/>
              </a:spcBef>
            </a:pPr>
            <a:r>
              <a:rPr lang="en-US" sz="14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marR="0" indent="-553085" algn="ctr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2400" b="1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 of specifying  the data to be operated by the instruction</a:t>
            </a:r>
            <a:r>
              <a:rPr lang="en-US" sz="20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19125" marR="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619125" marR="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CPU can access the data in various ways.</a:t>
            </a:r>
          </a:p>
          <a:p>
            <a:pPr marL="619125" marR="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--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could be in reg./Memory/immediate value.</a:t>
            </a:r>
          </a:p>
          <a:p>
            <a:pPr marL="619125" marR="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endParaRPr lang="en-US" sz="32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marR="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spc="2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spc="1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spc="-3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spc="26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spc="7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acces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spc="4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spc="31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op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eran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pc="29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200" spc="1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terna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spc="3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external memory (or)Register </a:t>
            </a:r>
            <a:r>
              <a:rPr lang="en-US" sz="3200" spc="20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</a:t>
            </a:r>
            <a:r>
              <a:rPr lang="en-US" sz="32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cific Ports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20"/>
              </a:spcBef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1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19125" marR="407670" indent="-553085">
              <a:lnSpc>
                <a:spcPct val="104000"/>
              </a:lnSpc>
              <a:spcBef>
                <a:spcPts val="0"/>
              </a:spcBef>
              <a:spcAft>
                <a:spcPts val="0"/>
              </a:spcAft>
              <a:tabLst>
                <a:tab pos="609600" algn="l"/>
              </a:tabLst>
            </a:pPr>
            <a:r>
              <a:rPr lang="en-US" sz="20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5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spc="6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spc="2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spc="1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spc="6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spc="2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ress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spc="3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spc="1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 </a:t>
            </a:r>
            <a:r>
              <a:rPr lang="en-US" sz="3200" spc="-1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ncreas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29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8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spc="1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cess</a:t>
            </a:r>
            <a:r>
              <a:rPr lang="en-US" sz="3200" spc="-1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spc="30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spc="-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ee</a:t>
            </a:r>
            <a:r>
              <a:rPr lang="en-US" sz="3200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spc="75" dirty="0" smtClean="0">
                <a:solidFill>
                  <a:srgbClr val="A500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spc="6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spc="5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en-US" sz="3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spc="5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cess</a:t>
            </a:r>
            <a:r>
              <a:rPr lang="en-US" sz="3200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3200" spc="29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spc="29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spc="13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rtene</a:t>
            </a:r>
            <a:r>
              <a:rPr lang="en-US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4392387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 rot="10800000">
            <a:off x="10382781" y="695360"/>
            <a:ext cx="1851383" cy="5628068"/>
            <a:chOff x="709" y="1811"/>
            <a:chExt cx="1820" cy="6625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8" name="Group 7"/>
          <p:cNvGrpSpPr>
            <a:grpSpLocks/>
          </p:cNvGrpSpPr>
          <p:nvPr/>
        </p:nvGrpSpPr>
        <p:grpSpPr bwMode="auto">
          <a:xfrm rot="5400000">
            <a:off x="5455935" y="-1919689"/>
            <a:ext cx="1851383" cy="5628068"/>
            <a:chOff x="709" y="1811"/>
            <a:chExt cx="1820" cy="6625"/>
          </a:xfrm>
        </p:grpSpPr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1" name="Group 10"/>
          <p:cNvGrpSpPr>
            <a:grpSpLocks/>
          </p:cNvGrpSpPr>
          <p:nvPr/>
        </p:nvGrpSpPr>
        <p:grpSpPr bwMode="auto">
          <a:xfrm rot="16200000">
            <a:off x="5093333" y="3146489"/>
            <a:ext cx="1851383" cy="5628068"/>
            <a:chOff x="709" y="1811"/>
            <a:chExt cx="1820" cy="6625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082839" y="3103338"/>
            <a:ext cx="458260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i="1" dirty="0" smtClean="0">
                <a:solidFill>
                  <a:srgbClr val="00B050"/>
                </a:solidFill>
              </a:rPr>
              <a:t>Thank </a:t>
            </a:r>
            <a:r>
              <a:rPr lang="en-US" sz="8000" b="1" i="1" dirty="0" smtClean="0">
                <a:solidFill>
                  <a:srgbClr val="00B050"/>
                </a:solidFill>
              </a:rPr>
              <a:t>You</a:t>
            </a:r>
            <a:endParaRPr lang="en-US" sz="8000" b="1" i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7935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36762" y="436098"/>
            <a:ext cx="6958956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Types of Addressing Modes</a:t>
            </a:r>
          </a:p>
          <a:p>
            <a:endParaRPr lang="en-US" sz="3600" dirty="0" smtClean="0"/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/>
              <a:t>Register Addressing Mode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/>
              <a:t>Direct Addressing Mode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/>
              <a:t>Register indirect Addressing Mode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3600" dirty="0" smtClean="0"/>
              <a:t>Immediate Addressing Mode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3600" dirty="0" smtClean="0"/>
              <a:t>Indexed Addressing mode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2320" name="Picture 26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60659" y="1518736"/>
            <a:ext cx="10331341" cy="5218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321" name="Rectangle 269"/>
          <p:cNvSpPr>
            <a:spLocks noChangeArrowheads="1"/>
          </p:cNvSpPr>
          <p:nvPr/>
        </p:nvSpPr>
        <p:spPr bwMode="auto">
          <a:xfrm>
            <a:off x="2391507" y="573478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2" name="TextBox 2321"/>
          <p:cNvSpPr txBox="1"/>
          <p:nvPr/>
        </p:nvSpPr>
        <p:spPr>
          <a:xfrm>
            <a:off x="1674053" y="260720"/>
            <a:ext cx="10215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4400" b="0" i="0" u="none" strike="noStrike" cap="none" normalizeH="0" baseline="0" dirty="0" smtClean="0">
                <a:ln>
                  <a:noFill/>
                </a:ln>
                <a:solidFill>
                  <a:srgbClr val="A500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Type of Addressing Mode MC 8051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319031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306612" y="212931"/>
            <a:ext cx="10885387" cy="6419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380" marR="1257935" algn="ctr">
              <a:lnSpc>
                <a:spcPts val="383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Reg</a:t>
            </a:r>
            <a:r>
              <a:rPr lang="en-US" sz="4400" i="1" u="sng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4400" i="1" u="sng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i="1" u="sng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1600" u="sng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20"/>
              </a:spcBef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43942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en-US" sz="2400" b="1" dirty="0" smtClean="0">
                <a:solidFill>
                  <a:srgbClr val="00B050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Instruction will specify the name of the Reg. in which data is available </a:t>
            </a:r>
            <a:r>
              <a:rPr lang="en-US" sz="24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08940" marR="439420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spc="2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nf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</a:t>
            </a:r>
            <a:r>
              <a:rPr lang="en-US" sz="2800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spc="25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</a:t>
            </a:r>
            <a:r>
              <a:rPr lang="en-US" sz="2800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spc="1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2800" spc="12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2800" spc="1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ers</a:t>
            </a:r>
            <a:r>
              <a:rPr lang="en-US" sz="2800" spc="24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</a:t>
            </a:r>
            <a:r>
              <a:rPr lang="en-US" sz="2800" spc="1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5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3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r>
              <a:rPr lang="en-US" sz="2800" spc="-3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</a:t>
            </a:r>
            <a:r>
              <a:rPr lang="en-US" sz="2800" spc="2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ed)</a:t>
            </a:r>
          </a:p>
          <a:p>
            <a:pPr marL="637540" marR="439420" indent="-571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romanLcParenR"/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Source &amp; Destination 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reg.’s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match in Size:  </a:t>
            </a:r>
          </a:p>
          <a:p>
            <a:pPr marL="637540" marR="439420" indent="-571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	</a:t>
            </a:r>
            <a:r>
              <a:rPr lang="en-US" sz="2800" b="1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A, R0                MOV R2, A  		  ADD  A, R5</a:t>
            </a:r>
          </a:p>
          <a:p>
            <a:pPr marL="637540" marR="439420" indent="-571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sz="2800" strike="sngStrike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 R4, R5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(Invalid Instruction)</a:t>
            </a:r>
          </a:p>
          <a:p>
            <a:pPr marL="637540" marR="439420" indent="-5715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AutoNum type="romanLcParenR" startAt="2"/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Size of  Source &amp; Destination will vary:</a:t>
            </a:r>
          </a:p>
          <a:p>
            <a:pPr marL="637540" marR="439420" indent="-571500"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en-US" sz="28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 MOV   DPTR, A     (Error)         MOV  DPTR, #12A3H</a:t>
            </a:r>
          </a:p>
          <a:p>
            <a:pPr marL="637540" marR="439420" indent="-571500"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	MOV  R2, DPL</a:t>
            </a:r>
          </a:p>
          <a:p>
            <a:pPr marL="637540" marR="439420" indent="-571500"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	MOV   R1, DPH</a:t>
            </a: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328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Rectangle 1"/>
          <p:cNvSpPr/>
          <p:nvPr/>
        </p:nvSpPr>
        <p:spPr>
          <a:xfrm>
            <a:off x="1306613" y="620894"/>
            <a:ext cx="10885387" cy="5257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27380" marR="1257935" algn="ctr">
              <a:lnSpc>
                <a:spcPts val="383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Reg</a:t>
            </a:r>
            <a:r>
              <a:rPr lang="en-US" sz="4400" i="1" u="sng" spc="-1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 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4400" i="1" u="sng" spc="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400" i="1" u="sng" spc="-1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US" sz="4400" i="1" u="sng" spc="-5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4400" i="1" u="sng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1600" u="sng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20"/>
              </a:spcBef>
            </a:pPr>
            <a:r>
              <a:rPr lang="en-US" sz="16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US" sz="16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25"/>
              </a:spcBef>
            </a:pPr>
            <a:r>
              <a:rPr lang="en-US" sz="28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spc="195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u="sng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u="sng" spc="-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b="1" u="sng" spc="-5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u="sng" spc="1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u="sng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914400" lvl="1" indent="-457200">
              <a:lnSpc>
                <a:spcPct val="150000"/>
              </a:lnSpc>
              <a:spcBef>
                <a:spcPts val="50"/>
              </a:spcBef>
              <a:buFont typeface="Wingdings" panose="05000000000000000000" pitchFamily="2" charset="2"/>
              <a:buChar char="Ø"/>
            </a:pPr>
            <a:r>
              <a:rPr lang="en-US" sz="2800" b="1" spc="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sz="2800" b="1" spc="3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spc="22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heavy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spc="59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-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-3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4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spc="2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-5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4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R7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spcBef>
                <a:spcPts val="50"/>
              </a:spcBef>
              <a:buFont typeface="Wingdings" panose="05000000000000000000" pitchFamily="2" charset="2"/>
              <a:buChar char="Ø"/>
            </a:pPr>
            <a:r>
              <a:rPr lang="en-US" sz="2800" b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2800" b="1" spc="16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heavy" dirty="0" smtClean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u="heavy" spc="-5" dirty="0" smtClean="0">
                <a:solidFill>
                  <a:srgbClr val="92D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spc="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#0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spc="21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	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3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28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spc="-8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2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spcBef>
                <a:spcPts val="50"/>
              </a:spcBef>
              <a:buFont typeface="Wingdings" panose="05000000000000000000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spc="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NZ </a:t>
            </a:r>
            <a:r>
              <a:rPr lang="en-US" sz="2800" b="1" spc="1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heavy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u="heavy" spc="-10" dirty="0" smtClean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spc="12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          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spc="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4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R3</a:t>
            </a:r>
            <a:r>
              <a:rPr lang="en-US" sz="2800" spc="-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spc="3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3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2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1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OOP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lnSpc>
                <a:spcPct val="150000"/>
              </a:lnSpc>
              <a:spcBef>
                <a:spcPts val="35"/>
              </a:spcBef>
              <a:buFont typeface="Wingdings" panose="05000000000000000000" pitchFamily="2" charset="2"/>
              <a:buChar char="Ø"/>
            </a:pPr>
            <a:r>
              <a:rPr lang="en-US" sz="2800" b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OV</a:t>
            </a:r>
            <a:r>
              <a:rPr lang="en-US" sz="2800" b="1" spc="14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heavy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b="1" u="heavy" spc="-5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b="1" spc="12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spc="13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800" spc="-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2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2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-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 				    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2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nto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800" spc="3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sz="2800" spc="-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7328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226" y="626681"/>
            <a:ext cx="1839176" cy="5611077"/>
            <a:chOff x="712" y="1821"/>
            <a:chExt cx="1808" cy="660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8" name="Rectangle 7"/>
          <p:cNvSpPr/>
          <p:nvPr/>
        </p:nvSpPr>
        <p:spPr>
          <a:xfrm>
            <a:off x="1073834" y="0"/>
            <a:ext cx="11118166" cy="6630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50570" marR="0">
              <a:lnSpc>
                <a:spcPts val="383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D</a:t>
            </a:r>
            <a:r>
              <a:rPr lang="en-US" sz="3600" b="1" i="1" spc="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600" b="1" i="1" spc="-1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3600" b="1" i="1" spc="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600" b="1" i="1" spc="-1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36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700"/>
              </a:lnSpc>
              <a:spcBef>
                <a:spcPts val="35"/>
              </a:spcBef>
              <a:tabLst>
                <a:tab pos="1019175" algn="l"/>
              </a:tabLst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800" dirty="0" smtClean="0">
                <a:solidFill>
                  <a:srgbClr val="006565"/>
                </a:solidFill>
                <a:effectLst/>
                <a:latin typeface="Simplified Arabic" pitchFamily="18" charset="-78"/>
                <a:ea typeface="Times New Roman" panose="02020603050405020304" pitchFamily="18" charset="0"/>
                <a:cs typeface="Simplified Arabic" pitchFamily="18" charset="-78"/>
              </a:rPr>
              <a:t>The Address of the data is directly specified in the instruction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4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The entire 128 bytes of  RAM can be accessed with memory locations 30H to 7FH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spc="-1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spc="-1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spc="-10" dirty="0" smtClean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spc="-1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spc="-1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spc="-1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spc="-1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442085" marR="1038860" lvl="1" indent="-457200">
              <a:buFont typeface="Wingdings" pitchFamily="2" charset="2"/>
              <a:buChar char="Ø"/>
            </a:pP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2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sz="2200" spc="1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    </a:t>
            </a:r>
            <a:r>
              <a:rPr lang="en-US" sz="2200" spc="3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2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spc="-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200" spc="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a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2085" marR="100330" lvl="1" indent="-457200">
              <a:buFont typeface="Wingdings" panose="05000000000000000000" pitchFamily="2" charset="2"/>
              <a:buChar char="Ø"/>
            </a:pP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2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sz="2200" spc="1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020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RAM</a:t>
            </a:r>
            <a:r>
              <a:rPr lang="en-US" sz="2200" spc="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	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</a:t>
            </a:r>
            <a:r>
              <a:rPr lang="en-US" sz="2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2085" lvl="1" indent="-457200">
              <a:buFont typeface="Wingdings" panose="05000000000000000000" pitchFamily="2" charset="2"/>
              <a:buChar char="Ø"/>
            </a:pP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P</a:t>
            </a: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 A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H  </a:t>
            </a:r>
            <a:r>
              <a:rPr lang="en-US" sz="2200" spc="3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200" spc="-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spc="1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2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spc="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spc="-1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2085" marR="71120" lvl="1" indent="-457200">
              <a:buFont typeface="Wingdings" panose="05000000000000000000" pitchFamily="2" charset="2"/>
              <a:buChar char="Ø"/>
            </a:pP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200" spc="12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H,</a:t>
            </a:r>
            <a:r>
              <a:rPr lang="en-US" sz="2200" spc="12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0H	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200" spc="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2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2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28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dr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43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spc="-1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ess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42085" marR="183515" lvl="1" indent="-45720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sz="2200" spc="28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</a:t>
            </a:r>
            <a:r>
              <a:rPr lang="en-US" sz="2200" spc="19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55</a:t>
            </a:r>
            <a:r>
              <a:rPr lang="en-US" sz="22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     </a:t>
            </a:r>
            <a:r>
              <a:rPr lang="en-US" sz="2200" spc="1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2200" spc="-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en-US" sz="2200" spc="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200" spc="1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2200" spc="4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2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22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-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2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2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</a:t>
            </a:r>
            <a:r>
              <a:rPr lang="en-US" sz="22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2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64036" y="2658794"/>
            <a:ext cx="40233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 A, 7  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A, R7  (OR)   MOV   A, 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82726" y="2489981"/>
            <a:ext cx="21406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R0, 40H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R4, 7FH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MOV  40H, A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000" b="1" spc="-10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13895" y="2473570"/>
            <a:ext cx="396709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00B05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R2, #5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R2=05H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pc="-10" dirty="0" smtClean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 B, 2</a:t>
            </a: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000" b="1" spc="-10" dirty="0" smtClean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3385" marR="50800" indent="-3429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000" b="1" strike="sngStrike" spc="-1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 4, 2    </a:t>
            </a:r>
            <a:r>
              <a:rPr lang="en-US" sz="2000" b="1" spc="-1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(OR)  </a:t>
            </a:r>
            <a:r>
              <a:rPr lang="en-US" sz="2000" b="1" strike="sngStrike" spc="-1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MOV  R4, R2</a:t>
            </a:r>
          </a:p>
        </p:txBody>
      </p:sp>
    </p:spTree>
    <p:extLst>
      <p:ext uri="{BB962C8B-B14F-4D97-AF65-F5344CB8AC3E}">
        <p14:creationId xmlns:p14="http://schemas.microsoft.com/office/powerpoint/2010/main" xmlns="" val="825449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3" name="Freeform 2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3106" name="Picture 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1982" y="194617"/>
            <a:ext cx="5130018" cy="6775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Rectangle 43"/>
          <p:cNvSpPr/>
          <p:nvPr/>
        </p:nvSpPr>
        <p:spPr>
          <a:xfrm>
            <a:off x="1564048" y="1030764"/>
            <a:ext cx="6679621" cy="582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0"/>
              </a:spcAft>
            </a:pPr>
            <a:r>
              <a:rPr lang="en-US" sz="2800" dirty="0" smtClean="0">
                <a:solidFill>
                  <a:srgbClr val="006565"/>
                </a:solidFill>
                <a:latin typeface="Arial" panose="020B0604020202020204" pitchFamily="34" charset="0"/>
              </a:rPr>
              <a:t>Valid </a:t>
            </a:r>
            <a:r>
              <a:rPr lang="en-US" sz="2800" dirty="0">
                <a:solidFill>
                  <a:srgbClr val="006565"/>
                </a:solidFill>
                <a:latin typeface="Arial" panose="020B0604020202020204" pitchFamily="34" charset="0"/>
              </a:rPr>
              <a:t>memory Address for Direct</a:t>
            </a:r>
          </a:p>
          <a:p>
            <a:pPr>
              <a:spcAft>
                <a:spcPts val="400"/>
              </a:spcAft>
            </a:pPr>
            <a:r>
              <a:rPr lang="en-US" sz="2800" dirty="0">
                <a:solidFill>
                  <a:srgbClr val="006565"/>
                </a:solidFill>
                <a:latin typeface="Arial" panose="020B0604020202020204" pitchFamily="34" charset="0"/>
              </a:rPr>
              <a:t>Addressing Mode</a:t>
            </a:r>
          </a:p>
          <a:p>
            <a:pPr>
              <a:spcAft>
                <a:spcPts val="400"/>
              </a:spcAft>
            </a:pP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Aft>
                <a:spcPts val="400"/>
              </a:spcAft>
            </a:pP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Aft>
                <a:spcPts val="400"/>
              </a:spcAft>
            </a:pP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Aft>
                <a:spcPts val="400"/>
              </a:spcAft>
            </a:pPr>
            <a:endParaRPr lang="en-US" sz="28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P1(80H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), </a:t>
            </a:r>
          </a:p>
          <a:p>
            <a:pPr lvl="1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P1(90H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),</a:t>
            </a:r>
          </a:p>
          <a:p>
            <a:pPr lvl="1">
              <a:spcAft>
                <a:spcPts val="40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P2(A0H),</a:t>
            </a:r>
          </a:p>
          <a:p>
            <a:pPr lvl="1">
              <a:spcAft>
                <a:spcPts val="40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P3(B0H) </a:t>
            </a: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&amp;</a:t>
            </a:r>
          </a:p>
          <a:p>
            <a:pPr lvl="1">
              <a:spcAft>
                <a:spcPts val="400"/>
              </a:spcAft>
            </a:pPr>
            <a:r>
              <a:rPr lang="en-US" sz="2800" dirty="0" smtClean="0">
                <a:solidFill>
                  <a:srgbClr val="000000"/>
                </a:solidFill>
                <a:latin typeface="Arial" panose="020B0604020202020204" pitchFamily="34" charset="0"/>
              </a:rPr>
              <a:t>PSW(D0H</a:t>
            </a: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)</a:t>
            </a:r>
          </a:p>
          <a:p>
            <a:pPr lvl="1">
              <a:spcAft>
                <a:spcPts val="400"/>
              </a:spcAft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PSW(D0H)</a:t>
            </a:r>
            <a:endParaRPr lang="en-US" sz="2800" dirty="0"/>
          </a:p>
        </p:txBody>
      </p:sp>
      <p:cxnSp>
        <p:nvCxnSpPr>
          <p:cNvPr id="3132" name="Straight Arrow Connector 3131"/>
          <p:cNvCxnSpPr/>
          <p:nvPr/>
        </p:nvCxnSpPr>
        <p:spPr>
          <a:xfrm flipV="1">
            <a:off x="3868615" y="844062"/>
            <a:ext cx="5950634" cy="313709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Arrow Connector 316"/>
          <p:cNvCxnSpPr/>
          <p:nvPr/>
        </p:nvCxnSpPr>
        <p:spPr>
          <a:xfrm flipV="1">
            <a:off x="3868615" y="2222695"/>
            <a:ext cx="5838093" cy="2264899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Arrow Connector 318"/>
          <p:cNvCxnSpPr/>
          <p:nvPr/>
        </p:nvCxnSpPr>
        <p:spPr>
          <a:xfrm flipV="1">
            <a:off x="3868615" y="3080825"/>
            <a:ext cx="5824025" cy="189284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1" name="Straight Arrow Connector 320"/>
          <p:cNvCxnSpPr/>
          <p:nvPr/>
        </p:nvCxnSpPr>
        <p:spPr>
          <a:xfrm flipV="1">
            <a:off x="4164037" y="4206240"/>
            <a:ext cx="5570806" cy="1136320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Arrow Connector 322"/>
          <p:cNvCxnSpPr/>
          <p:nvPr/>
        </p:nvCxnSpPr>
        <p:spPr>
          <a:xfrm flipV="1">
            <a:off x="4164037" y="5162843"/>
            <a:ext cx="5514535" cy="81626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Arrow Connector 324"/>
          <p:cNvCxnSpPr/>
          <p:nvPr/>
        </p:nvCxnSpPr>
        <p:spPr>
          <a:xfrm flipV="1">
            <a:off x="3619929" y="5217338"/>
            <a:ext cx="6068058" cy="1241298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68812" y="0"/>
            <a:ext cx="6737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Addressable memory used by direct addressing mode 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from 00 to 7F and also address specified by special register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xmlns="" val="9166135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3174" y="618186"/>
            <a:ext cx="1851383" cy="5628068"/>
            <a:chOff x="709" y="1811"/>
            <a:chExt cx="1820" cy="6625"/>
          </a:xfrm>
        </p:grpSpPr>
        <p:sp>
          <p:nvSpPr>
            <p:cNvPr id="4" name="Freeform 3"/>
            <p:cNvSpPr>
              <a:spLocks/>
            </p:cNvSpPr>
            <p:nvPr/>
          </p:nvSpPr>
          <p:spPr bwMode="auto">
            <a:xfrm>
              <a:off x="727" y="3093"/>
              <a:ext cx="1793" cy="5333"/>
            </a:xfrm>
            <a:custGeom>
              <a:avLst/>
              <a:gdLst>
                <a:gd name="T0" fmla="*/ 0 w 1793"/>
                <a:gd name="T1" fmla="*/ 0 h 5333"/>
                <a:gd name="T2" fmla="*/ 0 w 1793"/>
                <a:gd name="T3" fmla="*/ 5332 h 5333"/>
                <a:gd name="T4" fmla="*/ 159 w 1793"/>
                <a:gd name="T5" fmla="*/ 5262 h 5333"/>
                <a:gd name="T6" fmla="*/ 313 w 1793"/>
                <a:gd name="T7" fmla="*/ 5182 h 5333"/>
                <a:gd name="T8" fmla="*/ 461 w 1793"/>
                <a:gd name="T9" fmla="*/ 5094 h 5333"/>
                <a:gd name="T10" fmla="*/ 603 w 1793"/>
                <a:gd name="T11" fmla="*/ 4998 h 5333"/>
                <a:gd name="T12" fmla="*/ 737 w 1793"/>
                <a:gd name="T13" fmla="*/ 4894 h 5333"/>
                <a:gd name="T14" fmla="*/ 865 w 1793"/>
                <a:gd name="T15" fmla="*/ 4783 h 5333"/>
                <a:gd name="T16" fmla="*/ 986 w 1793"/>
                <a:gd name="T17" fmla="*/ 4665 h 5333"/>
                <a:gd name="T18" fmla="*/ 1099 w 1793"/>
                <a:gd name="T19" fmla="*/ 4540 h 5333"/>
                <a:gd name="T20" fmla="*/ 1205 w 1793"/>
                <a:gd name="T21" fmla="*/ 4409 h 5333"/>
                <a:gd name="T22" fmla="*/ 1303 w 1793"/>
                <a:gd name="T23" fmla="*/ 4273 h 5333"/>
                <a:gd name="T24" fmla="*/ 1392 w 1793"/>
                <a:gd name="T25" fmla="*/ 4131 h 5333"/>
                <a:gd name="T26" fmla="*/ 1474 w 1793"/>
                <a:gd name="T27" fmla="*/ 3983 h 5333"/>
                <a:gd name="T28" fmla="*/ 1546 w 1793"/>
                <a:gd name="T29" fmla="*/ 3831 h 5333"/>
                <a:gd name="T30" fmla="*/ 1610 w 1793"/>
                <a:gd name="T31" fmla="*/ 3675 h 5333"/>
                <a:gd name="T32" fmla="*/ 1665 w 1793"/>
                <a:gd name="T33" fmla="*/ 3515 h 5333"/>
                <a:gd name="T34" fmla="*/ 1710 w 1793"/>
                <a:gd name="T35" fmla="*/ 3351 h 5333"/>
                <a:gd name="T36" fmla="*/ 1746 w 1793"/>
                <a:gd name="T37" fmla="*/ 3183 h 5333"/>
                <a:gd name="T38" fmla="*/ 1771 w 1793"/>
                <a:gd name="T39" fmla="*/ 3013 h 5333"/>
                <a:gd name="T40" fmla="*/ 1787 w 1793"/>
                <a:gd name="T41" fmla="*/ 2841 h 5333"/>
                <a:gd name="T42" fmla="*/ 1792 w 1793"/>
                <a:gd name="T43" fmla="*/ 2666 h 5333"/>
                <a:gd name="T44" fmla="*/ 1787 w 1793"/>
                <a:gd name="T45" fmla="*/ 2491 h 5333"/>
                <a:gd name="T46" fmla="*/ 1771 w 1793"/>
                <a:gd name="T47" fmla="*/ 2319 h 5333"/>
                <a:gd name="T48" fmla="*/ 1746 w 1793"/>
                <a:gd name="T49" fmla="*/ 2148 h 5333"/>
                <a:gd name="T50" fmla="*/ 1710 w 1793"/>
                <a:gd name="T51" fmla="*/ 1981 h 5333"/>
                <a:gd name="T52" fmla="*/ 1665 w 1793"/>
                <a:gd name="T53" fmla="*/ 1817 h 5333"/>
                <a:gd name="T54" fmla="*/ 1610 w 1793"/>
                <a:gd name="T55" fmla="*/ 1657 h 5333"/>
                <a:gd name="T56" fmla="*/ 1546 w 1793"/>
                <a:gd name="T57" fmla="*/ 1501 h 5333"/>
                <a:gd name="T58" fmla="*/ 1474 w 1793"/>
                <a:gd name="T59" fmla="*/ 1349 h 5333"/>
                <a:gd name="T60" fmla="*/ 1392 w 1793"/>
                <a:gd name="T61" fmla="*/ 1201 h 5333"/>
                <a:gd name="T62" fmla="*/ 1303 w 1793"/>
                <a:gd name="T63" fmla="*/ 1059 h 5333"/>
                <a:gd name="T64" fmla="*/ 1205 w 1793"/>
                <a:gd name="T65" fmla="*/ 922 h 5333"/>
                <a:gd name="T66" fmla="*/ 1099 w 1793"/>
                <a:gd name="T67" fmla="*/ 792 h 5333"/>
                <a:gd name="T68" fmla="*/ 986 w 1793"/>
                <a:gd name="T69" fmla="*/ 667 h 5333"/>
                <a:gd name="T70" fmla="*/ 865 w 1793"/>
                <a:gd name="T71" fmla="*/ 549 h 5333"/>
                <a:gd name="T72" fmla="*/ 737 w 1793"/>
                <a:gd name="T73" fmla="*/ 438 h 5333"/>
                <a:gd name="T74" fmla="*/ 603 w 1793"/>
                <a:gd name="T75" fmla="*/ 334 h 5333"/>
                <a:gd name="T76" fmla="*/ 461 w 1793"/>
                <a:gd name="T77" fmla="*/ 238 h 5333"/>
                <a:gd name="T78" fmla="*/ 313 w 1793"/>
                <a:gd name="T79" fmla="*/ 150 h 5333"/>
                <a:gd name="T80" fmla="*/ 159 w 1793"/>
                <a:gd name="T81" fmla="*/ 70 h 5333"/>
                <a:gd name="T82" fmla="*/ 0 w 1793"/>
                <a:gd name="T83" fmla="*/ 0 h 5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93" h="5333">
                  <a:moveTo>
                    <a:pt x="0" y="0"/>
                  </a:moveTo>
                  <a:lnTo>
                    <a:pt x="0" y="5332"/>
                  </a:lnTo>
                  <a:lnTo>
                    <a:pt x="159" y="5262"/>
                  </a:lnTo>
                  <a:lnTo>
                    <a:pt x="313" y="5182"/>
                  </a:lnTo>
                  <a:lnTo>
                    <a:pt x="461" y="5094"/>
                  </a:lnTo>
                  <a:lnTo>
                    <a:pt x="603" y="4998"/>
                  </a:lnTo>
                  <a:lnTo>
                    <a:pt x="737" y="4894"/>
                  </a:lnTo>
                  <a:lnTo>
                    <a:pt x="865" y="4783"/>
                  </a:lnTo>
                  <a:lnTo>
                    <a:pt x="986" y="4665"/>
                  </a:lnTo>
                  <a:lnTo>
                    <a:pt x="1099" y="4540"/>
                  </a:lnTo>
                  <a:lnTo>
                    <a:pt x="1205" y="4409"/>
                  </a:lnTo>
                  <a:lnTo>
                    <a:pt x="1303" y="4273"/>
                  </a:lnTo>
                  <a:lnTo>
                    <a:pt x="1392" y="4131"/>
                  </a:lnTo>
                  <a:lnTo>
                    <a:pt x="1474" y="3983"/>
                  </a:lnTo>
                  <a:lnTo>
                    <a:pt x="1546" y="3831"/>
                  </a:lnTo>
                  <a:lnTo>
                    <a:pt x="1610" y="3675"/>
                  </a:lnTo>
                  <a:lnTo>
                    <a:pt x="1665" y="3515"/>
                  </a:lnTo>
                  <a:lnTo>
                    <a:pt x="1710" y="3351"/>
                  </a:lnTo>
                  <a:lnTo>
                    <a:pt x="1746" y="3183"/>
                  </a:lnTo>
                  <a:lnTo>
                    <a:pt x="1771" y="3013"/>
                  </a:lnTo>
                  <a:lnTo>
                    <a:pt x="1787" y="2841"/>
                  </a:lnTo>
                  <a:lnTo>
                    <a:pt x="1792" y="2666"/>
                  </a:lnTo>
                  <a:lnTo>
                    <a:pt x="1787" y="2491"/>
                  </a:lnTo>
                  <a:lnTo>
                    <a:pt x="1771" y="2319"/>
                  </a:lnTo>
                  <a:lnTo>
                    <a:pt x="1746" y="2148"/>
                  </a:lnTo>
                  <a:lnTo>
                    <a:pt x="1710" y="1981"/>
                  </a:lnTo>
                  <a:lnTo>
                    <a:pt x="1665" y="1817"/>
                  </a:lnTo>
                  <a:lnTo>
                    <a:pt x="1610" y="1657"/>
                  </a:lnTo>
                  <a:lnTo>
                    <a:pt x="1546" y="1501"/>
                  </a:lnTo>
                  <a:lnTo>
                    <a:pt x="1474" y="1349"/>
                  </a:lnTo>
                  <a:lnTo>
                    <a:pt x="1392" y="1201"/>
                  </a:lnTo>
                  <a:lnTo>
                    <a:pt x="1303" y="1059"/>
                  </a:lnTo>
                  <a:lnTo>
                    <a:pt x="1205" y="922"/>
                  </a:lnTo>
                  <a:lnTo>
                    <a:pt x="1099" y="792"/>
                  </a:lnTo>
                  <a:lnTo>
                    <a:pt x="986" y="667"/>
                  </a:lnTo>
                  <a:lnTo>
                    <a:pt x="865" y="549"/>
                  </a:lnTo>
                  <a:lnTo>
                    <a:pt x="737" y="438"/>
                  </a:lnTo>
                  <a:lnTo>
                    <a:pt x="603" y="334"/>
                  </a:lnTo>
                  <a:lnTo>
                    <a:pt x="461" y="238"/>
                  </a:lnTo>
                  <a:lnTo>
                    <a:pt x="313" y="150"/>
                  </a:lnTo>
                  <a:lnTo>
                    <a:pt x="159" y="7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8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4"/>
            <p:cNvSpPr>
              <a:spLocks/>
            </p:cNvSpPr>
            <p:nvPr/>
          </p:nvSpPr>
          <p:spPr bwMode="auto">
            <a:xfrm>
              <a:off x="712" y="1821"/>
              <a:ext cx="1291" cy="5117"/>
            </a:xfrm>
            <a:custGeom>
              <a:avLst/>
              <a:gdLst>
                <a:gd name="T0" fmla="*/ 119 w 1291"/>
                <a:gd name="T1" fmla="*/ 5024 h 5117"/>
                <a:gd name="T2" fmla="*/ 233 w 1291"/>
                <a:gd name="T3" fmla="*/ 4927 h 5117"/>
                <a:gd name="T4" fmla="*/ 342 w 1291"/>
                <a:gd name="T5" fmla="*/ 4825 h 5117"/>
                <a:gd name="T6" fmla="*/ 445 w 1291"/>
                <a:gd name="T7" fmla="*/ 4718 h 5117"/>
                <a:gd name="T8" fmla="*/ 543 w 1291"/>
                <a:gd name="T9" fmla="*/ 4607 h 5117"/>
                <a:gd name="T10" fmla="*/ 636 w 1291"/>
                <a:gd name="T11" fmla="*/ 4491 h 5117"/>
                <a:gd name="T12" fmla="*/ 723 w 1291"/>
                <a:gd name="T13" fmla="*/ 4372 h 5117"/>
                <a:gd name="T14" fmla="*/ 804 w 1291"/>
                <a:gd name="T15" fmla="*/ 4249 h 5117"/>
                <a:gd name="T16" fmla="*/ 880 w 1291"/>
                <a:gd name="T17" fmla="*/ 4122 h 5117"/>
                <a:gd name="T18" fmla="*/ 949 w 1291"/>
                <a:gd name="T19" fmla="*/ 3992 h 5117"/>
                <a:gd name="T20" fmla="*/ 1013 w 1291"/>
                <a:gd name="T21" fmla="*/ 3859 h 5117"/>
                <a:gd name="T22" fmla="*/ 1070 w 1291"/>
                <a:gd name="T23" fmla="*/ 3723 h 5117"/>
                <a:gd name="T24" fmla="*/ 1121 w 1291"/>
                <a:gd name="T25" fmla="*/ 3584 h 5117"/>
                <a:gd name="T26" fmla="*/ 1165 w 1291"/>
                <a:gd name="T27" fmla="*/ 3443 h 5117"/>
                <a:gd name="T28" fmla="*/ 1203 w 1291"/>
                <a:gd name="T29" fmla="*/ 3300 h 5117"/>
                <a:gd name="T30" fmla="*/ 1234 w 1291"/>
                <a:gd name="T31" fmla="*/ 3155 h 5117"/>
                <a:gd name="T32" fmla="*/ 1259 w 1291"/>
                <a:gd name="T33" fmla="*/ 3008 h 5117"/>
                <a:gd name="T34" fmla="*/ 1276 w 1291"/>
                <a:gd name="T35" fmla="*/ 2859 h 5117"/>
                <a:gd name="T36" fmla="*/ 1287 w 1291"/>
                <a:gd name="T37" fmla="*/ 2709 h 5117"/>
                <a:gd name="T38" fmla="*/ 1291 w 1291"/>
                <a:gd name="T39" fmla="*/ 2558 h 5117"/>
                <a:gd name="T40" fmla="*/ 1287 w 1291"/>
                <a:gd name="T41" fmla="*/ 2407 h 5117"/>
                <a:gd name="T42" fmla="*/ 1276 w 1291"/>
                <a:gd name="T43" fmla="*/ 2257 h 5117"/>
                <a:gd name="T44" fmla="*/ 1259 w 1291"/>
                <a:gd name="T45" fmla="*/ 2108 h 5117"/>
                <a:gd name="T46" fmla="*/ 1234 w 1291"/>
                <a:gd name="T47" fmla="*/ 1961 h 5117"/>
                <a:gd name="T48" fmla="*/ 1203 w 1291"/>
                <a:gd name="T49" fmla="*/ 1816 h 5117"/>
                <a:gd name="T50" fmla="*/ 1165 w 1291"/>
                <a:gd name="T51" fmla="*/ 1673 h 5117"/>
                <a:gd name="T52" fmla="*/ 1121 w 1291"/>
                <a:gd name="T53" fmla="*/ 1532 h 5117"/>
                <a:gd name="T54" fmla="*/ 1070 w 1291"/>
                <a:gd name="T55" fmla="*/ 1393 h 5117"/>
                <a:gd name="T56" fmla="*/ 1013 w 1291"/>
                <a:gd name="T57" fmla="*/ 1257 h 5117"/>
                <a:gd name="T58" fmla="*/ 949 w 1291"/>
                <a:gd name="T59" fmla="*/ 1124 h 5117"/>
                <a:gd name="T60" fmla="*/ 880 w 1291"/>
                <a:gd name="T61" fmla="*/ 994 h 5117"/>
                <a:gd name="T62" fmla="*/ 804 w 1291"/>
                <a:gd name="T63" fmla="*/ 867 h 5117"/>
                <a:gd name="T64" fmla="*/ 723 w 1291"/>
                <a:gd name="T65" fmla="*/ 744 h 5117"/>
                <a:gd name="T66" fmla="*/ 636 w 1291"/>
                <a:gd name="T67" fmla="*/ 625 h 5117"/>
                <a:gd name="T68" fmla="*/ 543 w 1291"/>
                <a:gd name="T69" fmla="*/ 509 h 5117"/>
                <a:gd name="T70" fmla="*/ 445 w 1291"/>
                <a:gd name="T71" fmla="*/ 398 h 5117"/>
                <a:gd name="T72" fmla="*/ 342 w 1291"/>
                <a:gd name="T73" fmla="*/ 291 h 5117"/>
                <a:gd name="T74" fmla="*/ 233 w 1291"/>
                <a:gd name="T75" fmla="*/ 189 h 5117"/>
                <a:gd name="T76" fmla="*/ 119 w 1291"/>
                <a:gd name="T77" fmla="*/ 92 h 5117"/>
                <a:gd name="T78" fmla="*/ 7 w 1291"/>
                <a:gd name="T79" fmla="*/ 5 h 5117"/>
                <a:gd name="T80" fmla="*/ 7 w 1291"/>
                <a:gd name="T81" fmla="*/ 5111 h 5117"/>
                <a:gd name="T82" fmla="*/ 119 w 1291"/>
                <a:gd name="T83" fmla="*/ 5024 h 5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91" h="5117">
                  <a:moveTo>
                    <a:pt x="119" y="5024"/>
                  </a:moveTo>
                  <a:lnTo>
                    <a:pt x="233" y="4927"/>
                  </a:lnTo>
                  <a:lnTo>
                    <a:pt x="342" y="4825"/>
                  </a:lnTo>
                  <a:lnTo>
                    <a:pt x="445" y="4718"/>
                  </a:lnTo>
                  <a:lnTo>
                    <a:pt x="543" y="4607"/>
                  </a:lnTo>
                  <a:lnTo>
                    <a:pt x="636" y="4491"/>
                  </a:lnTo>
                  <a:lnTo>
                    <a:pt x="723" y="4372"/>
                  </a:lnTo>
                  <a:lnTo>
                    <a:pt x="804" y="4249"/>
                  </a:lnTo>
                  <a:lnTo>
                    <a:pt x="880" y="4122"/>
                  </a:lnTo>
                  <a:lnTo>
                    <a:pt x="949" y="3992"/>
                  </a:lnTo>
                  <a:lnTo>
                    <a:pt x="1013" y="3859"/>
                  </a:lnTo>
                  <a:lnTo>
                    <a:pt x="1070" y="3723"/>
                  </a:lnTo>
                  <a:lnTo>
                    <a:pt x="1121" y="3584"/>
                  </a:lnTo>
                  <a:lnTo>
                    <a:pt x="1165" y="3443"/>
                  </a:lnTo>
                  <a:lnTo>
                    <a:pt x="1203" y="3300"/>
                  </a:lnTo>
                  <a:lnTo>
                    <a:pt x="1234" y="3155"/>
                  </a:lnTo>
                  <a:lnTo>
                    <a:pt x="1259" y="3008"/>
                  </a:lnTo>
                  <a:lnTo>
                    <a:pt x="1276" y="2859"/>
                  </a:lnTo>
                  <a:lnTo>
                    <a:pt x="1287" y="2709"/>
                  </a:lnTo>
                  <a:lnTo>
                    <a:pt x="1291" y="2558"/>
                  </a:lnTo>
                  <a:lnTo>
                    <a:pt x="1287" y="2407"/>
                  </a:lnTo>
                  <a:lnTo>
                    <a:pt x="1276" y="2257"/>
                  </a:lnTo>
                  <a:lnTo>
                    <a:pt x="1259" y="2108"/>
                  </a:lnTo>
                  <a:lnTo>
                    <a:pt x="1234" y="1961"/>
                  </a:lnTo>
                  <a:lnTo>
                    <a:pt x="1203" y="1816"/>
                  </a:lnTo>
                  <a:lnTo>
                    <a:pt x="1165" y="1673"/>
                  </a:lnTo>
                  <a:lnTo>
                    <a:pt x="1121" y="1532"/>
                  </a:lnTo>
                  <a:lnTo>
                    <a:pt x="1070" y="1393"/>
                  </a:lnTo>
                  <a:lnTo>
                    <a:pt x="1013" y="1257"/>
                  </a:lnTo>
                  <a:lnTo>
                    <a:pt x="949" y="1124"/>
                  </a:lnTo>
                  <a:lnTo>
                    <a:pt x="880" y="994"/>
                  </a:lnTo>
                  <a:lnTo>
                    <a:pt x="804" y="867"/>
                  </a:lnTo>
                  <a:lnTo>
                    <a:pt x="723" y="744"/>
                  </a:lnTo>
                  <a:lnTo>
                    <a:pt x="636" y="625"/>
                  </a:lnTo>
                  <a:lnTo>
                    <a:pt x="543" y="509"/>
                  </a:lnTo>
                  <a:lnTo>
                    <a:pt x="445" y="398"/>
                  </a:lnTo>
                  <a:lnTo>
                    <a:pt x="342" y="291"/>
                  </a:lnTo>
                  <a:lnTo>
                    <a:pt x="233" y="189"/>
                  </a:lnTo>
                  <a:lnTo>
                    <a:pt x="119" y="92"/>
                  </a:lnTo>
                  <a:lnTo>
                    <a:pt x="7" y="5"/>
                  </a:lnTo>
                  <a:lnTo>
                    <a:pt x="7" y="5111"/>
                  </a:lnTo>
                  <a:lnTo>
                    <a:pt x="119" y="5024"/>
                  </a:lnTo>
                  <a:close/>
                </a:path>
              </a:pathLst>
            </a:custGeom>
            <a:solidFill>
              <a:srgbClr val="0065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" name="Rectangle 6"/>
          <p:cNvSpPr/>
          <p:nvPr/>
        </p:nvSpPr>
        <p:spPr>
          <a:xfrm>
            <a:off x="1621508" y="368877"/>
            <a:ext cx="10331341" cy="5657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26770" marR="0">
              <a:lnSpc>
                <a:spcPts val="383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Register 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3600" b="1" i="1" spc="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ddre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3600" b="1" i="1" spc="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3600" b="1" i="1" spc="-1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spc="-5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600" b="1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</a:t>
            </a:r>
            <a:endParaRPr lang="en-US" sz="36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5"/>
              </a:spcBef>
            </a:pPr>
            <a:r>
              <a:rPr lang="en-US" sz="36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1000"/>
              </a:lnSpc>
            </a:pP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85725" indent="-34290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406400" algn="l"/>
              </a:tabLst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 the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ff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ct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2800" spc="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2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0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spc="44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3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</a:t>
            </a:r>
            <a:r>
              <a:rPr lang="en-US" sz="2800" spc="-1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30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36830" indent="-34290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406400" algn="l"/>
              </a:tabLst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spc="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800" spc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ll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4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08940" marR="36830" indent="-34290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spc="4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408940" marR="36830" indent="-342900">
              <a:lnSpc>
                <a:spcPts val="192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800" spc="-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2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 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1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205" dirty="0" smtClean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6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US" sz="2800" spc="2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en-US" sz="2800" spc="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en-US" sz="2800" spc="1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50"/>
              </a:lnSpc>
              <a:spcBef>
                <a:spcPts val="20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ts val="850"/>
              </a:lnSpc>
              <a:spcBef>
                <a:spcPts val="20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532130" indent="-342900">
              <a:lnSpc>
                <a:spcPts val="193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tabLst>
                <a:tab pos="406400" algn="l"/>
              </a:tabLst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800" spc="1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sz="2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spc="9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spc="-4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spc="36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sz="2800" spc="4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										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500"/>
              </a:lnSpc>
              <a:spcBef>
                <a:spcPts val="45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6125" marR="0" indent="-681038">
              <a:lnSpc>
                <a:spcPts val="2215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</a:pP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800" spc="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800" spc="43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spc="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7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ss</a:t>
            </a:r>
            <a:r>
              <a:rPr lang="en-US" sz="2800" spc="9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sz="2800" spc="-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</a:t>
            </a:r>
          </a:p>
          <a:p>
            <a:pPr marL="746125" marR="0" indent="-681038">
              <a:lnSpc>
                <a:spcPts val="221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spc="-1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746125" marR="0" indent="-681038">
              <a:lnSpc>
                <a:spcPts val="221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sz="2800" spc="4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5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spc="20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spc="2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spc="2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s.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800"/>
              </a:lnSpc>
              <a:spcBef>
                <a:spcPts val="25"/>
              </a:spcBef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1000"/>
              </a:lnSpc>
            </a:pP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720725" indent="-342900">
              <a:lnSpc>
                <a:spcPts val="193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dirty="0" smtClean="0">
                <a:solidFill>
                  <a:srgbClr val="00656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			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PTR</a:t>
            </a:r>
            <a:r>
              <a:rPr lang="en-US" sz="2800" spc="44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spc="-2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spc="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</a:t>
            </a:r>
            <a:r>
              <a:rPr lang="en-US" sz="2800" spc="19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spc="-1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spc="115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i="1" spc="-1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800" b="1" i="1" spc="-2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i="1" spc="-1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b="1" i="1" spc="20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opera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i="1" spc="-2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i="1" spc="9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2800" b="1" i="1" spc="11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i="1" spc="45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i="1" spc="10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2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</a:p>
          <a:p>
            <a:pPr marL="408940" marR="720725" indent="-342900">
              <a:lnSpc>
                <a:spcPts val="193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endParaRPr lang="en-US" sz="2800" b="1" i="1" spc="-5" dirty="0">
              <a:solidFill>
                <a:srgbClr val="7030A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8940" marR="720725" indent="-342900">
              <a:lnSpc>
                <a:spcPts val="1930"/>
              </a:lnSpc>
              <a:spcBef>
                <a:spcPts val="0"/>
              </a:spcBef>
              <a:spcAft>
                <a:spcPts val="0"/>
              </a:spcAft>
              <a:tabLst>
                <a:tab pos="406400" algn="l"/>
              </a:tabLst>
            </a:pP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		e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xt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800" b="1" i="1" spc="19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i="1" spc="-2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800" b="1" i="1" spc="-1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i="1" spc="-5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sz="2800" b="1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y.</a:t>
            </a:r>
            <a:endParaRPr lang="en-US" sz="2800" b="1" i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860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305</Words>
  <Application>Microsoft Office PowerPoint</Application>
  <PresentationFormat>Custom</PresentationFormat>
  <Paragraphs>265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LOURDURAJ</dc:creator>
  <cp:lastModifiedBy>Lourthraj</cp:lastModifiedBy>
  <cp:revision>48</cp:revision>
  <dcterms:created xsi:type="dcterms:W3CDTF">2017-01-08T14:45:07Z</dcterms:created>
  <dcterms:modified xsi:type="dcterms:W3CDTF">2018-06-28T16:36:28Z</dcterms:modified>
</cp:coreProperties>
</file>