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71"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C935A-ABBE-48BC-B981-050D8CB1EBF4}" type="datetimeFigureOut">
              <a:rPr lang="en-US" smtClean="0"/>
              <a:pPr/>
              <a:t>7/4/2018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BB5DB-A744-44BB-BA5C-E22247636F9F}" type="slidenum">
              <a:rPr lang="en-US" smtClean="0"/>
              <a:pPr/>
              <a:t>‹#›</a:t>
            </a:fld>
            <a:endParaRPr lang="en-US"/>
          </a:p>
        </p:txBody>
      </p:sp>
    </p:spTree>
    <p:extLst>
      <p:ext uri="{BB962C8B-B14F-4D97-AF65-F5344CB8AC3E}">
        <p14:creationId xmlns="" xmlns:p14="http://schemas.microsoft.com/office/powerpoint/2010/main" val="323198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BB5DB-A744-44BB-BA5C-E22247636F9F}" type="slidenum">
              <a:rPr lang="en-US" smtClean="0"/>
              <a:pPr/>
              <a:t>1</a:t>
            </a:fld>
            <a:endParaRPr lang="en-US" dirty="0"/>
          </a:p>
        </p:txBody>
      </p:sp>
    </p:spTree>
    <p:extLst>
      <p:ext uri="{BB962C8B-B14F-4D97-AF65-F5344CB8AC3E}">
        <p14:creationId xmlns="" xmlns:p14="http://schemas.microsoft.com/office/powerpoint/2010/main" val="2854193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ACF7686-2987-4B6C-96AB-05A09DF8E6AD}" type="datetimeFigureOut">
              <a:rPr lang="en-US" smtClean="0"/>
              <a:pPr/>
              <a:t>7/4/2018</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3C499-8300-4020-851F-08284D02CF64}" type="slidenum">
              <a:rPr lang="en-US" smtClean="0"/>
              <a:pPr/>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3C499-8300-4020-851F-08284D02CF64}"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3C499-8300-4020-851F-08284D02CF64}"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3C499-8300-4020-851F-08284D02CF64}"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3C499-8300-4020-851F-08284D02CF64}"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F7686-2987-4B6C-96AB-05A09DF8E6AD}"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3C499-8300-4020-851F-08284D02CF64}"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ACF7686-2987-4B6C-96AB-05A09DF8E6AD}" type="datetimeFigureOut">
              <a:rPr lang="en-US" smtClean="0"/>
              <a:pPr/>
              <a:t>7/4/2018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573C499-8300-4020-851F-08284D02CF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P. Julia Mary, Department of Mathematics </a:t>
            </a:r>
          </a:p>
          <a:p>
            <a:endParaRPr lang="en-US" dirty="0"/>
          </a:p>
        </p:txBody>
      </p:sp>
    </p:spTree>
    <p:extLst>
      <p:ext uri="{BB962C8B-B14F-4D97-AF65-F5344CB8AC3E}">
        <p14:creationId xmlns="" xmlns:p14="http://schemas.microsoft.com/office/powerpoint/2010/main" val="286340263"/>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Qualitative research</a:t>
            </a:r>
            <a:endParaRPr lang="en-US" sz="3200" dirty="0"/>
          </a:p>
        </p:txBody>
      </p:sp>
      <p:sp>
        <p:nvSpPr>
          <p:cNvPr id="3" name="Content Placeholder 2"/>
          <p:cNvSpPr>
            <a:spLocks noGrp="1"/>
          </p:cNvSpPr>
          <p:nvPr>
            <p:ph idx="1"/>
          </p:nvPr>
        </p:nvSpPr>
        <p:spPr/>
        <p:txBody>
          <a:bodyPr>
            <a:normAutofit/>
          </a:bodyPr>
          <a:lstStyle/>
          <a:p>
            <a:r>
              <a:rPr lang="en-US" dirty="0" smtClean="0"/>
              <a:t>Qualitative research involves collecting qualitative data by way of in-depth interviews, observations , field notes, open-ended questions etc.</a:t>
            </a:r>
          </a:p>
          <a:p>
            <a:r>
              <a:rPr lang="en-US" dirty="0" smtClean="0"/>
              <a:t>The researcher himself is the primary data collection instruments, and the data could be collected in the form of words, images, patterns etc.</a:t>
            </a:r>
          </a:p>
          <a:p>
            <a:endParaRPr lang="en-US" dirty="0"/>
          </a:p>
        </p:txBody>
      </p:sp>
    </p:spTree>
    <p:extLst>
      <p:ext uri="{BB962C8B-B14F-4D97-AF65-F5344CB8AC3E}">
        <p14:creationId xmlns="" xmlns:p14="http://schemas.microsoft.com/office/powerpoint/2010/main" val="2865407305"/>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05000"/>
            <a:ext cx="6324600" cy="1938992"/>
          </a:xfrm>
          <a:prstGeom prst="rect">
            <a:avLst/>
          </a:prstGeom>
          <a:noFill/>
        </p:spPr>
        <p:txBody>
          <a:bodyPr wrap="square" rtlCol="0">
            <a:spAutoFit/>
          </a:bodyPr>
          <a:lstStyle/>
          <a:p>
            <a:pPr marL="285750" indent="-285750">
              <a:buFont typeface="Wingdings" pitchFamily="2" charset="2"/>
              <a:buChar char="v"/>
            </a:pPr>
            <a:r>
              <a:rPr lang="en-US" sz="2000" dirty="0"/>
              <a:t>Data </a:t>
            </a:r>
            <a:r>
              <a:rPr lang="en-US" sz="2000" dirty="0" smtClean="0"/>
              <a:t>analysis involves </a:t>
            </a:r>
            <a:r>
              <a:rPr lang="en-US" sz="2000" dirty="0"/>
              <a:t>searching for </a:t>
            </a:r>
            <a:r>
              <a:rPr lang="en-US" sz="2000" dirty="0" smtClean="0"/>
              <a:t>patterns, themes </a:t>
            </a:r>
            <a:r>
              <a:rPr lang="en-US" sz="2000" dirty="0"/>
              <a:t>and holistic features</a:t>
            </a:r>
            <a:r>
              <a:rPr lang="en-US" sz="2000" dirty="0" smtClean="0"/>
              <a:t>.</a:t>
            </a:r>
          </a:p>
          <a:p>
            <a:pPr marL="285750" indent="-285750">
              <a:buFont typeface="Wingdings" pitchFamily="2" charset="2"/>
              <a:buChar char="v"/>
            </a:pPr>
            <a:endParaRPr lang="en-US" sz="2000" dirty="0"/>
          </a:p>
          <a:p>
            <a:pPr marL="285750" indent="-285750">
              <a:buFont typeface="Wingdings" pitchFamily="2" charset="2"/>
              <a:buChar char="v"/>
            </a:pPr>
            <a:r>
              <a:rPr lang="en-US" sz="2000" dirty="0"/>
              <a:t>Results of such research are </a:t>
            </a:r>
            <a:r>
              <a:rPr lang="en-US" dirty="0"/>
              <a:t>likely</a:t>
            </a:r>
            <a:r>
              <a:rPr lang="en-US" sz="2000" dirty="0"/>
              <a:t> to be context specific and reporting takes from of a narrative with contextual description and direct quotations from </a:t>
            </a:r>
            <a:r>
              <a:rPr lang="en-US" sz="2000" dirty="0" smtClean="0"/>
              <a:t>researchers</a:t>
            </a:r>
            <a:r>
              <a:rPr lang="en-US" sz="2000" dirty="0"/>
              <a:t> </a:t>
            </a:r>
          </a:p>
        </p:txBody>
      </p:sp>
    </p:spTree>
    <p:extLst>
      <p:ext uri="{BB962C8B-B14F-4D97-AF65-F5344CB8AC3E}">
        <p14:creationId xmlns="" xmlns:p14="http://schemas.microsoft.com/office/powerpoint/2010/main" val="151446341"/>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Qualitative research</a:t>
            </a:r>
            <a:endParaRPr lang="en-US" sz="3200" dirty="0"/>
          </a:p>
        </p:txBody>
      </p:sp>
      <p:sp>
        <p:nvSpPr>
          <p:cNvPr id="3" name="Content Placeholder 2"/>
          <p:cNvSpPr>
            <a:spLocks noGrp="1"/>
          </p:cNvSpPr>
          <p:nvPr>
            <p:ph idx="1"/>
          </p:nvPr>
        </p:nvSpPr>
        <p:spPr>
          <a:noFill/>
        </p:spPr>
        <p:txBody>
          <a:bodyPr>
            <a:normAutofit fontScale="92500" lnSpcReduction="20000"/>
          </a:bodyPr>
          <a:lstStyle/>
          <a:p>
            <a:r>
              <a:rPr lang="en-US" b="1" dirty="0" smtClean="0"/>
              <a:t>Quantitative research </a:t>
            </a:r>
            <a:r>
              <a:rPr lang="en-US" dirty="0" smtClean="0"/>
              <a:t>involves collecting quantitative data based on precise measurement using structured, reliable and validated data collection instruments or through archival data sources.</a:t>
            </a:r>
          </a:p>
          <a:p>
            <a:r>
              <a:rPr lang="en-US" dirty="0" smtClean="0"/>
              <a:t>The nature of the data is in the form of variables and data analysis involves establishing statistical relationships</a:t>
            </a:r>
          </a:p>
          <a:p>
            <a:r>
              <a:rPr lang="en-US" dirty="0" smtClean="0"/>
              <a:t>Quantitative research could be classified into two groups depending on the data collection methodologies—experimental research, and non experiments research</a:t>
            </a:r>
          </a:p>
          <a:p>
            <a:endParaRPr lang="en-US" dirty="0"/>
          </a:p>
        </p:txBody>
      </p:sp>
    </p:spTree>
    <p:extLst>
      <p:ext uri="{BB962C8B-B14F-4D97-AF65-F5344CB8AC3E}">
        <p14:creationId xmlns="" xmlns:p14="http://schemas.microsoft.com/office/powerpoint/2010/main" val="3822719750"/>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960" y="1219200"/>
            <a:ext cx="7154839" cy="4662815"/>
          </a:xfrm>
          <a:prstGeom prst="rect">
            <a:avLst/>
          </a:prstGeom>
          <a:noFill/>
        </p:spPr>
        <p:txBody>
          <a:bodyPr wrap="square" rtlCol="0">
            <a:spAutoFit/>
          </a:bodyPr>
          <a:lstStyle/>
          <a:p>
            <a:pPr marL="285750" indent="-285750">
              <a:lnSpc>
                <a:spcPct val="150000"/>
              </a:lnSpc>
              <a:buFont typeface="Wingdings" pitchFamily="2" charset="2"/>
              <a:buChar char="v"/>
            </a:pPr>
            <a:r>
              <a:rPr lang="en-US" b="1" dirty="0" smtClean="0"/>
              <a:t>Experimental research </a:t>
            </a:r>
            <a:r>
              <a:rPr lang="en-US" dirty="0" smtClean="0"/>
              <a:t>forms the basis of much of the psychological research. The main purpose of experimental research is to establish a cause and effect relationship</a:t>
            </a:r>
          </a:p>
          <a:p>
            <a:pPr marL="285750" indent="-285750">
              <a:lnSpc>
                <a:spcPct val="150000"/>
              </a:lnSpc>
              <a:buFont typeface="Wingdings" pitchFamily="2" charset="2"/>
              <a:buChar char="v"/>
            </a:pPr>
            <a:r>
              <a:rPr lang="en-US" dirty="0" smtClean="0"/>
              <a:t>There are two main types of experimental designs– between subjects designs, and within-subjects design.in a between-subjects design, we randomly assign different participants to different condition.</a:t>
            </a:r>
          </a:p>
          <a:p>
            <a:pPr marL="285750" indent="-285750">
              <a:lnSpc>
                <a:spcPct val="150000"/>
              </a:lnSpc>
              <a:buFont typeface="Wingdings" pitchFamily="2" charset="2"/>
              <a:buChar char="v"/>
            </a:pPr>
            <a:r>
              <a:rPr lang="en-US" dirty="0" smtClean="0"/>
              <a:t>On the other hand, in a within-subjects design the same participants   are randomly allocated to more than one condition</a:t>
            </a:r>
          </a:p>
          <a:p>
            <a:pPr marL="285750" indent="-285750">
              <a:lnSpc>
                <a:spcPct val="150000"/>
              </a:lnSpc>
              <a:buFont typeface="Wingdings" pitchFamily="2" charset="2"/>
              <a:buChar char="v"/>
            </a:pPr>
            <a:endParaRPr lang="en-US" dirty="0" smtClean="0"/>
          </a:p>
          <a:p>
            <a:pPr marL="285750" indent="-285750">
              <a:lnSpc>
                <a:spcPct val="150000"/>
              </a:lnSpc>
              <a:buFont typeface="Wingdings" pitchFamily="2" charset="2"/>
              <a:buChar char="v"/>
            </a:pPr>
            <a:endParaRPr lang="en-US" dirty="0" smtClean="0"/>
          </a:p>
          <a:p>
            <a:pPr marL="285750" indent="-285750">
              <a:lnSpc>
                <a:spcPct val="150000"/>
              </a:lnSpc>
              <a:buFont typeface="Arial" pitchFamily="34" charset="0"/>
              <a:buChar char="•"/>
            </a:pPr>
            <a:endParaRPr lang="en-US" dirty="0"/>
          </a:p>
        </p:txBody>
      </p:sp>
    </p:spTree>
    <p:extLst>
      <p:ext uri="{BB962C8B-B14F-4D97-AF65-F5344CB8AC3E}">
        <p14:creationId xmlns="" xmlns:p14="http://schemas.microsoft.com/office/powerpoint/2010/main" val="3921231636"/>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600200"/>
            <a:ext cx="6477000" cy="2169825"/>
          </a:xfrm>
          <a:prstGeom prst="rect">
            <a:avLst/>
          </a:prstGeom>
          <a:noFill/>
        </p:spPr>
        <p:txBody>
          <a:bodyPr wrap="square" rtlCol="0">
            <a:spAutoFit/>
          </a:bodyPr>
          <a:lstStyle/>
          <a:p>
            <a:pPr marL="285750" indent="-285750">
              <a:lnSpc>
                <a:spcPct val="150000"/>
              </a:lnSpc>
              <a:buFont typeface="Wingdings" pitchFamily="2" charset="2"/>
              <a:buChar char="v"/>
            </a:pPr>
            <a:r>
              <a:rPr lang="en-US" dirty="0"/>
              <a:t>It is also referred to as repeated measures design.in addition to having a purely between-subjects or </a:t>
            </a:r>
            <a:r>
              <a:rPr lang="en-US" dirty="0" smtClean="0"/>
              <a:t>within-subjects </a:t>
            </a:r>
            <a:r>
              <a:rPr lang="en-US" dirty="0"/>
              <a:t>designs, one can also have a mixed design experiment</a:t>
            </a:r>
          </a:p>
          <a:p>
            <a:pPr marL="285750" indent="-285750">
              <a:lnSpc>
                <a:spcPct val="150000"/>
              </a:lnSpc>
              <a:buFont typeface="Wingdings" pitchFamily="2" charset="2"/>
              <a:buChar char="v"/>
            </a:pPr>
            <a:r>
              <a:rPr lang="en-US" dirty="0"/>
              <a:t>The commonly used techniques for analyzing such data includes t-test, ANOVA etc.</a:t>
            </a:r>
          </a:p>
        </p:txBody>
      </p:sp>
    </p:spTree>
    <p:extLst>
      <p:ext uri="{BB962C8B-B14F-4D97-AF65-F5344CB8AC3E}">
        <p14:creationId xmlns="" xmlns:p14="http://schemas.microsoft.com/office/powerpoint/2010/main" val="329524624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553200" cy="4524315"/>
          </a:xfrm>
          <a:prstGeom prst="rect">
            <a:avLst/>
          </a:prstGeom>
          <a:noFill/>
        </p:spPr>
        <p:txBody>
          <a:bodyPr wrap="square" rtlCol="0">
            <a:spAutoFit/>
          </a:bodyPr>
          <a:lstStyle/>
          <a:p>
            <a:pPr marL="285750" indent="-285750">
              <a:buFont typeface="Wingdings" pitchFamily="2" charset="2"/>
              <a:buChar char="v"/>
            </a:pPr>
            <a:r>
              <a:rPr lang="en-US" b="1" dirty="0" smtClean="0"/>
              <a:t>Non -experimental research </a:t>
            </a:r>
            <a:r>
              <a:rPr lang="en-US" dirty="0" smtClean="0"/>
              <a:t>is commonly used in sociology, political science and management disciplines.</a:t>
            </a:r>
          </a:p>
          <a:p>
            <a:pPr marL="285750" indent="-285750">
              <a:buFont typeface="Wingdings" pitchFamily="2" charset="2"/>
              <a:buChar char="v"/>
            </a:pPr>
            <a:r>
              <a:rPr lang="en-US" dirty="0" smtClean="0"/>
              <a:t>Quantitative research is also classified based on the type of data used as primary and secondary data research. primary data is the one which we collect directly from the subject of study. This is done with the help of standard survey instrument</a:t>
            </a:r>
          </a:p>
          <a:p>
            <a:pPr marL="285750" indent="-285750">
              <a:buFont typeface="Wingdings" pitchFamily="2" charset="2"/>
              <a:buChar char="v"/>
            </a:pPr>
            <a:r>
              <a:rPr lang="en-US" dirty="0" smtClean="0"/>
              <a:t>There are many database management firms, which keep a record of different kinds of micro- and macro-environmental data. For example, the United states patent and Trademarks office(USPTO,www.uspto.gov)has detailed information about all the patents filed in the united states</a:t>
            </a:r>
          </a:p>
          <a:p>
            <a:pPr marL="285750" indent="-285750">
              <a:buFont typeface="Wingdings" pitchFamily="2" charset="2"/>
              <a:buChar char="v"/>
            </a:pPr>
            <a:r>
              <a:rPr lang="en-US" dirty="0" smtClean="0"/>
              <a:t>Some other commonly used sources of secondary data include company report, trade journals and magazines, newspaper clippings etc.</a:t>
            </a:r>
          </a:p>
          <a:p>
            <a:pPr marL="285750" indent="-285750">
              <a:buFont typeface="Wingdings" pitchFamily="2" charset="2"/>
              <a:buChar char="v"/>
            </a:pPr>
            <a:r>
              <a:rPr lang="en-US" dirty="0" smtClean="0"/>
              <a:t>Many times, the secondary data is supplemented by data collected from primary methods such as surveys.</a:t>
            </a:r>
            <a:endParaRPr lang="en-US" dirty="0"/>
          </a:p>
        </p:txBody>
      </p:sp>
    </p:spTree>
    <p:extLst>
      <p:ext uri="{BB962C8B-B14F-4D97-AF65-F5344CB8AC3E}">
        <p14:creationId xmlns="" xmlns:p14="http://schemas.microsoft.com/office/powerpoint/2010/main" val="2866714640"/>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VARIABLES</a:t>
            </a:r>
            <a:endParaRPr lang="en-US" sz="3200" dirty="0"/>
          </a:p>
        </p:txBody>
      </p:sp>
      <p:sp>
        <p:nvSpPr>
          <p:cNvPr id="3" name="Content Placeholder 2"/>
          <p:cNvSpPr>
            <a:spLocks noGrp="1"/>
          </p:cNvSpPr>
          <p:nvPr>
            <p:ph idx="1"/>
          </p:nvPr>
        </p:nvSpPr>
        <p:spPr/>
        <p:txBody>
          <a:bodyPr/>
          <a:lstStyle/>
          <a:p>
            <a:r>
              <a:rPr lang="en-US" dirty="0" smtClean="0"/>
              <a:t>A Variable is a characteristic of an individual or object that can be measured. There are </a:t>
            </a:r>
            <a:r>
              <a:rPr lang="en-US" b="1" u="sng" dirty="0" smtClean="0"/>
              <a:t>two</a:t>
            </a:r>
            <a:r>
              <a:rPr lang="en-US" dirty="0" smtClean="0"/>
              <a:t> types of variables</a:t>
            </a:r>
          </a:p>
          <a:p>
            <a:pPr marL="971550" lvl="1" indent="-457200" algn="just">
              <a:buFont typeface="+mj-lt"/>
              <a:buAutoNum type="arabicPeriod"/>
            </a:pPr>
            <a:r>
              <a:rPr lang="en-US" sz="2000" dirty="0" smtClean="0"/>
              <a:t>Qualitative </a:t>
            </a:r>
          </a:p>
          <a:p>
            <a:pPr marL="971550" lvl="1" indent="-457200" algn="just">
              <a:buFont typeface="+mj-lt"/>
              <a:buAutoNum type="arabicPeriod"/>
            </a:pPr>
            <a:r>
              <a:rPr lang="en-US" sz="2000" dirty="0"/>
              <a:t>Q</a:t>
            </a:r>
            <a:r>
              <a:rPr lang="en-US" sz="2000" dirty="0" smtClean="0"/>
              <a:t>uantitative</a:t>
            </a:r>
            <a:endParaRPr lang="en-US" sz="2000" dirty="0"/>
          </a:p>
        </p:txBody>
      </p:sp>
    </p:spTree>
    <p:extLst>
      <p:ext uri="{BB962C8B-B14F-4D97-AF65-F5344CB8AC3E}">
        <p14:creationId xmlns="" xmlns:p14="http://schemas.microsoft.com/office/powerpoint/2010/main" val="305788287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1.Qualitative variable</a:t>
            </a:r>
            <a:endParaRPr lang="en-US" sz="3200" dirty="0"/>
          </a:p>
        </p:txBody>
      </p:sp>
      <p:sp>
        <p:nvSpPr>
          <p:cNvPr id="3" name="Content Placeholder 2"/>
          <p:cNvSpPr>
            <a:spLocks noGrp="1"/>
          </p:cNvSpPr>
          <p:nvPr>
            <p:ph idx="1"/>
          </p:nvPr>
        </p:nvSpPr>
        <p:spPr/>
        <p:txBody>
          <a:bodyPr>
            <a:normAutofit fontScale="92500"/>
          </a:bodyPr>
          <a:lstStyle/>
          <a:p>
            <a:r>
              <a:rPr lang="en-US" dirty="0" smtClean="0"/>
              <a:t>Qualitative variables are those variables which differ in kind rather than degree. These could be measured on nominal or ordinal scales</a:t>
            </a:r>
          </a:p>
          <a:p>
            <a:pPr marL="125730" indent="-400050">
              <a:buFont typeface="+mj-lt"/>
              <a:buAutoNum type="romanLcPeriod"/>
            </a:pPr>
            <a:r>
              <a:rPr lang="en-US" dirty="0" smtClean="0"/>
              <a:t>The </a:t>
            </a:r>
            <a:r>
              <a:rPr lang="en-US" b="1" i="1" dirty="0" smtClean="0">
                <a:effectLst>
                  <a:outerShdw blurRad="38100" dist="38100" dir="2700000" algn="tl">
                    <a:srgbClr val="000000">
                      <a:alpha val="43137"/>
                    </a:srgbClr>
                  </a:outerShdw>
                </a:effectLst>
              </a:rPr>
              <a:t>nominal scale </a:t>
            </a:r>
            <a:r>
              <a:rPr lang="en-US" dirty="0" smtClean="0"/>
              <a:t>indicates categorizing into groups or classes. For example, gender, religion, race, color, occupation etc.</a:t>
            </a:r>
          </a:p>
          <a:p>
            <a:pPr marL="125730" indent="-400050">
              <a:buFont typeface="+mj-lt"/>
              <a:buAutoNum type="romanLcPeriod"/>
            </a:pPr>
            <a:r>
              <a:rPr lang="en-US" dirty="0" smtClean="0"/>
              <a:t>The </a:t>
            </a:r>
            <a:r>
              <a:rPr lang="en-US" b="1" i="1" dirty="0" smtClean="0">
                <a:effectLst>
                  <a:outerShdw blurRad="38100" dist="38100" dir="2700000" algn="tl">
                    <a:srgbClr val="000000">
                      <a:alpha val="43137"/>
                    </a:srgbClr>
                  </a:outerShdw>
                </a:effectLst>
              </a:rPr>
              <a:t>ordinal scale </a:t>
            </a:r>
            <a:r>
              <a:rPr lang="en-US" dirty="0" smtClean="0"/>
              <a:t>indicates of items. For example, agreement disagreement scale(1– strongly agree to 5—strongly disagree),consumer satisfaction ratings(1—totally satisfied to 5—totally dissatisfied)etc.</a:t>
            </a:r>
            <a:endParaRPr lang="en-US" dirty="0"/>
          </a:p>
        </p:txBody>
      </p:sp>
    </p:spTree>
    <p:extLst>
      <p:ext uri="{BB962C8B-B14F-4D97-AF65-F5344CB8AC3E}">
        <p14:creationId xmlns="" xmlns:p14="http://schemas.microsoft.com/office/powerpoint/2010/main" val="657751031"/>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2.Quantitative variables</a:t>
            </a:r>
            <a:endParaRPr lang="en-US" sz="2800" dirty="0"/>
          </a:p>
        </p:txBody>
      </p:sp>
      <p:sp>
        <p:nvSpPr>
          <p:cNvPr id="3" name="Content Placeholder 2"/>
          <p:cNvSpPr>
            <a:spLocks noGrp="1"/>
          </p:cNvSpPr>
          <p:nvPr>
            <p:ph idx="1"/>
          </p:nvPr>
        </p:nvSpPr>
        <p:spPr>
          <a:xfrm>
            <a:off x="1371600" y="2286000"/>
            <a:ext cx="6400800" cy="3429000"/>
          </a:xfrm>
        </p:spPr>
        <p:txBody>
          <a:bodyPr>
            <a:normAutofit fontScale="92500" lnSpcReduction="20000"/>
          </a:bodyPr>
          <a:lstStyle/>
          <a:p>
            <a:r>
              <a:rPr lang="en-US" dirty="0" smtClean="0"/>
              <a:t>Quantitative variables are those variables which differ in degree rather than kind. These could be measured on interval or ratio scales.</a:t>
            </a:r>
          </a:p>
          <a:p>
            <a:pPr marL="125730" indent="-400050">
              <a:buFont typeface="+mj-lt"/>
              <a:buAutoNum type="romanLcPeriod"/>
            </a:pPr>
            <a:r>
              <a:rPr lang="en-US" dirty="0" smtClean="0"/>
              <a:t>The </a:t>
            </a:r>
            <a:r>
              <a:rPr lang="en-US" b="1" i="1" dirty="0" smtClean="0">
                <a:effectLst>
                  <a:outerShdw blurRad="38100" dist="38100" dir="2700000" algn="tl">
                    <a:srgbClr val="000000">
                      <a:alpha val="43137"/>
                    </a:srgbClr>
                  </a:outerShdw>
                </a:effectLst>
              </a:rPr>
              <a:t>interval scale </a:t>
            </a:r>
            <a:r>
              <a:rPr lang="en-US" dirty="0" smtClean="0"/>
              <a:t>indicates rank and distance from an arbitrary zero measured in unit intervals. For example, temperature, examination scores etc.</a:t>
            </a:r>
          </a:p>
          <a:p>
            <a:pPr marL="125730" indent="-400050">
              <a:buFont typeface="+mj-lt"/>
              <a:buAutoNum type="romanLcPeriod"/>
            </a:pPr>
            <a:r>
              <a:rPr lang="en-US" dirty="0" smtClean="0"/>
              <a:t>The </a:t>
            </a:r>
            <a:r>
              <a:rPr lang="en-US" b="1" i="1" dirty="0" smtClean="0">
                <a:effectLst>
                  <a:outerShdw blurRad="38100" dist="38100" dir="2700000" algn="tl">
                    <a:srgbClr val="000000">
                      <a:alpha val="43137"/>
                    </a:srgbClr>
                  </a:outerShdw>
                </a:effectLst>
              </a:rPr>
              <a:t>ratio scale </a:t>
            </a:r>
            <a:r>
              <a:rPr lang="en-US" dirty="0" smtClean="0"/>
              <a:t>indicates rank and distance from a natural zero. For example, height, monthly consumption, annual budget etc.</a:t>
            </a:r>
          </a:p>
          <a:p>
            <a:r>
              <a:rPr lang="en-US" dirty="0" smtClean="0"/>
              <a:t>SPSS does not differentiate between interval and ratio data and lists them under the label scale</a:t>
            </a:r>
            <a:endParaRPr lang="en-US" dirty="0"/>
          </a:p>
        </p:txBody>
      </p:sp>
    </p:spTree>
    <p:extLst>
      <p:ext uri="{BB962C8B-B14F-4D97-AF65-F5344CB8AC3E}">
        <p14:creationId xmlns="" xmlns:p14="http://schemas.microsoft.com/office/powerpoint/2010/main" val="3124261426"/>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HYPOTHESIS TESTING</a:t>
            </a:r>
            <a:endParaRPr lang="en-US" sz="3200" dirty="0"/>
          </a:p>
        </p:txBody>
      </p:sp>
      <p:sp>
        <p:nvSpPr>
          <p:cNvPr id="3" name="TextBox 2"/>
          <p:cNvSpPr txBox="1"/>
          <p:nvPr/>
        </p:nvSpPr>
        <p:spPr>
          <a:xfrm>
            <a:off x="1448369" y="2362200"/>
            <a:ext cx="6172200" cy="2862322"/>
          </a:xfrm>
          <a:prstGeom prst="rect">
            <a:avLst/>
          </a:prstGeom>
          <a:noFill/>
        </p:spPr>
        <p:txBody>
          <a:bodyPr wrap="square" rtlCol="0">
            <a:spAutoFit/>
          </a:bodyPr>
          <a:lstStyle/>
          <a:p>
            <a:pPr marL="285750" indent="-285750">
              <a:buFont typeface="Wingdings" pitchFamily="2" charset="2"/>
              <a:buChar char="v"/>
            </a:pPr>
            <a:r>
              <a:rPr lang="en-US" dirty="0" smtClean="0"/>
              <a:t>A hypothesis is an assumption or claim abut some characteristic of a population, which we should be able to support or reject on the basis of empirical evidence.</a:t>
            </a:r>
          </a:p>
          <a:p>
            <a:pPr marL="285750" indent="-285750">
              <a:buFont typeface="Wingdings" pitchFamily="2" charset="2"/>
              <a:buChar char="v"/>
            </a:pPr>
            <a:r>
              <a:rPr lang="en-US" dirty="0" smtClean="0"/>
              <a:t>Its bulbs is at least 1000 hours.</a:t>
            </a:r>
          </a:p>
          <a:p>
            <a:pPr marL="285750" indent="-285750">
              <a:buFont typeface="Wingdings" pitchFamily="2" charset="2"/>
              <a:buChar char="v"/>
            </a:pPr>
            <a:r>
              <a:rPr lang="en-US" dirty="0" smtClean="0"/>
              <a:t>Hypothesis testing is a process for choosing between different alternatives.</a:t>
            </a:r>
          </a:p>
          <a:p>
            <a:pPr marL="285750" indent="-285750">
              <a:buFont typeface="Wingdings" pitchFamily="2" charset="2"/>
              <a:buChar char="v"/>
            </a:pPr>
            <a:r>
              <a:rPr lang="en-US" dirty="0" smtClean="0"/>
              <a:t>The alternatives have to be mutually exclusive and exhaustive.</a:t>
            </a:r>
          </a:p>
          <a:p>
            <a:pPr marL="285750" indent="-285750">
              <a:buFont typeface="Wingdings" pitchFamily="2" charset="2"/>
              <a:buChar char="v"/>
            </a:pPr>
            <a:r>
              <a:rPr lang="en-US" dirty="0"/>
              <a:t>B</a:t>
            </a:r>
            <a:r>
              <a:rPr lang="en-US" dirty="0" smtClean="0"/>
              <a:t>eing mutually exclusive means  when one is true the other is false and vice versa.</a:t>
            </a:r>
          </a:p>
          <a:p>
            <a:endParaRPr lang="en-US" dirty="0"/>
          </a:p>
        </p:txBody>
      </p:sp>
    </p:spTree>
    <p:extLst>
      <p:ext uri="{BB962C8B-B14F-4D97-AF65-F5344CB8AC3E}">
        <p14:creationId xmlns="" xmlns:p14="http://schemas.microsoft.com/office/powerpoint/2010/main" val="1789213232"/>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Observation of </a:t>
            </a:r>
            <a:r>
              <a:rPr lang="en-US" sz="3200" dirty="0" err="1" smtClean="0"/>
              <a:t>spss</a:t>
            </a:r>
            <a:endParaRPr lang="en-US" sz="3200" dirty="0"/>
          </a:p>
        </p:txBody>
      </p:sp>
      <p:sp>
        <p:nvSpPr>
          <p:cNvPr id="3" name="Content Placeholder 2"/>
          <p:cNvSpPr>
            <a:spLocks noGrp="1"/>
          </p:cNvSpPr>
          <p:nvPr>
            <p:ph idx="1"/>
          </p:nvPr>
        </p:nvSpPr>
        <p:spPr/>
        <p:txBody>
          <a:bodyPr>
            <a:normAutofit/>
          </a:bodyPr>
          <a:lstStyle/>
          <a:p>
            <a:r>
              <a:rPr lang="en-US" sz="2400" dirty="0" smtClean="0"/>
              <a:t>SPSS=</a:t>
            </a:r>
            <a:r>
              <a:rPr lang="en-US" sz="2400" b="1" dirty="0" smtClean="0"/>
              <a:t>Statistical </a:t>
            </a:r>
            <a:r>
              <a:rPr lang="en-US" sz="2400" b="1" dirty="0"/>
              <a:t>Package for the Social </a:t>
            </a:r>
            <a:r>
              <a:rPr lang="en-US" sz="2400" b="1" dirty="0" smtClean="0"/>
              <a:t>Science</a:t>
            </a:r>
            <a:endParaRPr lang="en-US" sz="2400" dirty="0"/>
          </a:p>
        </p:txBody>
      </p:sp>
    </p:spTree>
    <p:extLst>
      <p:ext uri="{BB962C8B-B14F-4D97-AF65-F5344CB8AC3E}">
        <p14:creationId xmlns="" xmlns:p14="http://schemas.microsoft.com/office/powerpoint/2010/main" val="680658806"/>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447800"/>
            <a:ext cx="6019800" cy="2308324"/>
          </a:xfrm>
          <a:prstGeom prst="rect">
            <a:avLst/>
          </a:prstGeom>
          <a:noFill/>
        </p:spPr>
        <p:txBody>
          <a:bodyPr wrap="square" rtlCol="0">
            <a:spAutoFit/>
          </a:bodyPr>
          <a:lstStyle/>
          <a:p>
            <a:pPr marL="342900" indent="-342900">
              <a:buFont typeface="+mj-lt"/>
              <a:buAutoNum type="arabicPeriod"/>
            </a:pPr>
            <a:r>
              <a:rPr lang="en-US" dirty="0" smtClean="0"/>
              <a:t>Average life of the bulb is greater than or equal to1000hours.</a:t>
            </a:r>
          </a:p>
          <a:p>
            <a:pPr marL="342900" indent="-342900">
              <a:buFont typeface="+mj-lt"/>
              <a:buAutoNum type="arabicPeriod"/>
            </a:pPr>
            <a:r>
              <a:rPr lang="en-US" dirty="0" smtClean="0"/>
              <a:t>Average life of the bulb is less than 1000hours.</a:t>
            </a:r>
          </a:p>
          <a:p>
            <a:pPr marL="342900" indent="-342900">
              <a:buFont typeface="+mj-lt"/>
              <a:buAutoNum type="arabicPeriod"/>
            </a:pPr>
            <a:endParaRPr lang="en-US" dirty="0"/>
          </a:p>
          <a:p>
            <a:pPr marL="342900" indent="-342900">
              <a:buFont typeface="+mj-lt"/>
              <a:buAutoNum type="arabicPeriod"/>
            </a:pPr>
            <a:endParaRPr lang="en-US" dirty="0" smtClean="0"/>
          </a:p>
          <a:p>
            <a:pPr marL="285750" indent="-285750">
              <a:buFont typeface="Wingdings" pitchFamily="2" charset="2"/>
              <a:buChar char="v"/>
            </a:pPr>
            <a:r>
              <a:rPr lang="en-US" b="1" dirty="0" smtClean="0">
                <a:effectLst>
                  <a:outerShdw blurRad="38100" dist="38100" dir="2700000" algn="tl">
                    <a:srgbClr val="000000">
                      <a:alpha val="43137"/>
                    </a:srgbClr>
                  </a:outerShdw>
                </a:effectLst>
              </a:rPr>
              <a:t>Null Hypothesis(H0</a:t>
            </a:r>
            <a:r>
              <a:rPr lang="en-US" dirty="0" smtClean="0"/>
              <a:t>)– It is the presumption that is accepted as correct unless there is strong evidence against it.</a:t>
            </a:r>
          </a:p>
          <a:p>
            <a:pPr marL="285750" indent="-285750">
              <a:buFont typeface="Wingdings" pitchFamily="2" charset="2"/>
              <a:buChar char="v"/>
            </a:pPr>
            <a:r>
              <a:rPr lang="en-US" b="1" dirty="0" smtClean="0">
                <a:effectLst>
                  <a:outerShdw blurRad="38100" dist="38100" dir="2700000" algn="tl">
                    <a:srgbClr val="000000">
                      <a:alpha val="43137"/>
                    </a:srgbClr>
                  </a:outerShdw>
                </a:effectLst>
              </a:rPr>
              <a:t>Alternative hypothesis(H1)– </a:t>
            </a:r>
            <a:r>
              <a:rPr lang="en-US" dirty="0" smtClean="0"/>
              <a:t>It is accepted when H0 is rejected.</a:t>
            </a:r>
            <a:endParaRPr lang="en-US" dirty="0"/>
          </a:p>
        </p:txBody>
      </p:sp>
    </p:spTree>
    <p:extLst>
      <p:ext uri="{BB962C8B-B14F-4D97-AF65-F5344CB8AC3E}">
        <p14:creationId xmlns="" xmlns:p14="http://schemas.microsoft.com/office/powerpoint/2010/main" val="1940552134"/>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71600"/>
            <a:ext cx="6477000" cy="4247317"/>
          </a:xfrm>
          <a:prstGeom prst="rect">
            <a:avLst/>
          </a:prstGeom>
          <a:noFill/>
        </p:spPr>
        <p:txBody>
          <a:bodyPr wrap="square" rtlCol="0">
            <a:spAutoFit/>
          </a:bodyPr>
          <a:lstStyle/>
          <a:p>
            <a:r>
              <a:rPr lang="en-US" dirty="0" smtClean="0"/>
              <a:t>Hypothesis testing helps in decision-making in real life business, economics  and research-related problems.</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Marketing</a:t>
            </a:r>
            <a:r>
              <a:rPr lang="en-US" dirty="0" smtClean="0"/>
              <a:t>:  The marketing department wants to know if a particular marketing campaign had any impact in increasing the level of product awareness.</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Production:  </a:t>
            </a:r>
            <a:r>
              <a:rPr lang="en-US" dirty="0" smtClean="0"/>
              <a:t>The production department wants to know if the average output from two factories in the same.</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Finance</a:t>
            </a:r>
            <a:r>
              <a:rPr lang="en-US" dirty="0" smtClean="0"/>
              <a:t>:  The finance department wants to know if the average stock price of the company’s stocks has been less than that of the competitor’s stocks.</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Human Resources</a:t>
            </a:r>
            <a:r>
              <a:rPr lang="en-US" dirty="0" smtClean="0"/>
              <a:t>:  The HR department wants to know if </a:t>
            </a:r>
            <a:r>
              <a:rPr lang="en-US" dirty="0" err="1" smtClean="0"/>
              <a:t>ther</a:t>
            </a:r>
            <a:r>
              <a:rPr lang="en-US" dirty="0" smtClean="0"/>
              <a:t> has been any significant impact of the 360-degree feedback system on employees performance.</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Quality Control:  </a:t>
            </a:r>
            <a:r>
              <a:rPr lang="en-US" dirty="0" smtClean="0"/>
              <a:t>The quality control department wants to know if the average number of faults is within the prescribed limit.</a:t>
            </a:r>
            <a:endParaRPr lang="en-US" dirty="0"/>
          </a:p>
        </p:txBody>
      </p:sp>
    </p:spTree>
    <p:extLst>
      <p:ext uri="{BB962C8B-B14F-4D97-AF65-F5344CB8AC3E}">
        <p14:creationId xmlns="" xmlns:p14="http://schemas.microsoft.com/office/powerpoint/2010/main" val="3063664827"/>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600200"/>
            <a:ext cx="6477000" cy="3693319"/>
          </a:xfrm>
          <a:prstGeom prst="rect">
            <a:avLst/>
          </a:prstGeom>
          <a:noFill/>
        </p:spPr>
        <p:txBody>
          <a:bodyPr wrap="square" rtlCol="0">
            <a:spAutoFit/>
          </a:bodyPr>
          <a:lstStyle/>
          <a:p>
            <a:pPr marL="285750" indent="-285750">
              <a:buFont typeface="Arial" pitchFamily="34" charset="0"/>
              <a:buChar char="•"/>
            </a:pPr>
            <a:r>
              <a:rPr lang="en-US" b="1" i="1" dirty="0" smtClean="0">
                <a:effectLst>
                  <a:outerShdw blurRad="38100" dist="38100" dir="2700000" algn="tl">
                    <a:srgbClr val="000000">
                      <a:alpha val="43137"/>
                    </a:srgbClr>
                  </a:outerShdw>
                </a:effectLst>
              </a:rPr>
              <a:t>Economics</a:t>
            </a:r>
            <a:r>
              <a:rPr lang="en-US" dirty="0" smtClean="0"/>
              <a:t>:  Policy-makers are interested in knowing if there has been any significant impact on the performance of small-scale industries due to the opening up of the economy</a:t>
            </a:r>
          </a:p>
          <a:p>
            <a:pPr marL="285750" indent="-285750">
              <a:buFont typeface="Arial" pitchFamily="34" charset="0"/>
              <a:buChar char="•"/>
            </a:pPr>
            <a:r>
              <a:rPr lang="en-US" b="1" i="1" dirty="0" smtClean="0">
                <a:effectLst>
                  <a:outerShdw blurRad="38100" dist="38100" dir="2700000" algn="tl">
                    <a:srgbClr val="000000">
                      <a:alpha val="43137"/>
                    </a:srgbClr>
                  </a:outerShdw>
                </a:effectLst>
              </a:rPr>
              <a:t>Research</a:t>
            </a:r>
            <a:r>
              <a:rPr lang="en-US" dirty="0" smtClean="0"/>
              <a:t>:  A scientist wants to know if the average output from genetically modified seeds is more than that from the normal variety of seed.</a:t>
            </a:r>
          </a:p>
          <a:p>
            <a:r>
              <a:rPr lang="en-US" dirty="0"/>
              <a:t> </a:t>
            </a:r>
            <a:r>
              <a:rPr lang="en-US" dirty="0" smtClean="0"/>
              <a:t>              </a:t>
            </a:r>
          </a:p>
          <a:p>
            <a:r>
              <a:rPr lang="en-US" dirty="0"/>
              <a:t> </a:t>
            </a:r>
            <a:r>
              <a:rPr lang="en-US" dirty="0" smtClean="0"/>
              <a:t>                               While testing a hypothesis, if we reject it when it should be accepted, it amounts to </a:t>
            </a:r>
            <a:r>
              <a:rPr lang="en-US" b="1" i="1" dirty="0" smtClean="0"/>
              <a:t>Type1</a:t>
            </a:r>
            <a:r>
              <a:rPr lang="en-US" dirty="0" smtClean="0"/>
              <a:t> error.</a:t>
            </a:r>
          </a:p>
          <a:p>
            <a:r>
              <a:rPr lang="en-US" dirty="0"/>
              <a:t> </a:t>
            </a:r>
            <a:r>
              <a:rPr lang="en-US" dirty="0" smtClean="0"/>
              <a:t>                                Accepting a hypothesis when it should be rejected amounts to </a:t>
            </a:r>
            <a:r>
              <a:rPr lang="en-US" b="1" i="1" dirty="0"/>
              <a:t>T</a:t>
            </a:r>
            <a:r>
              <a:rPr lang="en-US" b="1" i="1" dirty="0" smtClean="0"/>
              <a:t>ype2 </a:t>
            </a:r>
            <a:r>
              <a:rPr lang="en-US" dirty="0" smtClean="0"/>
              <a:t>error.</a:t>
            </a:r>
          </a:p>
          <a:p>
            <a:pPr marL="285750" indent="-285750">
              <a:buFont typeface="Wingdings" pitchFamily="2" charset="2"/>
              <a:buChar char="v"/>
            </a:pPr>
            <a:r>
              <a:rPr lang="en-US" dirty="0" smtClean="0"/>
              <a:t>The only way to reduce both types of errors is to increase the sample size.</a:t>
            </a:r>
          </a:p>
        </p:txBody>
      </p:sp>
    </p:spTree>
    <p:extLst>
      <p:ext uri="{BB962C8B-B14F-4D97-AF65-F5344CB8AC3E}">
        <p14:creationId xmlns="" xmlns:p14="http://schemas.microsoft.com/office/powerpoint/2010/main" val="1494479497"/>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Significance level(P- VALUE)</a:t>
            </a:r>
            <a:endParaRPr lang="en-US" sz="2400" dirty="0"/>
          </a:p>
        </p:txBody>
      </p:sp>
      <p:sp>
        <p:nvSpPr>
          <p:cNvPr id="3" name="Content Placeholder 2"/>
          <p:cNvSpPr>
            <a:spLocks noGrp="1"/>
          </p:cNvSpPr>
          <p:nvPr>
            <p:ph idx="1"/>
          </p:nvPr>
        </p:nvSpPr>
        <p:spPr/>
        <p:txBody>
          <a:bodyPr/>
          <a:lstStyle/>
          <a:p>
            <a:r>
              <a:rPr lang="en-US" dirty="0" smtClean="0"/>
              <a:t>There is always a probabilistic component involved in the accept-reject decision in testing hypothesis.</a:t>
            </a:r>
          </a:p>
          <a:p>
            <a:r>
              <a:rPr lang="en-US" dirty="0" smtClean="0"/>
              <a:t>The criterion that is used for accepting or rejecting a null hypothesis is called significance level or. p-value</a:t>
            </a:r>
            <a:endParaRPr lang="en-US" dirty="0"/>
          </a:p>
        </p:txBody>
      </p:sp>
    </p:spTree>
    <p:extLst>
      <p:ext uri="{BB962C8B-B14F-4D97-AF65-F5344CB8AC3E}">
        <p14:creationId xmlns="" xmlns:p14="http://schemas.microsoft.com/office/powerpoint/2010/main" val="2825418547"/>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Spss main menus</a:t>
            </a:r>
            <a:endParaRPr lang="en-US" dirty="0"/>
          </a:p>
        </p:txBody>
      </p:sp>
      <p:sp>
        <p:nvSpPr>
          <p:cNvPr id="3" name="Content Placeholder 2"/>
          <p:cNvSpPr>
            <a:spLocks noGrp="1"/>
          </p:cNvSpPr>
          <p:nvPr>
            <p:ph idx="1"/>
          </p:nvPr>
        </p:nvSpPr>
        <p:spPr/>
        <p:txBody>
          <a:bodyPr numCol="2">
            <a:noAutofit/>
          </a:bodyPr>
          <a:lstStyle/>
          <a:p>
            <a:pPr marL="285750" indent="-285750" algn="just"/>
            <a:r>
              <a:rPr lang="en-US" sz="1400" dirty="0" smtClean="0"/>
              <a:t> </a:t>
            </a:r>
            <a:r>
              <a:rPr lang="en-US" dirty="0" smtClean="0"/>
              <a:t>FILE MEMU</a:t>
            </a:r>
          </a:p>
          <a:p>
            <a:pPr marL="285750" indent="-285750" algn="just"/>
            <a:r>
              <a:rPr lang="en-US" dirty="0" smtClean="0"/>
              <a:t>EDIT MENU                                      </a:t>
            </a:r>
          </a:p>
          <a:p>
            <a:pPr marL="285750" indent="-285750" algn="just"/>
            <a:r>
              <a:rPr lang="en-US" dirty="0" smtClean="0"/>
              <a:t>VIEW MENU</a:t>
            </a:r>
          </a:p>
          <a:p>
            <a:pPr marL="285750" indent="-285750" algn="just"/>
            <a:r>
              <a:rPr lang="en-US" dirty="0" smtClean="0"/>
              <a:t>DATA MENU</a:t>
            </a:r>
          </a:p>
          <a:p>
            <a:pPr marL="285750" indent="-285750" algn="just"/>
            <a:r>
              <a:rPr lang="en-US" dirty="0" smtClean="0"/>
              <a:t>TRANSFORM MENU</a:t>
            </a:r>
          </a:p>
          <a:p>
            <a:pPr marL="285750" indent="-285750" algn="just"/>
            <a:r>
              <a:rPr lang="en-US" dirty="0" smtClean="0"/>
              <a:t>ANALYZE MENU</a:t>
            </a:r>
          </a:p>
          <a:p>
            <a:pPr marL="285750" indent="-285750" algn="just"/>
            <a:r>
              <a:rPr lang="en-US" dirty="0" smtClean="0"/>
              <a:t>GRAPH MENU</a:t>
            </a:r>
          </a:p>
          <a:p>
            <a:pPr marL="285750" indent="-285750" algn="just"/>
            <a:r>
              <a:rPr lang="en-US" dirty="0" smtClean="0"/>
              <a:t>UTILITIES MENU</a:t>
            </a:r>
          </a:p>
          <a:p>
            <a:pPr marL="285750" indent="-285750"/>
            <a:r>
              <a:rPr lang="en-US" dirty="0" smtClean="0"/>
              <a:t>WINDOWS AND HELP MENU</a:t>
            </a:r>
          </a:p>
        </p:txBody>
      </p:sp>
    </p:spTree>
    <p:extLst>
      <p:ext uri="{BB962C8B-B14F-4D97-AF65-F5344CB8AC3E}">
        <p14:creationId xmlns="" xmlns:p14="http://schemas.microsoft.com/office/powerpoint/2010/main" val="770714474"/>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676400"/>
            <a:ext cx="6629400" cy="5632311"/>
          </a:xfrm>
          <a:prstGeom prst="rect">
            <a:avLst/>
          </a:prstGeom>
          <a:noFill/>
        </p:spPr>
        <p:txBody>
          <a:bodyPr wrap="square" rtlCol="0">
            <a:spAutoFit/>
          </a:bodyPr>
          <a:lstStyle/>
          <a:p>
            <a:pPr marL="342900" indent="-342900" algn="just">
              <a:buFont typeface="+mj-lt"/>
              <a:buAutoNum type="arabicPeriod"/>
            </a:pPr>
            <a:r>
              <a:rPr lang="en-US" b="1" dirty="0" smtClean="0">
                <a:latin typeface="Calibri" pitchFamily="34" charset="0"/>
                <a:cs typeface="Calibri" pitchFamily="34" charset="0"/>
              </a:rPr>
              <a:t>FILE</a:t>
            </a:r>
            <a:r>
              <a:rPr lang="en-US" b="1" dirty="0" smtClean="0"/>
              <a:t> MENU-   </a:t>
            </a:r>
            <a:r>
              <a:rPr lang="en-US" dirty="0" smtClean="0"/>
              <a:t>The</a:t>
            </a:r>
            <a:r>
              <a:rPr lang="en-US" b="1" dirty="0" smtClean="0"/>
              <a:t> </a:t>
            </a:r>
            <a:r>
              <a:rPr lang="en-US" i="1" dirty="0"/>
              <a:t>F</a:t>
            </a:r>
            <a:r>
              <a:rPr lang="en-US" i="1" dirty="0" smtClean="0"/>
              <a:t>ile</a:t>
            </a:r>
            <a:r>
              <a:rPr lang="en-US" dirty="0" smtClean="0"/>
              <a:t> menu lets us open ,save ,print and close files and provides access to recently used files</a:t>
            </a:r>
          </a:p>
          <a:p>
            <a:pPr marL="342900" indent="-342900" algn="just">
              <a:buFont typeface="+mj-lt"/>
              <a:buAutoNum type="arabicPeriod"/>
            </a:pPr>
            <a:r>
              <a:rPr lang="en-US" b="1" dirty="0" smtClean="0">
                <a:latin typeface="Calibri" pitchFamily="34" charset="0"/>
                <a:cs typeface="Calibri" pitchFamily="34" charset="0"/>
              </a:rPr>
              <a:t>EDIT MENU- </a:t>
            </a:r>
            <a:r>
              <a:rPr lang="en-US" dirty="0">
                <a:latin typeface="Calibri" pitchFamily="34" charset="0"/>
                <a:cs typeface="Calibri" pitchFamily="34" charset="0"/>
              </a:rPr>
              <a:t>T</a:t>
            </a:r>
            <a:r>
              <a:rPr lang="en-US" dirty="0" smtClean="0">
                <a:latin typeface="Calibri" pitchFamily="34" charset="0"/>
                <a:cs typeface="Calibri" pitchFamily="34" charset="0"/>
              </a:rPr>
              <a:t>he </a:t>
            </a:r>
            <a:r>
              <a:rPr lang="en-US" i="1" dirty="0">
                <a:latin typeface="Calibri" pitchFamily="34" charset="0"/>
                <a:cs typeface="Calibri" pitchFamily="34" charset="0"/>
              </a:rPr>
              <a:t>E</a:t>
            </a:r>
            <a:r>
              <a:rPr lang="en-US" i="1" dirty="0" smtClean="0">
                <a:latin typeface="Calibri" pitchFamily="34" charset="0"/>
                <a:cs typeface="Calibri" pitchFamily="34" charset="0"/>
              </a:rPr>
              <a:t>dit</a:t>
            </a:r>
            <a:r>
              <a:rPr lang="en-US" dirty="0" smtClean="0">
                <a:latin typeface="Calibri" pitchFamily="34" charset="0"/>
                <a:cs typeface="Calibri" pitchFamily="34" charset="0"/>
              </a:rPr>
              <a:t> menu lets us do things like cut ,copy ,paste                    etc.</a:t>
            </a:r>
          </a:p>
          <a:p>
            <a:pPr marL="342900" indent="-342900" algn="just">
              <a:buFont typeface="+mj-lt"/>
              <a:buAutoNum type="arabicPeriod"/>
            </a:pPr>
            <a:r>
              <a:rPr lang="en-US" b="1" dirty="0" smtClean="0">
                <a:latin typeface="Calibri" pitchFamily="34" charset="0"/>
                <a:cs typeface="Calibri" pitchFamily="34" charset="0"/>
              </a:rPr>
              <a:t>VIEW MENU- </a:t>
            </a:r>
            <a:r>
              <a:rPr lang="en-US" dirty="0" smtClean="0">
                <a:latin typeface="Calibri" pitchFamily="34" charset="0"/>
                <a:cs typeface="Calibri" pitchFamily="34" charset="0"/>
              </a:rPr>
              <a:t>The </a:t>
            </a:r>
            <a:r>
              <a:rPr lang="en-US" i="1" dirty="0">
                <a:latin typeface="Calibri" pitchFamily="34" charset="0"/>
                <a:cs typeface="Calibri" pitchFamily="34" charset="0"/>
              </a:rPr>
              <a:t>V</a:t>
            </a:r>
            <a:r>
              <a:rPr lang="en-US" i="1" dirty="0" smtClean="0">
                <a:latin typeface="Calibri" pitchFamily="34" charset="0"/>
                <a:cs typeface="Calibri" pitchFamily="34" charset="0"/>
              </a:rPr>
              <a:t>iew</a:t>
            </a:r>
            <a:r>
              <a:rPr lang="en-US" dirty="0" smtClean="0">
                <a:latin typeface="Calibri" pitchFamily="34" charset="0"/>
                <a:cs typeface="Calibri" pitchFamily="34" charset="0"/>
              </a:rPr>
              <a:t> menu lets us customize the spss desktop,using the view menu we can hide or show the toolbar,status bar, gridlines etc</a:t>
            </a:r>
          </a:p>
          <a:p>
            <a:pPr marL="342900" indent="-342900" algn="just">
              <a:buFont typeface="+mj-lt"/>
              <a:buAutoNum type="arabicPeriod"/>
            </a:pPr>
            <a:r>
              <a:rPr lang="en-US" b="1" dirty="0" smtClean="0">
                <a:latin typeface="Calibri" pitchFamily="34" charset="0"/>
                <a:cs typeface="Calibri" pitchFamily="34" charset="0"/>
              </a:rPr>
              <a:t>DATA MENU- </a:t>
            </a:r>
            <a:r>
              <a:rPr lang="en-US" dirty="0" smtClean="0">
                <a:latin typeface="Calibri" pitchFamily="34" charset="0"/>
                <a:cs typeface="Calibri" pitchFamily="34" charset="0"/>
              </a:rPr>
              <a:t>The</a:t>
            </a:r>
            <a:r>
              <a:rPr lang="en-US" b="1" dirty="0" smtClean="0">
                <a:latin typeface="Calibri" pitchFamily="34" charset="0"/>
                <a:cs typeface="Calibri" pitchFamily="34" charset="0"/>
              </a:rPr>
              <a:t> </a:t>
            </a:r>
            <a:r>
              <a:rPr lang="en-US" i="1" dirty="0">
                <a:latin typeface="Calibri" pitchFamily="34" charset="0"/>
                <a:cs typeface="Calibri" pitchFamily="34" charset="0"/>
              </a:rPr>
              <a:t>D</a:t>
            </a:r>
            <a:r>
              <a:rPr lang="en-US" i="1" dirty="0" smtClean="0">
                <a:latin typeface="Calibri" pitchFamily="34" charset="0"/>
                <a:cs typeface="Calibri" pitchFamily="34" charset="0"/>
              </a:rPr>
              <a:t>ata</a:t>
            </a:r>
            <a:r>
              <a:rPr lang="en-US" dirty="0" smtClean="0">
                <a:latin typeface="Calibri" pitchFamily="34" charset="0"/>
                <a:cs typeface="Calibri" pitchFamily="34" charset="0"/>
              </a:rPr>
              <a:t> menu is an important tools in spss.it allows us to manipulate the data in various ways.we can define variables, go to a particular cases, sort cases, transpose them, merge cases as well as variables from some others file.</a:t>
            </a:r>
          </a:p>
          <a:p>
            <a:pPr marL="342900" indent="-342900" algn="just">
              <a:buFont typeface="+mj-lt"/>
              <a:buAutoNum type="arabicPeriod"/>
            </a:pPr>
            <a:r>
              <a:rPr lang="en-US" b="1" dirty="0" smtClean="0">
                <a:latin typeface="Calibri" pitchFamily="34" charset="0"/>
                <a:cs typeface="Calibri" pitchFamily="34" charset="0"/>
              </a:rPr>
              <a:t>TRANSFORM MENU- </a:t>
            </a:r>
            <a:r>
              <a:rPr lang="en-US" dirty="0" smtClean="0">
                <a:latin typeface="Calibri" pitchFamily="34" charset="0"/>
                <a:cs typeface="Calibri" pitchFamily="34" charset="0"/>
              </a:rPr>
              <a:t>The</a:t>
            </a:r>
            <a:r>
              <a:rPr lang="en-US" b="1" dirty="0" smtClean="0">
                <a:latin typeface="Calibri" pitchFamily="34" charset="0"/>
                <a:cs typeface="Calibri" pitchFamily="34" charset="0"/>
              </a:rPr>
              <a:t> </a:t>
            </a:r>
            <a:r>
              <a:rPr lang="en-US" i="1" dirty="0">
                <a:effectLst>
                  <a:outerShdw blurRad="38100" dist="38100" dir="2700000" algn="tl">
                    <a:srgbClr val="000000">
                      <a:alpha val="43137"/>
                    </a:srgbClr>
                  </a:outerShdw>
                </a:effectLst>
                <a:latin typeface="Calibri" pitchFamily="34" charset="0"/>
                <a:cs typeface="Calibri" pitchFamily="34" charset="0"/>
              </a:rPr>
              <a:t>T</a:t>
            </a:r>
            <a:r>
              <a:rPr lang="en-US" i="1" dirty="0" smtClean="0">
                <a:effectLst>
                  <a:outerShdw blurRad="38100" dist="38100" dir="2700000" algn="tl">
                    <a:srgbClr val="000000">
                      <a:alpha val="43137"/>
                    </a:srgbClr>
                  </a:outerShdw>
                </a:effectLst>
                <a:latin typeface="Calibri" pitchFamily="34" charset="0"/>
                <a:cs typeface="Calibri" pitchFamily="34" charset="0"/>
              </a:rPr>
              <a:t>ransform</a:t>
            </a:r>
            <a:r>
              <a:rPr lang="en-US" dirty="0" smtClean="0">
                <a:latin typeface="Calibri" pitchFamily="34" charset="0"/>
                <a:cs typeface="Calibri" pitchFamily="34" charset="0"/>
              </a:rPr>
              <a:t> menu is another very useful tools, which lets us compute new variables and make changes to existing  ones</a:t>
            </a:r>
          </a:p>
          <a:p>
            <a:pPr marL="342900" indent="-342900" algn="just">
              <a:buFont typeface="+mj-lt"/>
              <a:buAutoNum type="arabicPeriod"/>
            </a:pPr>
            <a:endParaRPr lang="en-US" dirty="0">
              <a:latin typeface="Calibri" pitchFamily="34" charset="0"/>
              <a:cs typeface="Calibri" pitchFamily="34" charset="0"/>
            </a:endParaRPr>
          </a:p>
          <a:p>
            <a:pPr marL="342900" indent="-342900" algn="just">
              <a:buFont typeface="+mj-lt"/>
              <a:buAutoNum type="arabicPeriod"/>
            </a:pPr>
            <a:endParaRPr lang="en-US" dirty="0" smtClean="0">
              <a:latin typeface="Calibri" pitchFamily="34" charset="0"/>
              <a:cs typeface="Calibri" pitchFamily="34" charset="0"/>
            </a:endParaRPr>
          </a:p>
          <a:p>
            <a:pPr marL="342900" indent="-342900" algn="just">
              <a:buFont typeface="+mj-lt"/>
              <a:buAutoNum type="arabicPeriod"/>
            </a:pPr>
            <a:endParaRPr lang="en-US" dirty="0">
              <a:latin typeface="Calibri" pitchFamily="34" charset="0"/>
              <a:cs typeface="Calibri" pitchFamily="34" charset="0"/>
            </a:endParaRPr>
          </a:p>
          <a:p>
            <a:pPr marL="342900" indent="-342900" algn="just">
              <a:buFont typeface="+mj-lt"/>
              <a:buAutoNum type="arabicPeriod"/>
            </a:pPr>
            <a:endParaRPr lang="en-US" dirty="0" smtClean="0">
              <a:latin typeface="Calibri" pitchFamily="34" charset="0"/>
              <a:cs typeface="Calibri" pitchFamily="34" charset="0"/>
            </a:endParaRPr>
          </a:p>
          <a:p>
            <a:pPr algn="ctr"/>
            <a:endParaRPr lang="en-US" dirty="0" smtClean="0"/>
          </a:p>
          <a:p>
            <a:pPr algn="ctr"/>
            <a:endParaRPr lang="en-US" dirty="0"/>
          </a:p>
        </p:txBody>
      </p:sp>
    </p:spTree>
    <p:extLst>
      <p:ext uri="{BB962C8B-B14F-4D97-AF65-F5344CB8AC3E}">
        <p14:creationId xmlns="" xmlns:p14="http://schemas.microsoft.com/office/powerpoint/2010/main" val="454066066"/>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425" y="1900237"/>
            <a:ext cx="6705600" cy="3416320"/>
          </a:xfrm>
          <a:prstGeom prst="rect">
            <a:avLst/>
          </a:prstGeom>
          <a:noFill/>
        </p:spPr>
        <p:txBody>
          <a:bodyPr wrap="square" rtlCol="0">
            <a:spAutoFit/>
          </a:bodyPr>
          <a:lstStyle/>
          <a:p>
            <a:pPr marL="342900" indent="-342900">
              <a:buFont typeface="+mj-lt"/>
              <a:buAutoNum type="arabicPeriod" startAt="6"/>
            </a:pPr>
            <a:r>
              <a:rPr lang="en-US" b="1" dirty="0" smtClean="0">
                <a:latin typeface="Calibri" pitchFamily="34" charset="0"/>
                <a:cs typeface="Calibri" pitchFamily="34" charset="0"/>
              </a:rPr>
              <a:t>ANALYZE MENU- </a:t>
            </a:r>
            <a:r>
              <a:rPr lang="en-US" dirty="0">
                <a:latin typeface="Calibri" pitchFamily="34" charset="0"/>
                <a:cs typeface="Calibri" pitchFamily="34" charset="0"/>
              </a:rPr>
              <a:t>T</a:t>
            </a:r>
            <a:r>
              <a:rPr lang="en-US" dirty="0" smtClean="0">
                <a:latin typeface="Calibri" pitchFamily="34" charset="0"/>
                <a:cs typeface="Calibri" pitchFamily="34" charset="0"/>
              </a:rPr>
              <a:t>he </a:t>
            </a:r>
            <a:r>
              <a:rPr lang="en-US" i="1" dirty="0" smtClean="0">
                <a:latin typeface="Calibri" pitchFamily="34" charset="0"/>
                <a:cs typeface="Calibri" pitchFamily="34" charset="0"/>
              </a:rPr>
              <a:t>analyze </a:t>
            </a:r>
            <a:r>
              <a:rPr lang="en-US" dirty="0" smtClean="0">
                <a:latin typeface="Calibri" pitchFamily="34" charset="0"/>
                <a:cs typeface="Calibri" pitchFamily="34" charset="0"/>
              </a:rPr>
              <a:t>menu is the function which lets us perform all the statistical   analyses. This has various statistical tools grouped under different categories.</a:t>
            </a:r>
          </a:p>
          <a:p>
            <a:pPr marL="342900" indent="-342900">
              <a:buFont typeface="+mj-lt"/>
              <a:buAutoNum type="arabicPeriod" startAt="6"/>
            </a:pPr>
            <a:endParaRPr lang="en-US" dirty="0" smtClean="0">
              <a:latin typeface="Calibri" pitchFamily="34" charset="0"/>
              <a:cs typeface="Calibri" pitchFamily="34" charset="0"/>
            </a:endParaRPr>
          </a:p>
          <a:p>
            <a:pPr marL="342900" indent="-342900">
              <a:buFont typeface="+mj-lt"/>
              <a:buAutoNum type="arabicPeriod" startAt="7"/>
            </a:pPr>
            <a:r>
              <a:rPr lang="en-US" b="1" dirty="0" smtClean="0">
                <a:latin typeface="Calibri" pitchFamily="34" charset="0"/>
                <a:cs typeface="Calibri" pitchFamily="34" charset="0"/>
              </a:rPr>
              <a:t>GRAPH MENU-The</a:t>
            </a:r>
            <a:r>
              <a:rPr lang="en-US" b="1" i="1" dirty="0" smtClean="0">
                <a:latin typeface="Calibri" pitchFamily="34" charset="0"/>
                <a:cs typeface="Calibri" pitchFamily="34" charset="0"/>
              </a:rPr>
              <a:t> </a:t>
            </a:r>
            <a:r>
              <a:rPr lang="en-US" i="1" dirty="0" smtClean="0">
                <a:latin typeface="Calibri" pitchFamily="34" charset="0"/>
                <a:cs typeface="Calibri" pitchFamily="34" charset="0"/>
              </a:rPr>
              <a:t>graph </a:t>
            </a:r>
            <a:r>
              <a:rPr lang="en-US" dirty="0" smtClean="0">
                <a:latin typeface="Calibri" pitchFamily="34" charset="0"/>
                <a:cs typeface="Calibri" pitchFamily="34" charset="0"/>
              </a:rPr>
              <a:t>menu lets us make various types of plots</a:t>
            </a:r>
            <a:r>
              <a:rPr lang="en-US" b="1" dirty="0" smtClean="0">
                <a:latin typeface="Calibri" pitchFamily="34" charset="0"/>
                <a:cs typeface="Calibri" pitchFamily="34" charset="0"/>
              </a:rPr>
              <a:t> </a:t>
            </a:r>
            <a:r>
              <a:rPr lang="en-US" dirty="0" smtClean="0">
                <a:latin typeface="Calibri" pitchFamily="34" charset="0"/>
                <a:cs typeface="Calibri" pitchFamily="34" charset="0"/>
              </a:rPr>
              <a:t>from our data</a:t>
            </a:r>
          </a:p>
          <a:p>
            <a:pPr marL="342900" indent="-342900">
              <a:buFont typeface="+mj-lt"/>
              <a:buAutoNum type="arabicPeriod" startAt="7"/>
            </a:pPr>
            <a:endParaRPr lang="en-US" dirty="0" smtClean="0">
              <a:latin typeface="Calibri" pitchFamily="34" charset="0"/>
              <a:cs typeface="Calibri" pitchFamily="34" charset="0"/>
            </a:endParaRPr>
          </a:p>
          <a:p>
            <a:pPr marL="342900" indent="-342900">
              <a:buFont typeface="+mj-lt"/>
              <a:buAutoNum type="arabicPeriod" startAt="8"/>
            </a:pPr>
            <a:r>
              <a:rPr lang="en-US" b="1" dirty="0" smtClean="0">
                <a:latin typeface="Calibri" pitchFamily="34" charset="0"/>
                <a:cs typeface="Calibri" pitchFamily="34" charset="0"/>
              </a:rPr>
              <a:t>UTILITIES MENU- </a:t>
            </a:r>
            <a:r>
              <a:rPr lang="en-US" dirty="0">
                <a:latin typeface="Calibri" pitchFamily="34" charset="0"/>
                <a:cs typeface="Calibri" pitchFamily="34" charset="0"/>
              </a:rPr>
              <a:t>T</a:t>
            </a:r>
            <a:r>
              <a:rPr lang="en-US" dirty="0" smtClean="0">
                <a:latin typeface="Calibri" pitchFamily="34" charset="0"/>
                <a:cs typeface="Calibri" pitchFamily="34" charset="0"/>
              </a:rPr>
              <a:t>he </a:t>
            </a:r>
            <a:r>
              <a:rPr lang="en-US" i="1" dirty="0" smtClean="0">
                <a:latin typeface="Calibri" pitchFamily="34" charset="0"/>
                <a:cs typeface="Calibri" pitchFamily="34" charset="0"/>
              </a:rPr>
              <a:t>utilities </a:t>
            </a:r>
            <a:r>
              <a:rPr lang="en-US" dirty="0" smtClean="0">
                <a:latin typeface="Calibri" pitchFamily="34" charset="0"/>
                <a:cs typeface="Calibri" pitchFamily="34" charset="0"/>
              </a:rPr>
              <a:t>menu gives us information about variables and files</a:t>
            </a:r>
          </a:p>
          <a:p>
            <a:pPr marL="342900" indent="-342900">
              <a:buFont typeface="+mj-lt"/>
              <a:buAutoNum type="arabicPeriod" startAt="8"/>
            </a:pPr>
            <a:endParaRPr lang="en-US" dirty="0" smtClean="0">
              <a:latin typeface="Calibri" pitchFamily="34" charset="0"/>
              <a:cs typeface="Calibri" pitchFamily="34" charset="0"/>
            </a:endParaRPr>
          </a:p>
          <a:p>
            <a:pPr marL="342900" indent="-342900">
              <a:buFont typeface="+mj-lt"/>
              <a:buAutoNum type="arabicPeriod" startAt="9"/>
            </a:pPr>
            <a:r>
              <a:rPr lang="en-US" b="1" dirty="0" smtClean="0">
                <a:latin typeface="Calibri" pitchFamily="34" charset="0"/>
                <a:cs typeface="Calibri" pitchFamily="34" charset="0"/>
              </a:rPr>
              <a:t>WINDOWS AND HELP MENU- </a:t>
            </a:r>
            <a:r>
              <a:rPr lang="en-US" dirty="0">
                <a:latin typeface="Calibri" pitchFamily="34" charset="0"/>
                <a:cs typeface="Calibri" pitchFamily="34" charset="0"/>
              </a:rPr>
              <a:t>T</a:t>
            </a:r>
            <a:r>
              <a:rPr lang="en-US" dirty="0" smtClean="0">
                <a:latin typeface="Calibri" pitchFamily="34" charset="0"/>
                <a:cs typeface="Calibri" pitchFamily="34" charset="0"/>
              </a:rPr>
              <a:t>he </a:t>
            </a:r>
            <a:r>
              <a:rPr lang="en-US" i="1" dirty="0" smtClean="0">
                <a:latin typeface="Calibri" pitchFamily="34" charset="0"/>
                <a:cs typeface="Calibri" pitchFamily="34" charset="0"/>
              </a:rPr>
              <a:t>windows</a:t>
            </a:r>
            <a:r>
              <a:rPr lang="en-US" dirty="0" smtClean="0">
                <a:latin typeface="Calibri" pitchFamily="34" charset="0"/>
                <a:cs typeface="Calibri" pitchFamily="34" charset="0"/>
              </a:rPr>
              <a:t> and </a:t>
            </a:r>
            <a:r>
              <a:rPr lang="en-US" i="1" dirty="0" smtClean="0">
                <a:latin typeface="Calibri" pitchFamily="34" charset="0"/>
                <a:cs typeface="Calibri" pitchFamily="34" charset="0"/>
              </a:rPr>
              <a:t>help</a:t>
            </a:r>
            <a:r>
              <a:rPr lang="en-US" dirty="0" smtClean="0">
                <a:latin typeface="Calibri" pitchFamily="34" charset="0"/>
                <a:cs typeface="Calibri" pitchFamily="34" charset="0"/>
              </a:rPr>
              <a:t> menu are very similar to others windows application menus</a:t>
            </a:r>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864381813"/>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Working with the data editor</a:t>
            </a:r>
            <a:endParaRPr lang="en-US" sz="2400" dirty="0"/>
          </a:p>
        </p:txBody>
      </p:sp>
      <p:sp>
        <p:nvSpPr>
          <p:cNvPr id="3" name="Content Placeholder 2"/>
          <p:cNvSpPr>
            <a:spLocks noGrp="1"/>
          </p:cNvSpPr>
          <p:nvPr>
            <p:ph idx="1"/>
          </p:nvPr>
        </p:nvSpPr>
        <p:spPr/>
        <p:txBody>
          <a:bodyPr>
            <a:normAutofit lnSpcReduction="10000"/>
          </a:bodyPr>
          <a:lstStyle/>
          <a:p>
            <a:pPr indent="0">
              <a:buNone/>
            </a:pPr>
            <a:r>
              <a:rPr lang="en-US" dirty="0" smtClean="0"/>
              <a:t>Data editor has two tabs</a:t>
            </a:r>
          </a:p>
          <a:p>
            <a:pPr indent="0">
              <a:buNone/>
            </a:pPr>
            <a:r>
              <a:rPr lang="en-US" dirty="0"/>
              <a:t> </a:t>
            </a:r>
            <a:r>
              <a:rPr lang="en-US" dirty="0" smtClean="0"/>
              <a:t>                              1.DATA VIEW</a:t>
            </a:r>
          </a:p>
          <a:p>
            <a:pPr indent="0">
              <a:buNone/>
            </a:pPr>
            <a:r>
              <a:rPr lang="en-US" dirty="0"/>
              <a:t> </a:t>
            </a:r>
            <a:r>
              <a:rPr lang="en-US" dirty="0" smtClean="0"/>
              <a:t>                              2.VARIABLE VIEW</a:t>
            </a:r>
          </a:p>
          <a:p>
            <a:pPr marL="342900" indent="-342900">
              <a:buFont typeface="+mj-lt"/>
              <a:buAutoNum type="arabicPeriod"/>
            </a:pPr>
            <a:r>
              <a:rPr lang="en-US" b="1" i="1" dirty="0" smtClean="0"/>
              <a:t>DATA VIEW- </a:t>
            </a:r>
            <a:r>
              <a:rPr lang="en-US" dirty="0" smtClean="0"/>
              <a:t>the data editor works pretty much in the same manner as an excel spredsheet.one can enter values in the different cells, modify them and even cut and paste to and from an excel spreadsheet.</a:t>
            </a:r>
            <a:endParaRPr lang="en-US" dirty="0"/>
          </a:p>
        </p:txBody>
      </p:sp>
    </p:spTree>
    <p:extLst>
      <p:ext uri="{BB962C8B-B14F-4D97-AF65-F5344CB8AC3E}">
        <p14:creationId xmlns="" xmlns:p14="http://schemas.microsoft.com/office/powerpoint/2010/main" val="3682586823"/>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67513448"/>
              </p:ext>
            </p:extLst>
          </p:nvPr>
        </p:nvGraphicFramePr>
        <p:xfrm>
          <a:off x="1371600" y="3048000"/>
          <a:ext cx="6096000" cy="2494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      Respondent</a:t>
                      </a:r>
                      <a:endParaRPr lang="en-US" dirty="0"/>
                    </a:p>
                  </a:txBody>
                  <a:tcPr/>
                </a:tc>
                <a:tc>
                  <a:txBody>
                    <a:bodyPr/>
                    <a:lstStyle/>
                    <a:p>
                      <a:pPr algn="ctr"/>
                      <a:r>
                        <a:rPr lang="en-US" dirty="0" smtClean="0"/>
                        <a:t>           Gender</a:t>
                      </a:r>
                    </a:p>
                    <a:p>
                      <a:pPr algn="ctr"/>
                      <a:r>
                        <a:rPr lang="en-US" dirty="0" smtClean="0"/>
                        <a:t>        (M=1,F=2)</a:t>
                      </a:r>
                      <a:endParaRPr lang="en-US" dirty="0"/>
                    </a:p>
                  </a:txBody>
                  <a:tcPr/>
                </a:tc>
                <a:tc>
                  <a:txBody>
                    <a:bodyPr/>
                    <a:lstStyle/>
                    <a:p>
                      <a:pPr algn="ctr"/>
                      <a:r>
                        <a:rPr lang="en-US" dirty="0" smtClean="0"/>
                        <a:t>        Age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p>
                  </a:txBody>
                  <a:tcPr/>
                </a:tc>
                <a:tc>
                  <a:txBody>
                    <a:bodyPr/>
                    <a:lstStyle/>
                    <a:p>
                      <a:pPr algn="ctr"/>
                      <a:r>
                        <a:rPr lang="en-US" dirty="0" smtClean="0"/>
                        <a:t>25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22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r>
                        <a:rPr lang="en-US" dirty="0" smtClean="0"/>
                        <a:t>28</a:t>
                      </a:r>
                      <a:endParaRPr lang="en-US" dirty="0"/>
                    </a:p>
                  </a:txBody>
                  <a:tcPr/>
                </a:tc>
              </a:tr>
            </a:tbl>
          </a:graphicData>
        </a:graphic>
      </p:graphicFrame>
      <p:sp>
        <p:nvSpPr>
          <p:cNvPr id="6" name="TextBox 5"/>
          <p:cNvSpPr txBox="1"/>
          <p:nvPr/>
        </p:nvSpPr>
        <p:spPr>
          <a:xfrm>
            <a:off x="1524000" y="1524000"/>
            <a:ext cx="6172200" cy="923330"/>
          </a:xfrm>
          <a:prstGeom prst="rect">
            <a:avLst/>
          </a:prstGeom>
          <a:noFill/>
        </p:spPr>
        <p:txBody>
          <a:bodyPr wrap="square" rtlCol="0">
            <a:spAutoFit/>
          </a:bodyPr>
          <a:lstStyle/>
          <a:p>
            <a:r>
              <a:rPr lang="en-US" b="1" dirty="0"/>
              <a:t>VARAIBLE VIEW- </a:t>
            </a:r>
            <a:r>
              <a:rPr lang="en-US" dirty="0"/>
              <a:t>This column allow you to indicate which values mean missing. Values marked as missing are exclude from analyses in </a:t>
            </a:r>
            <a:r>
              <a:rPr lang="en-US" b="1" u="sng" dirty="0" smtClean="0">
                <a:effectLst>
                  <a:outerShdw blurRad="38100" dist="38100" dir="2700000" algn="tl">
                    <a:srgbClr val="000000">
                      <a:alpha val="43137"/>
                    </a:srgbClr>
                  </a:outerShdw>
                </a:effectLst>
              </a:rPr>
              <a:t>SPSS</a:t>
            </a:r>
            <a:r>
              <a:rPr lang="en-US" dirty="0" smtClean="0"/>
              <a:t>.</a:t>
            </a:r>
            <a:endParaRPr lang="en-US" dirty="0"/>
          </a:p>
        </p:txBody>
      </p:sp>
    </p:spTree>
    <p:extLst>
      <p:ext uri="{BB962C8B-B14F-4D97-AF65-F5344CB8AC3E}">
        <p14:creationId xmlns="" xmlns:p14="http://schemas.microsoft.com/office/powerpoint/2010/main" val="362602711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18784" y="1219200"/>
            <a:ext cx="6306431" cy="4419600"/>
          </a:xfrm>
          <a:prstGeom prst="rect">
            <a:avLst/>
          </a:prstGeom>
        </p:spPr>
      </p:pic>
    </p:spTree>
    <p:extLst>
      <p:ext uri="{BB962C8B-B14F-4D97-AF65-F5344CB8AC3E}">
        <p14:creationId xmlns="" xmlns:p14="http://schemas.microsoft.com/office/powerpoint/2010/main" val="29516776"/>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Research in behavioral sciences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smtClean="0"/>
              <a:t>One of the main objective of a behavioral scientist is to develop theories and principles which provide insights into human and organizational behavior.</a:t>
            </a:r>
          </a:p>
          <a:p>
            <a:r>
              <a:rPr lang="en-US" dirty="0" smtClean="0"/>
              <a:t>These theories and principles have to be evaluated against actual observations</a:t>
            </a:r>
          </a:p>
          <a:p>
            <a:r>
              <a:rPr lang="en-US" dirty="0" smtClean="0"/>
              <a:t>This is called the validation of theories by empirical research</a:t>
            </a:r>
          </a:p>
          <a:p>
            <a:r>
              <a:rPr lang="en-US" dirty="0" smtClean="0"/>
              <a:t>Research can be classified into two groups—</a:t>
            </a:r>
            <a:r>
              <a:rPr lang="en-US" b="1" dirty="0" smtClean="0"/>
              <a:t>qualitative research</a:t>
            </a:r>
            <a:r>
              <a:rPr lang="en-US" dirty="0" smtClean="0"/>
              <a:t> and </a:t>
            </a:r>
            <a:r>
              <a:rPr lang="en-US" b="1" dirty="0" smtClean="0"/>
              <a:t>quantitative research</a:t>
            </a:r>
            <a:endParaRPr lang="en-US" b="1" dirty="0"/>
          </a:p>
        </p:txBody>
      </p:sp>
    </p:spTree>
    <p:extLst>
      <p:ext uri="{BB962C8B-B14F-4D97-AF65-F5344CB8AC3E}">
        <p14:creationId xmlns="" xmlns:p14="http://schemas.microsoft.com/office/powerpoint/2010/main" val="3511961721"/>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268</TotalTime>
  <Words>1417</Words>
  <Application>Microsoft Office PowerPoint</Application>
  <PresentationFormat>On-screen Show (4:3)</PresentationFormat>
  <Paragraphs>122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Couture</vt:lpstr>
      <vt:lpstr>statistics</vt:lpstr>
      <vt:lpstr>Observation of spss</vt:lpstr>
      <vt:lpstr>Spss main menus</vt:lpstr>
      <vt:lpstr>Slide 4</vt:lpstr>
      <vt:lpstr>Slide 5</vt:lpstr>
      <vt:lpstr>Working with the data editor</vt:lpstr>
      <vt:lpstr>Slide 7</vt:lpstr>
      <vt:lpstr>Slide 8</vt:lpstr>
      <vt:lpstr>Research in behavioral sciences</vt:lpstr>
      <vt:lpstr>Qualitative research</vt:lpstr>
      <vt:lpstr>Slide 11</vt:lpstr>
      <vt:lpstr>Qualitative research</vt:lpstr>
      <vt:lpstr>Slide 13</vt:lpstr>
      <vt:lpstr>Slide 14</vt:lpstr>
      <vt:lpstr>Slide 15</vt:lpstr>
      <vt:lpstr>TYPES OF VARIABLES</vt:lpstr>
      <vt:lpstr>1.Qualitative variable</vt:lpstr>
      <vt:lpstr>2.Quantitative variables</vt:lpstr>
      <vt:lpstr>HYPOTHESIS TESTING</vt:lpstr>
      <vt:lpstr>Slide 20</vt:lpstr>
      <vt:lpstr>Slide 21</vt:lpstr>
      <vt:lpstr>Slide 22</vt:lpstr>
      <vt:lpstr>Significance level(P- VALUE)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BAGAVATHI RAJA</dc:creator>
  <cp:lastModifiedBy>MathsDept</cp:lastModifiedBy>
  <cp:revision>37</cp:revision>
  <dcterms:created xsi:type="dcterms:W3CDTF">2017-02-24T05:46:50Z</dcterms:created>
  <dcterms:modified xsi:type="dcterms:W3CDTF">2018-07-04T06:18:59Z</dcterms:modified>
</cp:coreProperties>
</file>