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6" r:id="rId5"/>
    <p:sldId id="261" r:id="rId6"/>
    <p:sldId id="262" r:id="rId7"/>
    <p:sldId id="263" r:id="rId8"/>
    <p:sldId id="267" r:id="rId9"/>
    <p:sldId id="272" r:id="rId10"/>
    <p:sldId id="270"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7/4/2018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7/4/2018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7/4/2018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7/4/2018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7/4/2018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7/4/2018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7/4/2018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7/4/2018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7/4/2018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458200" cy="914400"/>
          </a:xfrm>
        </p:spPr>
        <p:txBody>
          <a:bodyPr>
            <a:normAutofit/>
          </a:bodyPr>
          <a:lstStyle/>
          <a:p>
            <a:pPr algn="ctr"/>
            <a:r>
              <a:rPr lang="en-US" sz="5400" dirty="0" smtClean="0">
                <a:solidFill>
                  <a:srgbClr val="C00000"/>
                </a:solidFill>
                <a:latin typeface="Times New Roman" pitchFamily="18" charset="0"/>
                <a:cs typeface="Times New Roman" pitchFamily="18" charset="0"/>
              </a:rPr>
              <a:t>THE  MOON</a:t>
            </a:r>
            <a:endParaRPr lang="en-US" sz="5400" dirty="0">
              <a:solidFill>
                <a:srgbClr val="C00000"/>
              </a:solidFill>
              <a:latin typeface="Times New Roman" pitchFamily="18" charset="0"/>
              <a:cs typeface="Times New Roman" pitchFamily="18" charset="0"/>
            </a:endParaRPr>
          </a:p>
        </p:txBody>
      </p:sp>
      <p:sp>
        <p:nvSpPr>
          <p:cNvPr id="4" name="Title 3"/>
          <p:cNvSpPr>
            <a:spLocks noGrp="1"/>
          </p:cNvSpPr>
          <p:nvPr>
            <p:ph type="ctrTitle"/>
          </p:nvPr>
        </p:nvSpPr>
        <p:spPr>
          <a:xfrm>
            <a:off x="381000" y="2133600"/>
            <a:ext cx="8458200" cy="3886200"/>
          </a:xfrm>
        </p:spPr>
        <p:txBody>
          <a:bodyPr>
            <a:normAutofit/>
          </a:bodyPr>
          <a:lstStyle/>
          <a:p>
            <a:r>
              <a:rPr lang="en-US" sz="3200" cap="none" dirty="0" smtClean="0">
                <a:solidFill>
                  <a:schemeClr val="tx1"/>
                </a:solidFill>
                <a:latin typeface="Times New Roman" pitchFamily="18" charset="0"/>
                <a:cs typeface="Times New Roman" pitchFamily="18" charset="0"/>
              </a:rPr>
              <a:t>                                    </a:t>
            </a:r>
            <a:br>
              <a:rPr lang="en-US" sz="3200" cap="none" dirty="0" smtClean="0">
                <a:solidFill>
                  <a:schemeClr val="tx1"/>
                </a:solidFill>
                <a:latin typeface="Times New Roman" pitchFamily="18" charset="0"/>
                <a:cs typeface="Times New Roman" pitchFamily="18" charset="0"/>
              </a:rPr>
            </a:br>
            <a:r>
              <a:rPr lang="en-US" sz="3200" cap="none" dirty="0" smtClean="0">
                <a:solidFill>
                  <a:schemeClr val="tx1"/>
                </a:solidFill>
                <a:latin typeface="Times New Roman" pitchFamily="18" charset="0"/>
                <a:cs typeface="Times New Roman" pitchFamily="18" charset="0"/>
              </a:rPr>
              <a:t/>
            </a:r>
            <a:br>
              <a:rPr lang="en-US" sz="3200" cap="none" dirty="0" smtClean="0">
                <a:solidFill>
                  <a:schemeClr val="tx1"/>
                </a:solidFill>
                <a:latin typeface="Times New Roman" pitchFamily="18" charset="0"/>
                <a:cs typeface="Times New Roman" pitchFamily="18" charset="0"/>
              </a:rPr>
            </a:br>
            <a:r>
              <a:rPr lang="en-US" sz="3200" cap="none" dirty="0" smtClean="0">
                <a:solidFill>
                  <a:schemeClr val="tx1"/>
                </a:solidFill>
                <a:latin typeface="Times New Roman" pitchFamily="18" charset="0"/>
                <a:cs typeface="Times New Roman" pitchFamily="18" charset="0"/>
              </a:rPr>
              <a:t>                           Presented  </a:t>
            </a:r>
            <a:r>
              <a:rPr lang="en-US" sz="3200" cap="none" dirty="0" smtClean="0">
                <a:solidFill>
                  <a:schemeClr val="tx1"/>
                </a:solidFill>
                <a:latin typeface="Times New Roman" pitchFamily="18" charset="0"/>
                <a:cs typeface="Times New Roman" pitchFamily="18" charset="0"/>
              </a:rPr>
              <a:t>By</a:t>
            </a:r>
            <a:br>
              <a:rPr lang="en-US" sz="3200" cap="none" dirty="0" smtClean="0">
                <a:solidFill>
                  <a:schemeClr val="tx1"/>
                </a:solidFill>
                <a:latin typeface="Times New Roman" pitchFamily="18" charset="0"/>
                <a:cs typeface="Times New Roman" pitchFamily="18" charset="0"/>
              </a:rPr>
            </a:br>
            <a:r>
              <a:rPr lang="en-US" sz="3200" cap="none" dirty="0" smtClean="0">
                <a:solidFill>
                  <a:schemeClr val="tx1"/>
                </a:solidFill>
                <a:latin typeface="Times New Roman" pitchFamily="18" charset="0"/>
                <a:cs typeface="Times New Roman" pitchFamily="18" charset="0"/>
              </a:rPr>
              <a:t>			</a:t>
            </a:r>
            <a:r>
              <a:rPr lang="en-US" sz="2800" cap="none" dirty="0" smtClean="0">
                <a:solidFill>
                  <a:schemeClr val="tx1"/>
                </a:solidFill>
                <a:latin typeface="Times New Roman" pitchFamily="18" charset="0"/>
                <a:cs typeface="Times New Roman" pitchFamily="18" charset="0"/>
              </a:rPr>
              <a:t>S.ITHAYA </a:t>
            </a:r>
            <a:r>
              <a:rPr lang="en-US" sz="2800" cap="none" dirty="0" smtClean="0">
                <a:solidFill>
                  <a:schemeClr val="tx1"/>
                </a:solidFill>
                <a:latin typeface="Times New Roman" pitchFamily="18" charset="0"/>
                <a:cs typeface="Times New Roman" pitchFamily="18" charset="0"/>
              </a:rPr>
              <a:t>EZHIL MANNA</a:t>
            </a:r>
            <a:r>
              <a:rPr lang="en-US" sz="3200" cap="none" dirty="0" smtClean="0">
                <a:solidFill>
                  <a:schemeClr val="tx1"/>
                </a:solidFill>
                <a:latin typeface="Times New Roman" pitchFamily="18" charset="0"/>
                <a:cs typeface="Times New Roman" pitchFamily="18" charset="0"/>
              </a:rPr>
              <a:t/>
            </a:r>
            <a:br>
              <a:rPr lang="en-US" sz="3200" cap="none" dirty="0" smtClean="0">
                <a:solidFill>
                  <a:schemeClr val="tx1"/>
                </a:solidFill>
                <a:latin typeface="Times New Roman" pitchFamily="18" charset="0"/>
                <a:cs typeface="Times New Roman" pitchFamily="18" charset="0"/>
              </a:rPr>
            </a:br>
            <a:r>
              <a:rPr lang="en-US" sz="3200" cap="none" dirty="0" smtClean="0">
                <a:solidFill>
                  <a:schemeClr val="tx1"/>
                </a:solidFill>
                <a:latin typeface="Times New Roman" pitchFamily="18" charset="0"/>
                <a:cs typeface="Times New Roman" pitchFamily="18" charset="0"/>
              </a:rPr>
              <a:t>			 </a:t>
            </a:r>
            <a:r>
              <a:rPr lang="en-US" sz="2800" cap="none" dirty="0" smtClean="0">
                <a:solidFill>
                  <a:schemeClr val="tx1"/>
                </a:solidFill>
                <a:latin typeface="Times New Roman" pitchFamily="18" charset="0"/>
                <a:cs typeface="Times New Roman" pitchFamily="18" charset="0"/>
              </a:rPr>
              <a:t>Assistant </a:t>
            </a:r>
            <a:r>
              <a:rPr lang="en-US" sz="2800" cap="none" dirty="0" smtClean="0">
                <a:solidFill>
                  <a:schemeClr val="tx1"/>
                </a:solidFill>
                <a:latin typeface="Times New Roman" pitchFamily="18" charset="0"/>
                <a:cs typeface="Times New Roman" pitchFamily="18" charset="0"/>
              </a:rPr>
              <a:t>Professor In Mathematics</a:t>
            </a:r>
            <a:r>
              <a:rPr lang="en-US" cap="none" dirty="0" smtClean="0">
                <a:solidFill>
                  <a:schemeClr val="tx1"/>
                </a:solidFill>
                <a:latin typeface="Times New Roman" pitchFamily="18" charset="0"/>
                <a:cs typeface="Times New Roman" pitchFamily="18" charset="0"/>
              </a:rPr>
              <a:t/>
            </a:r>
            <a:br>
              <a:rPr lang="en-US" cap="none" dirty="0" smtClean="0">
                <a:solidFill>
                  <a:schemeClr val="tx1"/>
                </a:solidFill>
                <a:latin typeface="Times New Roman" pitchFamily="18" charset="0"/>
                <a:cs typeface="Times New Roman" pitchFamily="18" charset="0"/>
              </a:rPr>
            </a:br>
            <a:r>
              <a:rPr lang="en-US" cap="none" dirty="0" smtClean="0">
                <a:solidFill>
                  <a:schemeClr val="tx1"/>
                </a:solidFill>
                <a:latin typeface="Times New Roman" pitchFamily="18" charset="0"/>
                <a:cs typeface="Times New Roman" pitchFamily="18" charset="0"/>
              </a:rPr>
              <a:t>			</a:t>
            </a:r>
            <a:r>
              <a:rPr lang="en-US" sz="2800" cap="none" dirty="0" err="1" smtClean="0">
                <a:solidFill>
                  <a:schemeClr val="tx1"/>
                </a:solidFill>
                <a:latin typeface="Times New Roman" pitchFamily="18" charset="0"/>
                <a:cs typeface="Times New Roman" pitchFamily="18" charset="0"/>
              </a:rPr>
              <a:t>St.Joseph’s</a:t>
            </a:r>
            <a:r>
              <a:rPr lang="en-US" sz="2800" cap="none" dirty="0" smtClean="0">
                <a:solidFill>
                  <a:schemeClr val="tx1"/>
                </a:solidFill>
                <a:latin typeface="Times New Roman" pitchFamily="18" charset="0"/>
                <a:cs typeface="Times New Roman" pitchFamily="18" charset="0"/>
              </a:rPr>
              <a:t> College,Trichy-2</a:t>
            </a:r>
            <a:r>
              <a:rPr lang="en-US" sz="2800" cap="none" dirty="0" smtClean="0">
                <a:latin typeface="Times New Roman" pitchFamily="18" charset="0"/>
                <a:cs typeface="Times New Roman" pitchFamily="18" charset="0"/>
              </a:rPr>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295400"/>
            <a:ext cx="8686800" cy="5410200"/>
          </a:xfrm>
        </p:spPr>
        <p:txBody>
          <a:bodyPr>
            <a:normAutofit/>
          </a:bodyPr>
          <a:lstStyle/>
          <a:p>
            <a:pPr>
              <a:buNone/>
            </a:pPr>
            <a:r>
              <a:rPr lang="en-US" sz="2800" b="1" dirty="0" err="1" smtClean="0">
                <a:solidFill>
                  <a:srgbClr val="C00000"/>
                </a:solidFill>
              </a:rPr>
              <a:t>Quadratures</a:t>
            </a:r>
            <a:endParaRPr lang="en-US" sz="2800" b="1" dirty="0" smtClean="0">
              <a:solidFill>
                <a:srgbClr val="C00000"/>
              </a:solidFill>
            </a:endParaRPr>
          </a:p>
          <a:p>
            <a:pPr>
              <a:buNone/>
            </a:pPr>
            <a:r>
              <a:rPr lang="en-US" sz="2400" dirty="0" smtClean="0"/>
              <a:t>The moon is said to be in a </a:t>
            </a:r>
            <a:r>
              <a:rPr lang="en-US" sz="2400" b="1" u="sng" dirty="0" smtClean="0"/>
              <a:t>quadrature</a:t>
            </a:r>
            <a:r>
              <a:rPr lang="en-US" sz="2400" dirty="0" smtClean="0"/>
              <a:t> if its elongation is 90. The</a:t>
            </a:r>
          </a:p>
          <a:p>
            <a:pPr>
              <a:buNone/>
            </a:pPr>
            <a:r>
              <a:rPr lang="en-US" sz="2400" dirty="0" smtClean="0"/>
              <a:t>quadrature is side to be east or west according as the moon is on</a:t>
            </a:r>
          </a:p>
          <a:p>
            <a:pPr>
              <a:buNone/>
            </a:pPr>
            <a:r>
              <a:rPr lang="en-US" sz="2400" dirty="0" smtClean="0"/>
              <a:t>the eastern or western side of the sun.  The eastern and western</a:t>
            </a:r>
          </a:p>
          <a:p>
            <a:pPr>
              <a:buNone/>
            </a:pPr>
            <a:r>
              <a:rPr lang="en-US" sz="2400" dirty="0" smtClean="0"/>
              <a:t>quadrature positions are also known as the first and third</a:t>
            </a:r>
          </a:p>
          <a:p>
            <a:pPr>
              <a:buNone/>
            </a:pPr>
            <a:r>
              <a:rPr lang="en-US" sz="2400" dirty="0" smtClean="0"/>
              <a:t>quarters respectively.</a:t>
            </a:r>
          </a:p>
          <a:p>
            <a:pPr>
              <a:buNone/>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Daily motion of the moon</a:t>
            </a:r>
          </a:p>
          <a:p>
            <a:pPr>
              <a:buNone/>
            </a:pPr>
            <a:r>
              <a:rPr lang="en-US" sz="2400" dirty="0" smtClean="0"/>
              <a:t>In a lunation of 29 1/2 days, the moon separates through 360°</a:t>
            </a:r>
          </a:p>
          <a:p>
            <a:pPr>
              <a:buNone/>
            </a:pPr>
            <a:r>
              <a:rPr lang="en-US" sz="2400" dirty="0" smtClean="0"/>
              <a:t>from the sun eastward relative to the earth. </a:t>
            </a:r>
          </a:p>
          <a:p>
            <a:pPr>
              <a:buNone/>
            </a:pPr>
            <a:r>
              <a:rPr lang="en-US" sz="2400" dirty="0" smtClean="0"/>
              <a:t>Therefore the average daily motion of the moon is  about 12 °.2</a:t>
            </a:r>
          </a:p>
          <a:p>
            <a:pPr>
              <a:buNone/>
            </a:pPr>
            <a:r>
              <a:rPr lang="en-US" sz="2400" dirty="0" smtClean="0"/>
              <a:t>or about 30' per hour.  The angular  diameter of moon is also 30'.</a:t>
            </a:r>
          </a:p>
          <a:p>
            <a:pPr>
              <a:buNone/>
            </a:pPr>
            <a:r>
              <a:rPr lang="en-US" sz="2400" dirty="0" smtClean="0"/>
              <a:t>Therefore the moon moves through an </a:t>
            </a:r>
            <a:r>
              <a:rPr lang="en-US" sz="2400" dirty="0" err="1" smtClean="0"/>
              <a:t>aree</a:t>
            </a:r>
            <a:r>
              <a:rPr lang="en-US" sz="2400" dirty="0" smtClean="0"/>
              <a:t> equal to its angular</a:t>
            </a:r>
          </a:p>
          <a:p>
            <a:pPr>
              <a:buNone/>
            </a:pPr>
            <a:r>
              <a:rPr lang="en-US" sz="2400" smtClean="0"/>
              <a:t>diameter every  hour</a:t>
            </a:r>
            <a:r>
              <a:rPr lang="en-US" sz="2400" dirty="0" smtClean="0"/>
              <a:t>.</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0" y="1066800"/>
            <a:ext cx="8839200" cy="5486400"/>
          </a:xfrm>
        </p:spPr>
        <p:txBody>
          <a:bodyPr>
            <a:normAutofit/>
          </a:bodyPr>
          <a:lstStyle/>
          <a:p>
            <a:pPr marL="514350" indent="-514350">
              <a:buFont typeface="+mj-lt"/>
              <a:buAutoNum type="arabicPeriod"/>
            </a:pPr>
            <a:r>
              <a:rPr lang="en-US" sz="2400" dirty="0" smtClean="0"/>
              <a:t>The moon is at distance of about 2,40,000 miles (384403km) form the earth and as such it is the nearest celestial </a:t>
            </a:r>
            <a:r>
              <a:rPr lang="en-US" sz="2400" dirty="0" err="1" smtClean="0"/>
              <a:t>neighbour</a:t>
            </a:r>
            <a:r>
              <a:rPr lang="en-US" sz="2400" dirty="0" smtClean="0"/>
              <a:t> to the earth.</a:t>
            </a:r>
          </a:p>
          <a:p>
            <a:pPr marL="514350" indent="-514350">
              <a:buFont typeface="+mj-lt"/>
              <a:buAutoNum type="arabicPeriod"/>
            </a:pPr>
            <a:r>
              <a:rPr lang="en-US" sz="2400" dirty="0" smtClean="0"/>
              <a:t>The linear diameter of the moon is about 2163 miles (3476km) and its  mass is about 1/81 times that of the earth, the angular  diameter of the moon is about  30’ and its mean horizontal parallax  is about 57'.</a:t>
            </a:r>
          </a:p>
          <a:p>
            <a:pPr marL="514350" indent="-514350">
              <a:buFont typeface="+mj-lt"/>
              <a:buAutoNum type="arabicPeriod"/>
            </a:pPr>
            <a:r>
              <a:rPr lang="en-US" sz="2400" dirty="0" smtClean="0"/>
              <a:t>The moon is a satellite of the earth. </a:t>
            </a:r>
          </a:p>
          <a:p>
            <a:pPr marL="514350" indent="-514350">
              <a:buNone/>
            </a:pPr>
            <a:r>
              <a:rPr lang="en-US" sz="2400" dirty="0" smtClean="0"/>
              <a:t>        It moves around the earth</a:t>
            </a:r>
          </a:p>
          <a:p>
            <a:pPr marL="514350" indent="-514350">
              <a:buNone/>
            </a:pPr>
            <a:r>
              <a:rPr lang="en-US" sz="2400" dirty="0" smtClean="0"/>
              <a:t>        following the law of </a:t>
            </a:r>
            <a:r>
              <a:rPr lang="en-US" sz="2400" dirty="0" err="1" smtClean="0"/>
              <a:t>Kepler</a:t>
            </a:r>
            <a:r>
              <a:rPr lang="en-US" sz="2400" dirty="0" smtClean="0"/>
              <a:t>. </a:t>
            </a:r>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5181600" y="3657600"/>
            <a:ext cx="3581400" cy="28956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762000" y="5233373"/>
            <a:ext cx="3581400" cy="162462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228600" y="1143000"/>
            <a:ext cx="8686800" cy="5334000"/>
          </a:xfrm>
        </p:spPr>
        <p:txBody>
          <a:bodyPr>
            <a:normAutofit/>
          </a:bodyPr>
          <a:lstStyle/>
          <a:p>
            <a:pPr marL="514350" indent="-514350">
              <a:buNone/>
            </a:pPr>
            <a:r>
              <a:rPr lang="en-US" sz="2400" dirty="0" smtClean="0"/>
              <a:t>4. The lunar orbit is at an angle of about 5 degree and 8' to the ecliptic and its eccentricity is 1/81. </a:t>
            </a:r>
          </a:p>
          <a:p>
            <a:pPr marL="514350" indent="-514350">
              <a:buNone/>
            </a:pPr>
            <a:r>
              <a:rPr lang="en-US" sz="2400" dirty="0" smtClean="0"/>
              <a:t>5.The two points of intersection of the lunar orbit and ecliptic are called the nodes of lunar orbit. </a:t>
            </a:r>
          </a:p>
          <a:p>
            <a:pPr>
              <a:buNone/>
            </a:pPr>
            <a:r>
              <a:rPr lang="en-US" sz="2400" dirty="0" smtClean="0"/>
              <a:t>6. The point where the moon</a:t>
            </a:r>
          </a:p>
          <a:p>
            <a:pPr>
              <a:buNone/>
            </a:pPr>
            <a:r>
              <a:rPr lang="en-US" sz="2400" dirty="0" smtClean="0"/>
              <a:t> crosses the ecliptic in going </a:t>
            </a:r>
          </a:p>
          <a:p>
            <a:pPr>
              <a:buNone/>
            </a:pPr>
            <a:r>
              <a:rPr lang="en-US" sz="2400" dirty="0" smtClean="0"/>
              <a:t>north is called the </a:t>
            </a:r>
            <a:r>
              <a:rPr lang="en-US" sz="2400" dirty="0" smtClean="0">
                <a:solidFill>
                  <a:srgbClr val="C00000"/>
                </a:solidFill>
              </a:rPr>
              <a:t>ascending </a:t>
            </a:r>
          </a:p>
          <a:p>
            <a:pPr>
              <a:buNone/>
            </a:pPr>
            <a:r>
              <a:rPr lang="en-US" sz="2400" dirty="0" smtClean="0">
                <a:solidFill>
                  <a:srgbClr val="C00000"/>
                </a:solidFill>
              </a:rPr>
              <a:t> node</a:t>
            </a:r>
            <a:r>
              <a:rPr lang="en-US" sz="2400" dirty="0" smtClean="0"/>
              <a:t> and the other point </a:t>
            </a:r>
          </a:p>
          <a:p>
            <a:pPr>
              <a:buNone/>
            </a:pPr>
            <a:r>
              <a:rPr lang="en-US" sz="2400" dirty="0" smtClean="0"/>
              <a:t>where  the moon crosses </a:t>
            </a:r>
          </a:p>
          <a:p>
            <a:pPr>
              <a:buNone/>
            </a:pPr>
            <a:r>
              <a:rPr lang="en-US" sz="2400" dirty="0" smtClean="0"/>
              <a:t>the ecliptic in going south </a:t>
            </a:r>
          </a:p>
          <a:p>
            <a:pPr>
              <a:buNone/>
            </a:pPr>
            <a:r>
              <a:rPr lang="en-US" sz="2400" dirty="0" smtClean="0"/>
              <a:t>is called the </a:t>
            </a:r>
            <a:r>
              <a:rPr lang="en-US" sz="2400" dirty="0" smtClean="0">
                <a:solidFill>
                  <a:srgbClr val="C00000"/>
                </a:solidFill>
              </a:rPr>
              <a:t>descending node. </a:t>
            </a:r>
          </a:p>
        </p:txBody>
      </p:sp>
      <p:pic>
        <p:nvPicPr>
          <p:cNvPr id="2050" name="Picture 2"/>
          <p:cNvPicPr>
            <a:picLocks noChangeAspect="1" noChangeArrowheads="1"/>
          </p:cNvPicPr>
          <p:nvPr/>
        </p:nvPicPr>
        <p:blipFill>
          <a:blip r:embed="rId2" cstate="print"/>
          <a:srcRect/>
          <a:stretch>
            <a:fillRect/>
          </a:stretch>
        </p:blipFill>
        <p:spPr bwMode="auto">
          <a:xfrm>
            <a:off x="4267200" y="2971800"/>
            <a:ext cx="4610100" cy="38862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None/>
            </a:pPr>
            <a:r>
              <a:rPr lang="en-US" dirty="0" smtClean="0">
                <a:solidFill>
                  <a:schemeClr val="tx1"/>
                </a:solidFill>
              </a:rPr>
              <a:t>7. T</a:t>
            </a:r>
            <a:r>
              <a:rPr lang="en-US" dirty="0" smtClean="0"/>
              <a:t>he line joining the nodes of the lunar orbit is called the </a:t>
            </a:r>
            <a:r>
              <a:rPr lang="en-US" dirty="0" smtClean="0">
                <a:solidFill>
                  <a:srgbClr val="C00000"/>
                </a:solidFill>
              </a:rPr>
              <a:t>nodal line </a:t>
            </a:r>
            <a:r>
              <a:rPr lang="en-US" dirty="0" smtClean="0"/>
              <a:t>and it is the line of intersection of the planes of the orbit of the moon and the ecliptic.</a:t>
            </a:r>
          </a:p>
          <a:p>
            <a:pPr>
              <a:buNone/>
            </a:pPr>
            <a:r>
              <a:rPr lang="en-US" dirty="0" smtClean="0">
                <a:solidFill>
                  <a:schemeClr val="tx1"/>
                </a:solidFill>
              </a:rPr>
              <a:t>8. The </a:t>
            </a:r>
            <a:r>
              <a:rPr lang="en-US" dirty="0" smtClean="0"/>
              <a:t>moon is not  a self-luminous body. It shines in the light it receives from the sun.</a:t>
            </a:r>
            <a:endParaRPr lang="en-US" dirty="0" smtClean="0">
              <a:solidFill>
                <a:schemeClr val="tx1"/>
              </a:solidFill>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304800" y="1066800"/>
            <a:ext cx="8686800" cy="5562600"/>
          </a:xfrm>
        </p:spPr>
        <p:txBody>
          <a:bodyPr/>
          <a:lstStyle/>
          <a:p>
            <a:pPr>
              <a:buNone/>
            </a:pPr>
            <a:r>
              <a:rPr lang="en-US" b="1" dirty="0" smtClean="0">
                <a:solidFill>
                  <a:srgbClr val="C00000"/>
                </a:solidFill>
              </a:rPr>
              <a:t>Sidereal month</a:t>
            </a:r>
          </a:p>
          <a:p>
            <a:pPr>
              <a:buNone/>
            </a:pPr>
            <a:r>
              <a:rPr lang="en-US" b="1" dirty="0" smtClean="0">
                <a:solidFill>
                  <a:srgbClr val="C00000"/>
                </a:solidFill>
              </a:rPr>
              <a:t>   </a:t>
            </a:r>
            <a:r>
              <a:rPr lang="en-US" sz="2800" dirty="0" smtClean="0"/>
              <a:t>The sidereal  month is the period of one complete revolution of the moon around the earth relative to any fixed star.  It is about 27 1/3 days (27days, 7 hours, 43 minutes).</a:t>
            </a:r>
          </a:p>
          <a:p>
            <a:pPr>
              <a:buNone/>
            </a:pPr>
            <a:r>
              <a:rPr lang="en-US" sz="2800" b="1" dirty="0" err="1" smtClean="0">
                <a:solidFill>
                  <a:srgbClr val="C00000"/>
                </a:solidFill>
              </a:rPr>
              <a:t>Synodic</a:t>
            </a:r>
            <a:r>
              <a:rPr lang="en-US" sz="2800" b="1" dirty="0" smtClean="0">
                <a:solidFill>
                  <a:srgbClr val="C00000"/>
                </a:solidFill>
              </a:rPr>
              <a:t> Month</a:t>
            </a:r>
            <a:endParaRPr lang="en-US" sz="2800" dirty="0" smtClean="0">
              <a:solidFill>
                <a:srgbClr val="C00000"/>
              </a:solidFill>
            </a:endParaRPr>
          </a:p>
          <a:p>
            <a:pPr>
              <a:buNone/>
            </a:pPr>
            <a:r>
              <a:rPr lang="en-US" sz="2800" dirty="0" smtClean="0"/>
              <a:t>    The period of one complete revolution of the moon around the earth relative to the sun is called a </a:t>
            </a:r>
            <a:r>
              <a:rPr lang="en-US" sz="2800" dirty="0" err="1" smtClean="0"/>
              <a:t>synodic</a:t>
            </a:r>
            <a:r>
              <a:rPr lang="en-US" sz="2800" dirty="0" smtClean="0"/>
              <a:t> month.  It is also called a lunar month or a lunation.  It is about 29 1/2 days (29 days, 12 hours,44 minutes).</a:t>
            </a:r>
          </a:p>
          <a:p>
            <a:pPr>
              <a:buNone/>
            </a:pPr>
            <a:endParaRPr lang="en-US" sz="2800" dirty="0" smtClean="0"/>
          </a:p>
          <a:p>
            <a:pPr>
              <a:buNone/>
            </a:pPr>
            <a:endParaRPr lang="en-US" dirty="0" smtClean="0">
              <a:solidFill>
                <a:srgbClr val="C00000"/>
              </a:solidFill>
            </a:endParaRP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find the relation between sidereal and </a:t>
            </a:r>
            <a:r>
              <a:rPr lang="en-US" sz="2700" b="1" dirty="0" err="1" smtClean="0"/>
              <a:t>synodic</a:t>
            </a:r>
            <a:r>
              <a:rPr lang="en-US" sz="2700" b="1" dirty="0" smtClean="0"/>
              <a:t> months</a:t>
            </a:r>
            <a:r>
              <a:rPr lang="en-US" dirty="0" smtClean="0"/>
              <a:t/>
            </a:r>
            <a:br>
              <a:rPr lang="en-US" dirty="0" smtClean="0"/>
            </a:br>
            <a:endParaRPr lang="en-US" dirty="0"/>
          </a:p>
        </p:txBody>
      </p:sp>
      <p:sp>
        <p:nvSpPr>
          <p:cNvPr id="3" name="Content Placeholder 2"/>
          <p:cNvSpPr>
            <a:spLocks noGrp="1"/>
          </p:cNvSpPr>
          <p:nvPr>
            <p:ph idx="1"/>
          </p:nvPr>
        </p:nvSpPr>
        <p:spPr>
          <a:xfrm>
            <a:off x="228600" y="1143000"/>
            <a:ext cx="8686800" cy="5562600"/>
          </a:xfrm>
        </p:spPr>
        <p:txBody>
          <a:bodyPr/>
          <a:lstStyle/>
          <a:p>
            <a:pPr>
              <a:spcBef>
                <a:spcPts val="600"/>
              </a:spcBef>
              <a:buNone/>
            </a:pPr>
            <a:r>
              <a:rPr lang="en-US" sz="2400" dirty="0" smtClean="0"/>
              <a:t>let S,L and Y be the number of days in a sidereal month, </a:t>
            </a:r>
            <a:r>
              <a:rPr lang="en-US" sz="2400" dirty="0" err="1" smtClean="0"/>
              <a:t>lunatio</a:t>
            </a:r>
            <a:endParaRPr lang="en-US" sz="2400" dirty="0" smtClean="0"/>
          </a:p>
          <a:p>
            <a:pPr marL="182880">
              <a:spcBef>
                <a:spcPts val="600"/>
              </a:spcBef>
              <a:buNone/>
            </a:pPr>
            <a:r>
              <a:rPr lang="en-US" sz="2400" dirty="0" smtClean="0"/>
              <a:t>( </a:t>
            </a:r>
            <a:r>
              <a:rPr lang="en-US" sz="2400" dirty="0" err="1" smtClean="0"/>
              <a:t>synodic</a:t>
            </a:r>
            <a:r>
              <a:rPr lang="en-US" sz="2400" dirty="0" smtClean="0"/>
              <a:t> month) and a year respectively</a:t>
            </a:r>
            <a:r>
              <a:rPr lang="en-US" dirty="0" smtClean="0"/>
              <a:t>.</a:t>
            </a:r>
          </a:p>
          <a:p>
            <a:pPr marL="182880">
              <a:spcBef>
                <a:spcPts val="600"/>
              </a:spcBef>
              <a:buNone/>
            </a:pPr>
            <a:r>
              <a:rPr lang="en-US" dirty="0" smtClean="0"/>
              <a:t> </a:t>
            </a:r>
            <a:r>
              <a:rPr lang="en-US" sz="2400" dirty="0" smtClean="0"/>
              <a:t>In S days the moon describes 360° around the earth with</a:t>
            </a:r>
          </a:p>
          <a:p>
            <a:pPr>
              <a:buNone/>
            </a:pPr>
            <a:r>
              <a:rPr lang="en-US" sz="2400" dirty="0" smtClean="0"/>
              <a:t>respect to any fixed star X.  </a:t>
            </a:r>
          </a:p>
          <a:p>
            <a:pPr>
              <a:buNone/>
            </a:pPr>
            <a:r>
              <a:rPr lang="en-US" sz="2400" dirty="0" smtClean="0"/>
              <a:t>Therefore in one day the moon describes 360° /S with respect to</a:t>
            </a:r>
          </a:p>
          <a:p>
            <a:pPr>
              <a:buNone/>
            </a:pPr>
            <a:r>
              <a:rPr lang="en-US" sz="2400" dirty="0" smtClean="0"/>
              <a:t>the star X.</a:t>
            </a:r>
          </a:p>
          <a:p>
            <a:pPr>
              <a:buNone/>
            </a:pPr>
            <a:r>
              <a:rPr lang="en-US" sz="2400" dirty="0" smtClean="0"/>
              <a:t>                    Similarly in one day the sun describes 360 degree/Y with respect to the star X and the moon describes 360/L with respect to the sun.</a:t>
            </a:r>
          </a:p>
          <a:p>
            <a:pPr>
              <a:buNone/>
            </a:pPr>
            <a:endParaRPr lang="en-US" sz="2400" dirty="0" smtClean="0"/>
          </a:p>
          <a:p>
            <a:pPr>
              <a:buNone/>
            </a:pPr>
            <a:r>
              <a:rPr lang="en-US" sz="2400" dirty="0" smtClean="0"/>
              <a:t>     we get, 360/S = 360/Y +  360/L</a:t>
            </a:r>
          </a:p>
          <a:p>
            <a:pPr>
              <a:buNone/>
            </a:pPr>
            <a:r>
              <a:rPr lang="en-US" sz="2400" dirty="0" smtClean="0"/>
              <a:t>	i.e.  1/S = 1/Y  + 1/L</a:t>
            </a:r>
          </a:p>
          <a:p>
            <a:pPr>
              <a:buNone/>
            </a:pPr>
            <a:endParaRPr lang="en-US" sz="2400" dirty="0" smtClean="0"/>
          </a:p>
          <a:p>
            <a:pPr>
              <a:buNone/>
            </a:pPr>
            <a:endParaRPr lang="en-US" sz="2400" dirty="0" smtClean="0"/>
          </a:p>
          <a:p>
            <a:pPr>
              <a:buNone/>
            </a:pPr>
            <a:endParaRPr lang="en-US" sz="2400"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Elongation</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410200"/>
          </a:xfrm>
        </p:spPr>
        <p:txBody>
          <a:bodyPr>
            <a:normAutofit/>
          </a:bodyPr>
          <a:lstStyle/>
          <a:p>
            <a:pPr>
              <a:buNone/>
            </a:pPr>
            <a:r>
              <a:rPr lang="en-US" sz="2400" dirty="0" smtClean="0"/>
              <a:t>The elongation of moon at any instant is the difference between the longitudes of the sun and moon.  It is </a:t>
            </a:r>
            <a:r>
              <a:rPr lang="en-US" sz="2400" dirty="0" err="1" smtClean="0"/>
              <a:t>saId</a:t>
            </a:r>
            <a:r>
              <a:rPr lang="en-US" sz="2400" dirty="0" smtClean="0"/>
              <a:t> to be east or west according as the moon is on the eastern or  western side of the sun</a:t>
            </a:r>
            <a:r>
              <a:rPr lang="en-US" dirty="0" smtClean="0"/>
              <a:t>.</a:t>
            </a:r>
          </a:p>
          <a:p>
            <a:pPr>
              <a:buNone/>
            </a:pPr>
            <a:r>
              <a:rPr lang="en-US" sz="2400" dirty="0" smtClean="0"/>
              <a:t>Let E be the earth and S the position of the sun on the ecliptic.  Let M be the position of moon in its orbit and M1 the foot of the perpendicular from it to the ecliptic.</a:t>
            </a:r>
          </a:p>
          <a:p>
            <a:pPr>
              <a:buNone/>
            </a:pPr>
            <a:r>
              <a:rPr lang="en-US" sz="2400" dirty="0" smtClean="0"/>
              <a:t>Elongation of moon = Longitude of moon - longitude of sun</a:t>
            </a:r>
          </a:p>
          <a:p>
            <a:pPr>
              <a:buNone/>
            </a:pPr>
            <a:r>
              <a:rPr lang="en-US" sz="2400" dirty="0" smtClean="0"/>
              <a:t>			</a:t>
            </a:r>
          </a:p>
        </p:txBody>
      </p:sp>
      <p:pic>
        <p:nvPicPr>
          <p:cNvPr id="4" name="Picture 2"/>
          <p:cNvPicPr>
            <a:picLocks noChangeAspect="1" noChangeArrowheads="1"/>
          </p:cNvPicPr>
          <p:nvPr/>
        </p:nvPicPr>
        <p:blipFill>
          <a:blip r:embed="rId2" cstate="print"/>
          <a:srcRect/>
          <a:stretch>
            <a:fillRect/>
          </a:stretch>
        </p:blipFill>
        <p:spPr bwMode="auto">
          <a:xfrm>
            <a:off x="4800600" y="4419600"/>
            <a:ext cx="4343400" cy="2057400"/>
          </a:xfrm>
          <a:prstGeom prst="rect">
            <a:avLst/>
          </a:prstGeom>
          <a:noFill/>
          <a:ln w="9525">
            <a:noFill/>
            <a:miter lim="800000"/>
            <a:headEnd/>
            <a:tailEnd/>
          </a:ln>
          <a:effectLst/>
        </p:spPr>
      </p:pic>
      <p:pic>
        <p:nvPicPr>
          <p:cNvPr id="6" name="Picture 3"/>
          <p:cNvPicPr>
            <a:picLocks noChangeAspect="1" noChangeArrowheads="1"/>
          </p:cNvPicPr>
          <p:nvPr/>
        </p:nvPicPr>
        <p:blipFill>
          <a:blip r:embed="rId3" cstate="print"/>
          <a:srcRect/>
          <a:stretch>
            <a:fillRect/>
          </a:stretch>
        </p:blipFill>
        <p:spPr bwMode="auto">
          <a:xfrm>
            <a:off x="990600" y="4572000"/>
            <a:ext cx="3536576" cy="20574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429000"/>
          </a:xfrm>
        </p:spPr>
        <p:txBody>
          <a:bodyPr>
            <a:normAutofit/>
          </a:bodyPr>
          <a:lstStyle/>
          <a:p>
            <a:r>
              <a:rPr lang="en-US" sz="2800" cap="none" dirty="0" smtClean="0"/>
              <a:t>If the inclination of the lunar orbit be neglected and the moon were taken in the ecliptic then the elongation of the moon is the angle subtended by sun and moon at the earth.</a:t>
            </a:r>
            <a:r>
              <a:rPr lang="en-US" sz="2800" dirty="0" smtClean="0"/>
              <a:t/>
            </a:r>
            <a:br>
              <a:rPr lang="en-US" sz="2800" dirty="0" smtClean="0"/>
            </a:b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1752600" y="2971800"/>
            <a:ext cx="5248275" cy="34956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219200"/>
            <a:ext cx="8686800" cy="5410200"/>
          </a:xfrm>
        </p:spPr>
        <p:txBody>
          <a:bodyPr>
            <a:normAutofit fontScale="92500" lnSpcReduction="10000"/>
          </a:bodyPr>
          <a:lstStyle/>
          <a:p>
            <a:pPr>
              <a:buNone/>
            </a:pPr>
            <a:r>
              <a:rPr lang="en-US" b="1" dirty="0" err="1" smtClean="0">
                <a:solidFill>
                  <a:srgbClr val="C00000"/>
                </a:solidFill>
                <a:latin typeface="Times New Roman" pitchFamily="18" charset="0"/>
                <a:cs typeface="Times New Roman" pitchFamily="18" charset="0"/>
              </a:rPr>
              <a:t>Conjuction</a:t>
            </a:r>
            <a:endParaRPr lang="en-US" dirty="0" smtClean="0">
              <a:solidFill>
                <a:srgbClr val="C00000"/>
              </a:solidFill>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Moon is said to be in </a:t>
            </a:r>
            <a:r>
              <a:rPr lang="en-US" sz="2400" b="1" u="sng" dirty="0" smtClean="0">
                <a:latin typeface="Times New Roman" pitchFamily="18" charset="0"/>
                <a:cs typeface="Times New Roman" pitchFamily="18" charset="0"/>
              </a:rPr>
              <a:t>conjunction</a:t>
            </a:r>
            <a:r>
              <a:rPr lang="en-US" sz="2400" u="sng"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with the sun when if  it is seen</a:t>
            </a:r>
          </a:p>
          <a:p>
            <a:pPr>
              <a:buNone/>
            </a:pPr>
            <a:r>
              <a:rPr lang="en-US" sz="2400" dirty="0" smtClean="0">
                <a:latin typeface="Times New Roman" pitchFamily="18" charset="0"/>
                <a:cs typeface="Times New Roman" pitchFamily="18" charset="0"/>
              </a:rPr>
              <a:t>from  the earth in the same direction as the sun.  At conjunction</a:t>
            </a:r>
          </a:p>
          <a:p>
            <a:pPr>
              <a:buNone/>
            </a:pPr>
            <a:r>
              <a:rPr lang="en-US" sz="2400" dirty="0" smtClean="0">
                <a:latin typeface="Times New Roman" pitchFamily="18" charset="0"/>
                <a:cs typeface="Times New Roman" pitchFamily="18" charset="0"/>
              </a:rPr>
              <a:t>the elongation of moon is zero.  Conjunction takes place on new</a:t>
            </a:r>
          </a:p>
          <a:p>
            <a:pPr>
              <a:buNone/>
            </a:pPr>
            <a:r>
              <a:rPr lang="en-US" sz="2400" dirty="0" smtClean="0">
                <a:latin typeface="Times New Roman" pitchFamily="18" charset="0"/>
                <a:cs typeface="Times New Roman" pitchFamily="18" charset="0"/>
              </a:rPr>
              <a:t>moon days.</a:t>
            </a:r>
          </a:p>
          <a:p>
            <a:pPr>
              <a:buNone/>
            </a:pPr>
            <a:r>
              <a:rPr lang="en-US" sz="3300" b="1" dirty="0" smtClean="0">
                <a:solidFill>
                  <a:srgbClr val="C00000"/>
                </a:solidFill>
                <a:latin typeface="Times New Roman" pitchFamily="18" charset="0"/>
                <a:cs typeface="Times New Roman" pitchFamily="18" charset="0"/>
              </a:rPr>
              <a:t>Opposition</a:t>
            </a:r>
          </a:p>
          <a:p>
            <a:pPr>
              <a:buNone/>
            </a:pPr>
            <a:r>
              <a:rPr lang="en-US" sz="2400" dirty="0" smtClean="0">
                <a:latin typeface="Times New Roman" pitchFamily="18" charset="0"/>
                <a:cs typeface="Times New Roman" pitchFamily="18" charset="0"/>
              </a:rPr>
              <a:t>Moon is said to be in </a:t>
            </a:r>
            <a:r>
              <a:rPr lang="en-US" sz="2400" b="1" u="sng" dirty="0" smtClean="0">
                <a:latin typeface="Times New Roman" pitchFamily="18" charset="0"/>
                <a:cs typeface="Times New Roman" pitchFamily="18" charset="0"/>
              </a:rPr>
              <a:t>opposition</a:t>
            </a:r>
          </a:p>
          <a:p>
            <a:pPr>
              <a:buNone/>
            </a:pPr>
            <a:r>
              <a:rPr lang="en-US" sz="2400" dirty="0" smtClean="0">
                <a:latin typeface="Times New Roman" pitchFamily="18" charset="0"/>
                <a:cs typeface="Times New Roman" pitchFamily="18" charset="0"/>
              </a:rPr>
              <a:t>with the sun when it is seen from</a:t>
            </a:r>
          </a:p>
          <a:p>
            <a:pPr>
              <a:buNone/>
            </a:pPr>
            <a:r>
              <a:rPr lang="en-US" sz="2400" dirty="0" smtClean="0">
                <a:latin typeface="Times New Roman" pitchFamily="18" charset="0"/>
                <a:cs typeface="Times New Roman" pitchFamily="18" charset="0"/>
              </a:rPr>
              <a:t>the earth in the direction </a:t>
            </a:r>
          </a:p>
          <a:p>
            <a:pPr>
              <a:buNone/>
            </a:pPr>
            <a:r>
              <a:rPr lang="en-US" sz="2400" dirty="0" smtClean="0">
                <a:latin typeface="Times New Roman" pitchFamily="18" charset="0"/>
                <a:cs typeface="Times New Roman" pitchFamily="18" charset="0"/>
              </a:rPr>
              <a:t>opposite to that of the sun. All</a:t>
            </a:r>
          </a:p>
          <a:p>
            <a:pPr>
              <a:buNone/>
            </a:pPr>
            <a:r>
              <a:rPr lang="en-US" sz="2400" dirty="0" smtClean="0">
                <a:latin typeface="Times New Roman" pitchFamily="18" charset="0"/>
                <a:cs typeface="Times New Roman" pitchFamily="18" charset="0"/>
              </a:rPr>
              <a:t>opposition the elongation of the</a:t>
            </a:r>
          </a:p>
          <a:p>
            <a:pPr>
              <a:buNone/>
            </a:pPr>
            <a:r>
              <a:rPr lang="en-US" sz="2400" dirty="0" smtClean="0">
                <a:latin typeface="Times New Roman" pitchFamily="18" charset="0"/>
                <a:cs typeface="Times New Roman" pitchFamily="18" charset="0"/>
              </a:rPr>
              <a:t> moon is 180.Opposition takes</a:t>
            </a:r>
          </a:p>
          <a:p>
            <a:pPr>
              <a:buNone/>
            </a:pPr>
            <a:r>
              <a:rPr lang="en-US" sz="2400" dirty="0" smtClean="0">
                <a:latin typeface="Times New Roman" pitchFamily="18" charset="0"/>
                <a:cs typeface="Times New Roman" pitchFamily="18" charset="0"/>
              </a:rPr>
              <a:t>place on full moon days.</a:t>
            </a:r>
          </a:p>
          <a:p>
            <a:pPr>
              <a:buNone/>
            </a:pPr>
            <a:endParaRPr lang="en-US" sz="2400" dirty="0" smtClean="0"/>
          </a:p>
          <a:p>
            <a:pPr>
              <a:buNone/>
            </a:pPr>
            <a:endParaRPr lang="en-US" sz="2400" dirty="0"/>
          </a:p>
        </p:txBody>
      </p:sp>
      <p:pic>
        <p:nvPicPr>
          <p:cNvPr id="5" name="Picture 2"/>
          <p:cNvPicPr>
            <a:picLocks noChangeAspect="1" noChangeArrowheads="1"/>
          </p:cNvPicPr>
          <p:nvPr/>
        </p:nvPicPr>
        <p:blipFill>
          <a:blip r:embed="rId2" cstate="print"/>
          <a:srcRect/>
          <a:stretch>
            <a:fillRect/>
          </a:stretch>
        </p:blipFill>
        <p:spPr bwMode="auto">
          <a:xfrm>
            <a:off x="4572000" y="3429000"/>
            <a:ext cx="4019512" cy="292706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TotalTime>
  <Words>783</Words>
  <Application>Microsoft Office PowerPoint</Application>
  <PresentationFormat>On-screen Show (4:3)</PresentationFormat>
  <Paragraphs>73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                                                                 Presented  By    S.ITHAYA EZHIL MANNA     Assistant Professor In Mathematics    St.Joseph’s College,Trichy-2.</vt:lpstr>
      <vt:lpstr>INTRODUCTION</vt:lpstr>
      <vt:lpstr>INTRODUCTION</vt:lpstr>
      <vt:lpstr>INTRODUCTION</vt:lpstr>
      <vt:lpstr>definitions</vt:lpstr>
      <vt:lpstr>find the relation between sidereal and synodic months </vt:lpstr>
      <vt:lpstr>Elongation </vt:lpstr>
      <vt:lpstr>If the inclination of the lunar orbit be neglected and the moon were taken in the ecliptic then the elongation of the moon is the angle subtended by sun and moon at the earth. </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26</cp:revision>
  <dcterms:created xsi:type="dcterms:W3CDTF">2006-08-16T00:00:00Z</dcterms:created>
  <dcterms:modified xsi:type="dcterms:W3CDTF">2018-07-04T17:25:32Z</dcterms:modified>
</cp:coreProperties>
</file>