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50"/>
  </p:notesMasterIdLst>
  <p:handoutMasterIdLst>
    <p:handoutMasterId r:id="rId51"/>
  </p:handoutMasterIdLst>
  <p:sldIdLst>
    <p:sldId id="272" r:id="rId5"/>
    <p:sldId id="265" r:id="rId6"/>
    <p:sldId id="274" r:id="rId7"/>
    <p:sldId id="273" r:id="rId8"/>
    <p:sldId id="275" r:id="rId9"/>
    <p:sldId id="266" r:id="rId10"/>
    <p:sldId id="268" r:id="rId11"/>
    <p:sldId id="279" r:id="rId12"/>
    <p:sldId id="281" r:id="rId13"/>
    <p:sldId id="280" r:id="rId14"/>
    <p:sldId id="283" r:id="rId15"/>
    <p:sldId id="282" r:id="rId16"/>
    <p:sldId id="284" r:id="rId17"/>
    <p:sldId id="270" r:id="rId18"/>
    <p:sldId id="285" r:id="rId19"/>
    <p:sldId id="287" r:id="rId20"/>
    <p:sldId id="286" r:id="rId21"/>
    <p:sldId id="258" r:id="rId22"/>
    <p:sldId id="295" r:id="rId23"/>
    <p:sldId id="294" r:id="rId24"/>
    <p:sldId id="293" r:id="rId25"/>
    <p:sldId id="292" r:id="rId26"/>
    <p:sldId id="296" r:id="rId27"/>
    <p:sldId id="288" r:id="rId28"/>
    <p:sldId id="298" r:id="rId29"/>
    <p:sldId id="297" r:id="rId30"/>
    <p:sldId id="260" r:id="rId31"/>
    <p:sldId id="301" r:id="rId32"/>
    <p:sldId id="302" r:id="rId33"/>
    <p:sldId id="303" r:id="rId34"/>
    <p:sldId id="300" r:id="rId35"/>
    <p:sldId id="299" r:id="rId36"/>
    <p:sldId id="289" r:id="rId37"/>
    <p:sldId id="304" r:id="rId38"/>
    <p:sldId id="290" r:id="rId39"/>
    <p:sldId id="309" r:id="rId40"/>
    <p:sldId id="308" r:id="rId41"/>
    <p:sldId id="307" r:id="rId42"/>
    <p:sldId id="306" r:id="rId43"/>
    <p:sldId id="305" r:id="rId44"/>
    <p:sldId id="291" r:id="rId45"/>
    <p:sldId id="310" r:id="rId46"/>
    <p:sldId id="316" r:id="rId47"/>
    <p:sldId id="317" r:id="rId48"/>
    <p:sldId id="315" r:id="rId4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24" autoAdjust="0"/>
  </p:normalViewPr>
  <p:slideViewPr>
    <p:cSldViewPr snapToGrid="0">
      <p:cViewPr varScale="1">
        <p:scale>
          <a:sx n="69" d="100"/>
          <a:sy n="69" d="100"/>
        </p:scale>
        <p:origin x="-73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4" d="100"/>
          <a:sy n="94" d="100"/>
        </p:scale>
        <p:origin x="1932" y="10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handoutMaster" Target="handoutMasters/handoutMaster1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pPr/>
              <a:t>7/4/2018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pPr/>
              <a:t>7/4/2018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>
          <a:gsLst>
            <a:gs pos="100000">
              <a:schemeClr val="accent1">
                <a:lumMod val="20000"/>
                <a:lumOff val="80000"/>
                <a:alpha val="86000"/>
              </a:schemeClr>
            </a:gs>
            <a:gs pos="42000">
              <a:schemeClr val="bg1">
                <a:alpha val="40000"/>
              </a:schemeClr>
            </a:gs>
            <a:gs pos="0">
              <a:schemeClr val="accent1">
                <a:lumMod val="20000"/>
                <a:lumOff val="80000"/>
                <a:alpha val="85000"/>
              </a:schemeClr>
            </a:gs>
            <a:gs pos="75000">
              <a:schemeClr val="bg1">
                <a:alpha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12188825" cy="713232"/>
            <a:chOff x="0" y="0"/>
            <a:chExt cx="12188825" cy="713232"/>
          </a:xfrm>
        </p:grpSpPr>
        <p:sp>
          <p:nvSpPr>
            <p:cNvPr id="7" name="Rectangle 6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0" y="0"/>
            <a:ext cx="713232" cy="6858000"/>
            <a:chOff x="0" y="0"/>
            <a:chExt cx="713232" cy="6858000"/>
          </a:xfrm>
        </p:grpSpPr>
        <p:sp>
          <p:nvSpPr>
            <p:cNvPr id="12" name="Rectangle 11"/>
            <p:cNvSpPr/>
            <p:nvPr/>
          </p:nvSpPr>
          <p:spPr>
            <a:xfrm flipH="1">
              <a:off x="73152" y="0"/>
              <a:ext cx="640080" cy="685800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H="1">
              <a:off x="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1476762" y="0"/>
            <a:ext cx="746886" cy="6858000"/>
            <a:chOff x="11476762" y="0"/>
            <a:chExt cx="746886" cy="6858000"/>
          </a:xfrm>
        </p:grpSpPr>
        <p:sp>
          <p:nvSpPr>
            <p:cNvPr id="15" name="Rectangle 14"/>
            <p:cNvSpPr/>
            <p:nvPr/>
          </p:nvSpPr>
          <p:spPr>
            <a:xfrm flipH="1">
              <a:off x="11476762" y="0"/>
              <a:ext cx="640080" cy="685800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 flipH="1">
              <a:off x="1202093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7" name="Group 16"/>
          <p:cNvGrpSpPr/>
          <p:nvPr/>
        </p:nvGrpSpPr>
        <p:grpSpPr>
          <a:xfrm flipV="1">
            <a:off x="0" y="6144768"/>
            <a:ext cx="12188825" cy="713232"/>
            <a:chOff x="0" y="0"/>
            <a:chExt cx="12188825" cy="713232"/>
          </a:xfrm>
        </p:grpSpPr>
        <p:sp>
          <p:nvSpPr>
            <p:cNvPr id="18" name="Rectangle 17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188720"/>
            <a:ext cx="9601200" cy="2514600"/>
          </a:xfrm>
        </p:spPr>
        <p:txBody>
          <a:bodyPr anchor="b">
            <a:no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749040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all" baseline="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xmlns="" val="3382882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7/4/2018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338572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7/4/2018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751558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7/4/2018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159342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0" y="630936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6736" y="0"/>
            <a:ext cx="12188825" cy="548640"/>
            <a:chOff x="0" y="0"/>
            <a:chExt cx="12188825" cy="713232"/>
          </a:xfrm>
        </p:grpSpPr>
        <p:sp>
          <p:nvSpPr>
            <p:cNvPr id="12" name="Rectangle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7/4/2018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188720"/>
            <a:ext cx="9601200" cy="2514600"/>
          </a:xfrm>
        </p:spPr>
        <p:txBody>
          <a:bodyPr anchor="b">
            <a:normAutofit/>
          </a:bodyPr>
          <a:lstStyle>
            <a:lvl1pPr algn="ctr">
              <a:defRPr sz="5400" b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3749040"/>
            <a:ext cx="9601200" cy="914400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715843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673352"/>
            <a:ext cx="4572000" cy="4343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673352"/>
            <a:ext cx="4572000" cy="4343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9FD0-C37A-4F50-8F3B-5FA0D9D0B42F}" type="datetimeFigureOut">
              <a:rPr lang="en-US"/>
              <a:pPr/>
              <a:t>7/4/2018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EF73-9DB8-4763-865F-2F88181A4732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923056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600200"/>
            <a:ext cx="4572000" cy="758952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441448"/>
            <a:ext cx="4572000" cy="358444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600200"/>
            <a:ext cx="4572000" cy="758952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441448"/>
            <a:ext cx="4572000" cy="358444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7/4/2018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057080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7/4/2018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842011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7/4/2018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559003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005840"/>
            <a:ext cx="72237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7/4/2018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435946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640" y="548640"/>
            <a:ext cx="6675120" cy="5760720"/>
          </a:xfrm>
          <a:noFill/>
        </p:spPr>
        <p:txBody>
          <a:bodyPr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7/4/2018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7772400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 flipV="1">
            <a:off x="0" y="6309360"/>
            <a:ext cx="7772400" cy="548640"/>
            <a:chOff x="0" y="0"/>
            <a:chExt cx="12188825" cy="713232"/>
          </a:xfrm>
        </p:grpSpPr>
        <p:sp>
          <p:nvSpPr>
            <p:cNvPr id="12" name="Rectangle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4" name="Group 13"/>
          <p:cNvGrpSpPr/>
          <p:nvPr/>
        </p:nvGrpSpPr>
        <p:grpSpPr>
          <a:xfrm rot="5400000" flipV="1">
            <a:off x="-3154680" y="3154680"/>
            <a:ext cx="6858000" cy="548640"/>
            <a:chOff x="0" y="0"/>
            <a:chExt cx="12188825" cy="713232"/>
          </a:xfrm>
        </p:grpSpPr>
        <p:sp>
          <p:nvSpPr>
            <p:cNvPr id="15" name="Rectangle 14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7" name="Group 16"/>
          <p:cNvGrpSpPr/>
          <p:nvPr/>
        </p:nvGrpSpPr>
        <p:grpSpPr>
          <a:xfrm rot="16200000" flipH="1" flipV="1">
            <a:off x="4069079" y="3154681"/>
            <a:ext cx="6858000" cy="548640"/>
            <a:chOff x="0" y="0"/>
            <a:chExt cx="12188825" cy="713232"/>
          </a:xfrm>
        </p:grpSpPr>
        <p:sp>
          <p:nvSpPr>
            <p:cNvPr id="18" name="Rectangle 17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xmlns="" val="1371734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6000"/>
              </a:schemeClr>
            </a:gs>
            <a:gs pos="79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auto">
          <a:xfrm flipV="1">
            <a:off x="0" y="630936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 bwMode="auto"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 bwMode="auto"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673352"/>
            <a:ext cx="95097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391656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7/4/2018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391656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391656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pos="3840" userDrawn="1">
          <p15:clr>
            <a:srgbClr val="F26B43"/>
          </p15:clr>
        </p15:guide>
        <p15:guide id="5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6127" y="648393"/>
            <a:ext cx="9601200" cy="1360516"/>
          </a:xfrm>
        </p:spPr>
        <p:txBody>
          <a:bodyPr/>
          <a:lstStyle/>
          <a:p>
            <a:r>
              <a:rPr lang="en-US" sz="8000" b="1" dirty="0" smtClean="0">
                <a:latin typeface="Algerian" pitchFamily="82" charset="0"/>
              </a:rPr>
              <a:t>Calendar</a:t>
            </a:r>
            <a:endParaRPr lang="en-US" sz="8000" dirty="0">
              <a:latin typeface="Algerian" pitchFamily="82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33946" y="3283527"/>
            <a:ext cx="9601200" cy="2322022"/>
          </a:xfrm>
        </p:spPr>
        <p:txBody>
          <a:bodyPr/>
          <a:lstStyle/>
          <a:p>
            <a:r>
              <a:rPr lang="en-US" sz="2800" cap="none" smtClean="0">
                <a:latin typeface="Times New Roman" pitchFamily="18" charset="0"/>
                <a:cs typeface="Times New Roman" pitchFamily="18" charset="0"/>
              </a:rPr>
              <a:t>                                    Presented  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By</a:t>
            </a:r>
            <a:b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cap="none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cap="none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cap="none" smtClean="0">
                <a:latin typeface="Times New Roman" pitchFamily="18" charset="0"/>
                <a:cs typeface="Times New Roman" pitchFamily="18" charset="0"/>
              </a:rPr>
              <a:t>S.ITHAYA </a:t>
            </a:r>
            <a:r>
              <a:rPr lang="en-US" cap="none" dirty="0" smtClean="0">
                <a:latin typeface="Times New Roman" pitchFamily="18" charset="0"/>
                <a:cs typeface="Times New Roman" pitchFamily="18" charset="0"/>
              </a:rPr>
              <a:t>EZHIL MANNA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			 </a:t>
            </a:r>
            <a:r>
              <a:rPr lang="en-US" cap="none" dirty="0" smtClean="0">
                <a:latin typeface="Times New Roman" pitchFamily="18" charset="0"/>
                <a:cs typeface="Times New Roman" pitchFamily="18" charset="0"/>
              </a:rPr>
              <a:t>Assistant Professor In Mathematics</a:t>
            </a:r>
            <a:br>
              <a:rPr lang="en-US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cap="none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cap="none" dirty="0" err="1" smtClean="0">
                <a:latin typeface="Times New Roman" pitchFamily="18" charset="0"/>
                <a:cs typeface="Times New Roman" pitchFamily="18" charset="0"/>
              </a:rPr>
              <a:t>St.Joseph’s</a:t>
            </a:r>
            <a:r>
              <a:rPr lang="en-US" cap="none" dirty="0" smtClean="0">
                <a:latin typeface="Times New Roman" pitchFamily="18" charset="0"/>
                <a:cs typeface="Times New Roman" pitchFamily="18" charset="0"/>
              </a:rPr>
              <a:t> College,Trichy-2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1542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subTitle" idx="1"/>
          </p:nvPr>
        </p:nvSpPr>
        <p:spPr>
          <a:xfrm>
            <a:off x="274320" y="769937"/>
            <a:ext cx="6492240" cy="5852932"/>
          </a:xfrm>
        </p:spPr>
        <p:txBody>
          <a:bodyPr>
            <a:normAutofit fontScale="92500"/>
          </a:bodyPr>
          <a:lstStyle/>
          <a:p>
            <a:pPr marL="457200" lvl="0" indent="-457200" algn="l">
              <a:lnSpc>
                <a:spcPct val="100000"/>
              </a:lnSpc>
              <a:buAutoNum type="arabicPeriod" startAt="2"/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000" b="1" cap="none" dirty="0" smtClean="0">
                <a:latin typeface="Times New Roman" pitchFamily="18" charset="0"/>
                <a:cs typeface="Times New Roman" pitchFamily="18" charset="0"/>
              </a:rPr>
              <a:t>tropical year </a:t>
            </a: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is the interval between two successive passages of the sun through the first point of Aries ɣ.</a:t>
            </a:r>
          </a:p>
          <a:p>
            <a:pPr marL="457200" lvl="0" indent="-457200" algn="l">
              <a:lnSpc>
                <a:spcPct val="100000"/>
              </a:lnSpc>
              <a:buAutoNum type="arabicPeriod" startAt="2"/>
            </a:pPr>
            <a:endParaRPr lang="en-US" sz="3000" cap="none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Due to the phenomenon called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precession*(</a:t>
            </a:r>
            <a:r>
              <a:rPr lang="en-US" sz="3000" b="1" cap="none" dirty="0" smtClean="0">
                <a:latin typeface="Times New Roman" pitchFamily="18" charset="0"/>
                <a:cs typeface="Times New Roman" pitchFamily="18" charset="0"/>
              </a:rPr>
              <a:t>Retrograde motion</a:t>
            </a: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 is the 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apparent </a:t>
            </a:r>
            <a:r>
              <a:rPr lang="en-US" sz="3000" b="1" cap="none" dirty="0" smtClean="0">
                <a:latin typeface="Times New Roman" pitchFamily="18" charset="0"/>
                <a:cs typeface="Times New Roman" pitchFamily="18" charset="0"/>
              </a:rPr>
              <a:t>motion</a:t>
            </a: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 of a planet in a 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direction opposite to that of other bodies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within its system), ɣ undergoes a  small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retrograde motion of about 50’’.26 per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year along the ecliptic.  </a:t>
            </a:r>
          </a:p>
          <a:p>
            <a:pPr lvl="0" algn="l">
              <a:lnSpc>
                <a:spcPct val="100000"/>
              </a:lnSpc>
            </a:pPr>
            <a:endParaRPr lang="en-US" sz="3000" cap="none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subTitle" idx="1"/>
          </p:nvPr>
        </p:nvSpPr>
        <p:spPr>
          <a:xfrm>
            <a:off x="274320" y="769937"/>
            <a:ext cx="6492240" cy="5852932"/>
          </a:xfrm>
        </p:spPr>
        <p:txBody>
          <a:bodyPr>
            <a:normAutofit fontScale="92500" lnSpcReduction="10000"/>
          </a:bodyPr>
          <a:lstStyle/>
          <a:p>
            <a:pPr marL="457200" lvl="0" indent="-457200" algn="l">
              <a:lnSpc>
                <a:spcPct val="100000"/>
              </a:lnSpc>
              <a:buAutoNum type="arabicPeriod" startAt="2"/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000" b="1" cap="none" dirty="0" smtClean="0">
                <a:latin typeface="Times New Roman" pitchFamily="18" charset="0"/>
                <a:cs typeface="Times New Roman" pitchFamily="18" charset="0"/>
              </a:rPr>
              <a:t>tropical year </a:t>
            </a: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is the interval between two successive passages of the sun through the first point of Aries ɣ.</a:t>
            </a:r>
          </a:p>
          <a:p>
            <a:pPr marL="457200" lvl="0" indent="-457200" algn="l">
              <a:lnSpc>
                <a:spcPct val="100000"/>
              </a:lnSpc>
              <a:buAutoNum type="arabicPeriod" startAt="2"/>
            </a:pPr>
            <a:endParaRPr lang="en-US" sz="3000" cap="none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Due to the phenomenon called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precession*(</a:t>
            </a:r>
            <a:r>
              <a:rPr lang="en-US" sz="3000" b="1" cap="none" dirty="0" smtClean="0">
                <a:latin typeface="Times New Roman" pitchFamily="18" charset="0"/>
                <a:cs typeface="Times New Roman" pitchFamily="18" charset="0"/>
              </a:rPr>
              <a:t>Retrograde motion</a:t>
            </a: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 is the 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apparent </a:t>
            </a:r>
            <a:r>
              <a:rPr lang="en-US" sz="3000" b="1" cap="none" dirty="0" smtClean="0">
                <a:latin typeface="Times New Roman" pitchFamily="18" charset="0"/>
                <a:cs typeface="Times New Roman" pitchFamily="18" charset="0"/>
              </a:rPr>
              <a:t>motion</a:t>
            </a: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 of a planet in a 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direction opposite to that of other bodies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within its system), ɣ undergoes a  small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retrograde motion of about 50’’.26 per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year along the ecliptic.  </a:t>
            </a:r>
          </a:p>
          <a:p>
            <a:pPr lvl="0" algn="l">
              <a:lnSpc>
                <a:spcPct val="100000"/>
              </a:lnSpc>
            </a:pPr>
            <a:endParaRPr lang="en-US" sz="3000" cap="none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Therefore the duration of a tropical year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is slightly less than a sidereal year.  </a:t>
            </a:r>
          </a:p>
          <a:p>
            <a:pPr lvl="0" algn="l">
              <a:lnSpc>
                <a:spcPct val="100000"/>
              </a:lnSpc>
            </a:pPr>
            <a:endParaRPr lang="en-US" sz="30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subTitle" idx="1"/>
          </p:nvPr>
        </p:nvSpPr>
        <p:spPr>
          <a:xfrm>
            <a:off x="274320" y="769937"/>
            <a:ext cx="6492240" cy="5852932"/>
          </a:xfrm>
        </p:spPr>
        <p:txBody>
          <a:bodyPr>
            <a:normAutofit fontScale="92500" lnSpcReduction="20000"/>
          </a:bodyPr>
          <a:lstStyle/>
          <a:p>
            <a:pPr marL="457200" lvl="0" indent="-457200" algn="l">
              <a:lnSpc>
                <a:spcPct val="100000"/>
              </a:lnSpc>
              <a:buAutoNum type="arabicPeriod" startAt="2"/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000" b="1" cap="none" dirty="0" smtClean="0">
                <a:latin typeface="Times New Roman" pitchFamily="18" charset="0"/>
                <a:cs typeface="Times New Roman" pitchFamily="18" charset="0"/>
              </a:rPr>
              <a:t>tropical year </a:t>
            </a: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is the interval between two successive passages of the sun through the first point of Aries ɣ.</a:t>
            </a:r>
          </a:p>
          <a:p>
            <a:pPr marL="457200" lvl="0" indent="-457200" algn="l">
              <a:lnSpc>
                <a:spcPct val="100000"/>
              </a:lnSpc>
              <a:buAutoNum type="arabicPeriod" startAt="2"/>
            </a:pPr>
            <a:endParaRPr lang="en-US" sz="3000" cap="none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Due to the phenomenon called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precession*(</a:t>
            </a:r>
            <a:r>
              <a:rPr lang="en-US" sz="3000" b="1" cap="none" dirty="0" smtClean="0">
                <a:latin typeface="Times New Roman" pitchFamily="18" charset="0"/>
                <a:cs typeface="Times New Roman" pitchFamily="18" charset="0"/>
              </a:rPr>
              <a:t>Retrograde motion</a:t>
            </a: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 is the 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apparent </a:t>
            </a:r>
            <a:r>
              <a:rPr lang="en-US" sz="3000" b="1" cap="none" dirty="0" smtClean="0">
                <a:latin typeface="Times New Roman" pitchFamily="18" charset="0"/>
                <a:cs typeface="Times New Roman" pitchFamily="18" charset="0"/>
              </a:rPr>
              <a:t>motion</a:t>
            </a: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 of a planet in a 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direction opposite to that of other bodies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within its system), ɣ undergoes a  small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retrograde motion of about 50’’.26 per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year along the ecliptic.  </a:t>
            </a:r>
          </a:p>
          <a:p>
            <a:pPr lvl="0" algn="l">
              <a:lnSpc>
                <a:spcPct val="100000"/>
              </a:lnSpc>
            </a:pPr>
            <a:endParaRPr lang="en-US" sz="3000" cap="none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Therefore the duration of a tropical year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is slightly less than a sidereal year.  </a:t>
            </a:r>
          </a:p>
          <a:p>
            <a:pPr lvl="0" algn="l">
              <a:lnSpc>
                <a:spcPct val="100000"/>
              </a:lnSpc>
            </a:pPr>
            <a:endParaRPr lang="en-US" sz="3000" cap="none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It is about 365.2422 mean solar days.</a:t>
            </a:r>
          </a:p>
          <a:p>
            <a:pPr algn="l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subTitle" idx="1"/>
          </p:nvPr>
        </p:nvSpPr>
        <p:spPr>
          <a:xfrm>
            <a:off x="274320" y="769937"/>
            <a:ext cx="6492240" cy="5852932"/>
          </a:xfrm>
        </p:spPr>
        <p:txBody>
          <a:bodyPr>
            <a:normAutofit fontScale="92500" lnSpcReduction="20000"/>
          </a:bodyPr>
          <a:lstStyle/>
          <a:p>
            <a:pPr marL="457200" lvl="0" indent="-457200" algn="l">
              <a:lnSpc>
                <a:spcPct val="100000"/>
              </a:lnSpc>
              <a:buAutoNum type="arabicPeriod" startAt="2"/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000" b="1" cap="none" dirty="0" smtClean="0">
                <a:latin typeface="Times New Roman" pitchFamily="18" charset="0"/>
                <a:cs typeface="Times New Roman" pitchFamily="18" charset="0"/>
              </a:rPr>
              <a:t>tropical year </a:t>
            </a: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is the interval between two successive passages of the sun through the first point of Aries ɣ.</a:t>
            </a:r>
          </a:p>
          <a:p>
            <a:pPr marL="457200" lvl="0" indent="-457200" algn="l">
              <a:lnSpc>
                <a:spcPct val="100000"/>
              </a:lnSpc>
              <a:buAutoNum type="arabicPeriod" startAt="2"/>
            </a:pPr>
            <a:endParaRPr lang="en-US" sz="3000" cap="none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Due to the phenomenon called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precession*(</a:t>
            </a:r>
            <a:r>
              <a:rPr lang="en-US" sz="3000" b="1" cap="none" dirty="0" smtClean="0">
                <a:latin typeface="Times New Roman" pitchFamily="18" charset="0"/>
                <a:cs typeface="Times New Roman" pitchFamily="18" charset="0"/>
              </a:rPr>
              <a:t>Retrograde motion</a:t>
            </a: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 is the 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apparent </a:t>
            </a:r>
            <a:r>
              <a:rPr lang="en-US" sz="3000" b="1" cap="none" dirty="0" smtClean="0">
                <a:latin typeface="Times New Roman" pitchFamily="18" charset="0"/>
                <a:cs typeface="Times New Roman" pitchFamily="18" charset="0"/>
              </a:rPr>
              <a:t>motion</a:t>
            </a: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 of a planet in a 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direction opposite to that of other bodies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within its system), ɣ undergoes a  small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retrograde motion of about 50’’.26 per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year along the ecliptic.  </a:t>
            </a:r>
          </a:p>
          <a:p>
            <a:pPr lvl="0" algn="l">
              <a:lnSpc>
                <a:spcPct val="100000"/>
              </a:lnSpc>
            </a:pPr>
            <a:endParaRPr lang="en-US" sz="3000" cap="none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Therefore the duration of a tropical year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is slightly less than a sidereal year.  </a:t>
            </a:r>
          </a:p>
          <a:p>
            <a:pPr lvl="0" algn="l">
              <a:lnSpc>
                <a:spcPct val="100000"/>
              </a:lnSpc>
            </a:pPr>
            <a:endParaRPr lang="en-US" sz="3000" cap="none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It is about 365.2422 mean solar days.</a:t>
            </a:r>
          </a:p>
          <a:p>
            <a:pPr algn="l"/>
            <a:endParaRPr lang="en-US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99668" y="831272"/>
            <a:ext cx="5353792" cy="5153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4771" y="849086"/>
            <a:ext cx="9601200" cy="4180114"/>
          </a:xfrm>
        </p:spPr>
        <p:txBody>
          <a:bodyPr>
            <a:normAutofit/>
          </a:bodyPr>
          <a:lstStyle/>
          <a:p>
            <a:pPr lvl="0"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3. The </a:t>
            </a:r>
            <a:r>
              <a:rPr lang="en-US" sz="3200" b="1" cap="none" dirty="0" smtClean="0">
                <a:latin typeface="Times New Roman" pitchFamily="18" charset="0"/>
                <a:cs typeface="Times New Roman" pitchFamily="18" charset="0"/>
              </a:rPr>
              <a:t>anomalistic year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is the interval between two successive passages of the sun through the perigee of its apparent orbit. </a:t>
            </a:r>
          </a:p>
          <a:p>
            <a:pPr lvl="0"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endParaRPr lang="en-US" sz="2800" cap="non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4771" y="849086"/>
            <a:ext cx="9601200" cy="4180114"/>
          </a:xfrm>
        </p:spPr>
        <p:txBody>
          <a:bodyPr>
            <a:normAutofit/>
          </a:bodyPr>
          <a:lstStyle/>
          <a:p>
            <a:pPr lvl="0"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3. The </a:t>
            </a:r>
            <a:r>
              <a:rPr lang="en-US" sz="3200" b="1" cap="none" dirty="0" smtClean="0">
                <a:latin typeface="Times New Roman" pitchFamily="18" charset="0"/>
                <a:cs typeface="Times New Roman" pitchFamily="18" charset="0"/>
              </a:rPr>
              <a:t>anomalistic year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is the interval between two successive passages of the sun through the perigee of its apparent orbit. </a:t>
            </a:r>
          </a:p>
          <a:p>
            <a:pPr lvl="0"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As the perigee has a slow forward motion of about 11”.25 per year ,the anomalistic year is slightly longer than a sidereal year. </a:t>
            </a:r>
          </a:p>
          <a:p>
            <a:pPr lvl="0"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cap="non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4771" y="849086"/>
            <a:ext cx="9601200" cy="4180114"/>
          </a:xfrm>
        </p:spPr>
        <p:txBody>
          <a:bodyPr>
            <a:normAutofit/>
          </a:bodyPr>
          <a:lstStyle/>
          <a:p>
            <a:pPr lvl="0"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3. The </a:t>
            </a:r>
            <a:r>
              <a:rPr lang="en-US" sz="3200" b="1" cap="none" dirty="0" smtClean="0">
                <a:latin typeface="Times New Roman" pitchFamily="18" charset="0"/>
                <a:cs typeface="Times New Roman" pitchFamily="18" charset="0"/>
              </a:rPr>
              <a:t>anomalistic year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is the interval between two successive passages of the sun through the perigee of its apparent orbit. </a:t>
            </a:r>
          </a:p>
          <a:p>
            <a:pPr lvl="0"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As the perigee has a slow forward motion of about 11”.25 per year ,the anomalistic year is slightly longer than a sidereal year. </a:t>
            </a:r>
          </a:p>
          <a:p>
            <a:pPr lvl="0"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Its duration is about 365.2596 mean solar days.</a:t>
            </a:r>
          </a:p>
          <a:p>
            <a:pPr algn="l"/>
            <a:endParaRPr lang="en-US" sz="2800" cap="non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4771" y="849086"/>
            <a:ext cx="9601200" cy="4180114"/>
          </a:xfrm>
        </p:spPr>
        <p:txBody>
          <a:bodyPr>
            <a:normAutofit/>
          </a:bodyPr>
          <a:lstStyle/>
          <a:p>
            <a:pPr lvl="0"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3. The </a:t>
            </a:r>
            <a:r>
              <a:rPr lang="en-US" sz="3200" b="1" cap="none" dirty="0" smtClean="0">
                <a:latin typeface="Times New Roman" pitchFamily="18" charset="0"/>
                <a:cs typeface="Times New Roman" pitchFamily="18" charset="0"/>
              </a:rPr>
              <a:t>anomalistic year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is the interval between two successive passages of the sun through the perigee of its apparent orbit. </a:t>
            </a:r>
          </a:p>
          <a:p>
            <a:pPr lvl="0"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As the perigee has a slow forward motion of about </a:t>
            </a:r>
            <a:r>
              <a:rPr lang="en-US" sz="2800" b="1" cap="none" dirty="0" smtClean="0">
                <a:latin typeface="Times New Roman" pitchFamily="18" charset="0"/>
                <a:cs typeface="Times New Roman" pitchFamily="18" charset="0"/>
              </a:rPr>
              <a:t>11”.25 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per year ,the anomalistic year is slightly longer than a sidereal year. </a:t>
            </a:r>
          </a:p>
          <a:p>
            <a:pPr lvl="0"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Its duration is about </a:t>
            </a:r>
            <a:r>
              <a:rPr lang="en-US" sz="2800" b="1" cap="none" dirty="0" smtClean="0">
                <a:latin typeface="Times New Roman" pitchFamily="18" charset="0"/>
                <a:cs typeface="Times New Roman" pitchFamily="18" charset="0"/>
              </a:rPr>
              <a:t>365.2596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mean solar days.</a:t>
            </a:r>
          </a:p>
          <a:p>
            <a:pPr algn="l"/>
            <a:endParaRPr lang="en-US" sz="2800" cap="none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3273" y="3671454"/>
            <a:ext cx="7938653" cy="292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36964" y="773083"/>
            <a:ext cx="9601200" cy="115269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Civil year, Julian Calendar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95745" y="1227511"/>
            <a:ext cx="11139055" cy="4951615"/>
          </a:xfrm>
        </p:spPr>
        <p:txBody>
          <a:bodyPr>
            <a:normAutofit/>
          </a:bodyPr>
          <a:lstStyle/>
          <a:p>
            <a:pPr algn="l"/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xmlns="" val="1401137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36964" y="773083"/>
            <a:ext cx="9601200" cy="115269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Civil year, Julian Calendar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95745" y="1227511"/>
            <a:ext cx="11139055" cy="4951615"/>
          </a:xfrm>
        </p:spPr>
        <p:txBody>
          <a:bodyPr>
            <a:normAutofit/>
          </a:bodyPr>
          <a:lstStyle/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None of the three years mentioned above could be used conveniently for ordinary civil purposes as they involve fractions of a day.  </a:t>
            </a: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1137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</a:rPr>
              <a:t>Different kinds of years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992777" y="1673352"/>
            <a:ext cx="9858103" cy="4343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endParaRPr lang="en-US" sz="28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771859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36964" y="773083"/>
            <a:ext cx="9601200" cy="115269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Civil year, Julian Calendar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95745" y="1227511"/>
            <a:ext cx="11139055" cy="4951615"/>
          </a:xfrm>
        </p:spPr>
        <p:txBody>
          <a:bodyPr>
            <a:normAutofit/>
          </a:bodyPr>
          <a:lstStyle/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None of the three years mentioned above could be used conveniently for ordinary civil purposes as they involve fractions of a day.  </a:t>
            </a: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To avoid this inconvenience the </a:t>
            </a:r>
            <a:r>
              <a:rPr lang="en-US" sz="3200" b="1" cap="none" dirty="0" smtClean="0">
                <a:latin typeface="Times New Roman" pitchFamily="18" charset="0"/>
                <a:cs typeface="Times New Roman" pitchFamily="18" charset="0"/>
              </a:rPr>
              <a:t>civil year 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is introduced. </a:t>
            </a: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xmlns="" val="1401137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36964" y="773083"/>
            <a:ext cx="9601200" cy="115269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Civil year, Julian Calendar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95745" y="1227511"/>
            <a:ext cx="11139055" cy="4951615"/>
          </a:xfrm>
        </p:spPr>
        <p:txBody>
          <a:bodyPr>
            <a:normAutofit/>
          </a:bodyPr>
          <a:lstStyle/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None of the three years mentioned above could be used conveniently for ordinary civil purposes as they involve fractions of a day.  </a:t>
            </a: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To avoid this inconvenience the </a:t>
            </a:r>
            <a:r>
              <a:rPr lang="en-US" sz="3200" b="1" cap="none" dirty="0" smtClean="0">
                <a:latin typeface="Times New Roman" pitchFamily="18" charset="0"/>
                <a:cs typeface="Times New Roman" pitchFamily="18" charset="0"/>
              </a:rPr>
              <a:t>civil year 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is introduced. </a:t>
            </a: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The basis for the civil year is a tropical year and as such the seasons fall at fixed months of the year. </a:t>
            </a: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xmlns="" val="1401137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36964" y="773083"/>
            <a:ext cx="9601200" cy="115269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Civil year, Julian Calendar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95745" y="1227511"/>
            <a:ext cx="11139055" cy="4951615"/>
          </a:xfrm>
        </p:spPr>
        <p:txBody>
          <a:bodyPr>
            <a:normAutofit/>
          </a:bodyPr>
          <a:lstStyle/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None of the three years mentioned above could be used conveniently for ordinary civil purposes as they involve fractions of a day.  </a:t>
            </a: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To avoid this inconvenience the </a:t>
            </a:r>
            <a:r>
              <a:rPr lang="en-US" sz="3200" b="1" cap="none" dirty="0" smtClean="0">
                <a:latin typeface="Times New Roman" pitchFamily="18" charset="0"/>
                <a:cs typeface="Times New Roman" pitchFamily="18" charset="0"/>
              </a:rPr>
              <a:t>civil year 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is introduced. </a:t>
            </a: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The basis for the civil year is a tropical year and as such the seasons fall at fixed months of the year. </a:t>
            </a: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The civil year consists of 365 mean solar days for three consecutive years followed by a fourth year of 366 days called </a:t>
            </a:r>
            <a:r>
              <a:rPr lang="en-US" sz="2800" b="1" cap="none" dirty="0" smtClean="0">
                <a:latin typeface="Times New Roman" pitchFamily="18" charset="0"/>
                <a:cs typeface="Times New Roman" pitchFamily="18" charset="0"/>
              </a:rPr>
              <a:t>leap year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algn="l"/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xmlns="" val="1401137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36964" y="773083"/>
            <a:ext cx="9601200" cy="115269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Civil year, Julian Calendar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81890" y="1269074"/>
            <a:ext cx="11139055" cy="5367253"/>
          </a:xfrm>
        </p:spPr>
        <p:txBody>
          <a:bodyPr>
            <a:normAutofit/>
          </a:bodyPr>
          <a:lstStyle/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None of the three years mentioned above could be used conveniently for ordinary civil purposes as they involve fractions of a day.  </a:t>
            </a: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To avoid this inconvenience the </a:t>
            </a:r>
            <a:r>
              <a:rPr lang="en-US" sz="3200" b="1" cap="none" dirty="0" smtClean="0">
                <a:latin typeface="Times New Roman" pitchFamily="18" charset="0"/>
                <a:cs typeface="Times New Roman" pitchFamily="18" charset="0"/>
              </a:rPr>
              <a:t>civil year 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is introduced. </a:t>
            </a: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The basis for the civil year is a tropical year and as such the seasons fall at fixed months of the year. </a:t>
            </a: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The civil year consists of 365 mean solar days for three consecutive years followed by a fourth year of 366 days called </a:t>
            </a:r>
            <a:r>
              <a:rPr lang="en-US" sz="2800" b="1" cap="none" dirty="0" smtClean="0">
                <a:latin typeface="Times New Roman" pitchFamily="18" charset="0"/>
                <a:cs typeface="Times New Roman" pitchFamily="18" charset="0"/>
              </a:rPr>
              <a:t>leap year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algn="l"/>
            <a:endParaRPr lang="en-US" cap="none" dirty="0" smtClean="0"/>
          </a:p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This system of Reckoning(calculating or estimating) time is due to the Roman Emperor Julius Caesar. </a:t>
            </a:r>
          </a:p>
        </p:txBody>
      </p:sp>
    </p:spTree>
    <p:extLst>
      <p:ext uri="{BB962C8B-B14F-4D97-AF65-F5344CB8AC3E}">
        <p14:creationId xmlns:p14="http://schemas.microsoft.com/office/powerpoint/2010/main" xmlns="" val="1401137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36964" y="773083"/>
            <a:ext cx="9601200" cy="115269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Civil year, Julian Calendar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54182" y="1504602"/>
            <a:ext cx="11139055" cy="4951615"/>
          </a:xfrm>
        </p:spPr>
        <p:txBody>
          <a:bodyPr>
            <a:normAutofit/>
          </a:bodyPr>
          <a:lstStyle/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He introduced this system in the year B.C.45.  </a:t>
            </a: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1137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36964" y="773083"/>
            <a:ext cx="9601200" cy="115269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Civil year, Julian Calendar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54182" y="1504602"/>
            <a:ext cx="11139055" cy="4951615"/>
          </a:xfrm>
        </p:spPr>
        <p:txBody>
          <a:bodyPr>
            <a:normAutofit/>
          </a:bodyPr>
          <a:lstStyle/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He introduced this system in the year B.C.45.  </a:t>
            </a: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The calendar constructed on these principles is called the </a:t>
            </a:r>
            <a:r>
              <a:rPr lang="en-US" sz="3200" b="1" cap="none" dirty="0" smtClean="0">
                <a:latin typeface="Times New Roman" pitchFamily="18" charset="0"/>
                <a:cs typeface="Times New Roman" pitchFamily="18" charset="0"/>
              </a:rPr>
              <a:t>Julian calendar.  </a:t>
            </a:r>
            <a:endParaRPr lang="en-US" sz="2800" b="1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1137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36964" y="773083"/>
            <a:ext cx="9601200" cy="115269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Civil year, Julian Calendar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54182" y="1504602"/>
            <a:ext cx="11139055" cy="4951615"/>
          </a:xfrm>
        </p:spPr>
        <p:txBody>
          <a:bodyPr>
            <a:normAutofit/>
          </a:bodyPr>
          <a:lstStyle/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He introduced this system in the year B.C.45.  </a:t>
            </a: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The calendar constructed on these principles is called the </a:t>
            </a:r>
            <a:r>
              <a:rPr lang="en-US" sz="3200" b="1" cap="none" dirty="0" smtClean="0">
                <a:latin typeface="Times New Roman" pitchFamily="18" charset="0"/>
                <a:cs typeface="Times New Roman" pitchFamily="18" charset="0"/>
              </a:rPr>
              <a:t>Julian calendar.  </a:t>
            </a:r>
            <a:endParaRPr lang="en-US" sz="2800" b="1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According to the Julian calendar, for a leap year, the number denoting the year is a multiple of 4.</a:t>
            </a:r>
            <a:endParaRPr lang="en-US" sz="2800" cap="none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1137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Gregorian Calendar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1470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Gregorian Calendar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According to the Julian calendar four civil years exceed four tropical  years by about 44m.56.08s. 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1470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Gregorian Calendar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According to the Julian calendar four civil years exceed four tropical  years by about 44m.56.08s.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That is 400 civil years exceed 400 tropical years by about 3 days 2 hours 53 minutes 20 seconds.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1470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</a:rPr>
              <a:t>Different kinds of years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992777" y="1673352"/>
            <a:ext cx="9858103" cy="4343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en-US" sz="2800" dirty="0" smtClean="0"/>
              <a:t> The year has been defined generally as the period of    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 smtClean="0"/>
              <a:t>   apparent revolution of the sun around the earth and  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 smtClean="0"/>
              <a:t>    is therefore called a `Solar Year'.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771859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Gregorian Calendar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According to the Julian calendar four civil years exceed four tropical  years by about 44m.56.08s.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That is 400 civil years exceed 400 tropical years by about 3 days 2 hours 53 minutes 20 seconds.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essential that this difference must be compensated, otherwise the civil year won’t mark the recurrence of seasons(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Spring,Summer,Autumn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Winter) in the long run. 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1470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Gregorian Calendar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According to the Julian calendar four civil years exceed four tropical  years by about 44m.56.08s.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That is 400 civil years exceed 400 tropical years by about 3 days 2 hours 53 minutes 20 seconds.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essential that this difference must be compensated, otherwise the civil year won’t mark the recurrence of seasons(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Spring,Summer,Autumn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Winter) in the long run.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Therefore in the year 1582 A.D., Pope Gregory XIII introduced a correction to the Julian Calendar.  According to him a year whose number is a multiple of 100 is not a leap year unless the number denoting the century is a multiple of 4. 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1470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Gregorian Calendar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According to the Julian calendar four civil years exceed four tropical  years by about 44m.56.08s.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That is 400 civil years exceed 400 tropical years by about 3 days 2 hours 53 minutes 20 seconds.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essential that this difference must be compensated, otherwise the civil year won’t mark the recurrence of seasons(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Spring,Summer,Autumn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Winter) in the long run.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Therefore in the year 1582 A.D., Pope Gregory XIII introduced a correction to the Julian Calendar.  According to him a year whose number is a multiple of 100 is not a leap year unless the number denoting the century is a multiple of 4.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calendar constructed on this principle is called the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Gregorian Calendar.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1470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Gregorian Calendar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2563091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This calendar is now in force.  According to this calendar 1900 A.D, is not a leap year whereas 2000 AD is a leap year.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1470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Gregorian Calendar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2563091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This calendar is now in force.  According to this calendar 1900 A.D, is not a leap year whereas 2000 AD is a leap year.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Even the Gregorian system of reckoning time is not prefect for according to this, 4000 civil years exceed 4000 tropical years by about 1 day 4 hours and 55 minutes. This requires further correction.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1470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Julian date</a:t>
            </a:r>
            <a:br>
              <a:rPr lang="en-US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1470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Julian date</a:t>
            </a:r>
            <a:br>
              <a:rPr lang="en-US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Julian date has no connection with Julius Caesar. 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1470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Julian date</a:t>
            </a:r>
            <a:br>
              <a:rPr lang="en-US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Julian date has no connection with Julius Caesar.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the year 1582 A.D, Joseph Scaliger introduced a new mode of reckoning time for the purpose of astronomical calculations. He called after his father’s name Julius. 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1470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Julian date</a:t>
            </a:r>
            <a:br>
              <a:rPr lang="en-US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Julian date has no connection with Julius Caesar.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the year 1582 A.D, Joseph Scaliger introduced a new mode of reckoning time for the purpose of astronomical calculations. He called after his father’s name Julius.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starting point or epoch for the system is the mean noon of  Jan.1, 4713 B.C.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1470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Julian date</a:t>
            </a:r>
            <a:br>
              <a:rPr lang="en-US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Julian date has no connection with Julius Caesar.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the year 1582 A.D, Joseph Scaliger introduced a new mode of reckoning time for the purpose of astronomical calculations. He called after his father’s name Julius.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starting point or epoch for the system is the mean noon of  Jan.1, 4713 B.C.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Julian date on any given day is the number of mean solar days that have elapsed since Jan.1, 4713 B.C. 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1470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</a:rPr>
              <a:t>Different kinds of years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992777" y="1673352"/>
            <a:ext cx="9858103" cy="4343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en-US" sz="2800" dirty="0" smtClean="0"/>
              <a:t> The year has been defined generally as the period of    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 smtClean="0"/>
              <a:t>   apparent revolution of the sun around the earth and  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 smtClean="0"/>
              <a:t>    is therefore called a `Solar Year'.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endParaRPr lang="en-US" sz="2800" dirty="0" smtClean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en-US" sz="2800" dirty="0" smtClean="0"/>
              <a:t> The year must be in conformity with the occurrence of the seasons and it must be useful for civil purposes.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771859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Julian date</a:t>
            </a:r>
            <a:br>
              <a:rPr lang="en-US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Julian date has no connection with Julius Caesar.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the year 1582 A.D, Joseph Scaliger introduced a new mode of reckoning time for the purpose of astronomical calculations. He called after his father’s name Julius.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starting point or epoch for the system is the mean noon of  Jan.1, 4713 B.C.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Julian date on any given day is the number of mean solar days that have elapsed since Jan.1, 4713 B.C.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Nautical Almanac (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An 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almanac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 (also spelled 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almanack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 and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almanach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) is an annual publication that includes information such as weather forecasts, farmers' planting dates, tide tables, and tabular information often arranged according to the calendar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)gives the Julian date for every day of the year.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1470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Julian date</a:t>
            </a:r>
            <a:br>
              <a:rPr lang="en-US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day of the week corresponding to a given Julian date can be found by dividing the J.D. by 7.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1470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Julian date</a:t>
            </a:r>
            <a:br>
              <a:rPr lang="en-US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day of the week corresponding to a given Julian date can be found by dividing the J.D. by 7.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The remainder  0 gives Monday.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1 gives Tuesday.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2 gives Wednesday and so on.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1470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Julian date</a:t>
            </a:r>
            <a:br>
              <a:rPr lang="en-US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day of the week corresponding to a given Julian date can be found by dividing the J.D. by 7.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The remainder  0 gives Monday.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1 gives Tuesday.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2 gives Wednesday and so on.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Julian dates are very useful for recording  the dates of eclipses. 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1470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Julian date</a:t>
            </a:r>
            <a:br>
              <a:rPr lang="en-US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day of the week corresponding to a given Julian date can be found by dividing the J.D. by 7.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The remainder  0 gives Monday.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1 gives Tuesday.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2 gives Wednesday and so on.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Julian dates are very useful for recording  the dates of eclipses.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the Julian date of occurrence of an eclipse be x , an eclipse of the same kind occurs on the Julian date x+6585*.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1470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Julian date</a:t>
            </a:r>
            <a:br>
              <a:rPr lang="en-US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day of the week corresponding to a given Julian date can be found by dividing the J.D. by 7.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The remainder  0 gives Monday.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1 gives Tuesday.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2 gives Wednesday and so on.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Julian dates are very useful for recording  the dates of eclipses.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the Julian date of occurrence of an eclipse be x , an eclipse of the same kind occurs on the Julian date x+6585*.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Julian dates are also used for observations related to variable stars.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1470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</a:rPr>
              <a:t>Different kinds of years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992777" y="1673352"/>
            <a:ext cx="9858103" cy="4343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en-US" sz="2800" dirty="0" smtClean="0"/>
              <a:t> The year has been defined generally as the period of    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 smtClean="0"/>
              <a:t>   apparent revolution of the sun around the earth and  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 smtClean="0"/>
              <a:t>    is therefore called a `Solar Year'.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endParaRPr lang="en-US" sz="2800" dirty="0" smtClean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en-US" sz="2800" dirty="0" smtClean="0"/>
              <a:t> The year must be in conformity with the occurrence of the seasons and it must be useful for civil purposes.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endParaRPr lang="en-US" sz="2800" dirty="0" smtClean="0"/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 smtClean="0"/>
              <a:t>We now define </a:t>
            </a:r>
            <a:r>
              <a:rPr lang="en-US" sz="2800" u="sng" dirty="0" smtClean="0"/>
              <a:t>three kinds </a:t>
            </a:r>
            <a:r>
              <a:rPr lang="en-US" sz="2800" dirty="0" smtClean="0"/>
              <a:t>of years.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771859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1337" y="770709"/>
            <a:ext cx="10123714" cy="5290457"/>
          </a:xfrm>
        </p:spPr>
        <p:txBody>
          <a:bodyPr>
            <a:normAutofit/>
          </a:bodyPr>
          <a:lstStyle/>
          <a:p>
            <a:pPr marL="457200" lvl="0" indent="-457200" algn="l">
              <a:buFont typeface="+mj-lt"/>
              <a:buAutoNum type="arabicPeriod"/>
            </a:pPr>
            <a:r>
              <a:rPr lang="en-US" sz="3200" cap="none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600" b="1" cap="none" dirty="0" smtClean="0">
                <a:latin typeface="Times New Roman" pitchFamily="18" charset="0"/>
                <a:cs typeface="Times New Roman" pitchFamily="18" charset="0"/>
              </a:rPr>
              <a:t>sidereal year </a:t>
            </a:r>
            <a:r>
              <a:rPr lang="en-US" sz="3200" cap="none" dirty="0" smtClean="0">
                <a:latin typeface="Times New Roman" pitchFamily="18" charset="0"/>
                <a:cs typeface="Times New Roman" pitchFamily="18" charset="0"/>
              </a:rPr>
              <a:t>is the period of revolution of the sun in the ecliptic with reference to any point of the ecliptic.</a:t>
            </a:r>
          </a:p>
          <a:p>
            <a:pPr marL="457200" lvl="0" indent="-457200" algn="l"/>
            <a:r>
              <a:rPr lang="en-US" sz="3200" cap="none" dirty="0" smtClean="0">
                <a:latin typeface="Times New Roman" pitchFamily="18" charset="0"/>
                <a:cs typeface="Times New Roman" pitchFamily="18" charset="0"/>
              </a:rPr>
              <a:t>     Its durations about 365.2564 mean solar days.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seedshistory04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"/>
            <a:ext cx="12192000" cy="6858000"/>
          </a:xfr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3143" y="2170339"/>
            <a:ext cx="11103428" cy="4697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subTitle" idx="1"/>
          </p:nvPr>
        </p:nvSpPr>
        <p:spPr>
          <a:xfrm>
            <a:off x="274320" y="769937"/>
            <a:ext cx="6492240" cy="5852932"/>
          </a:xfrm>
        </p:spPr>
        <p:txBody>
          <a:bodyPr>
            <a:normAutofit/>
          </a:bodyPr>
          <a:lstStyle/>
          <a:p>
            <a:pPr marL="457200" lvl="0" indent="-457200" algn="l">
              <a:lnSpc>
                <a:spcPct val="100000"/>
              </a:lnSpc>
              <a:buAutoNum type="arabicPeriod" startAt="2"/>
            </a:pP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cap="none" dirty="0" smtClean="0">
                <a:latin typeface="Times New Roman" pitchFamily="18" charset="0"/>
                <a:cs typeface="Times New Roman" pitchFamily="18" charset="0"/>
              </a:rPr>
              <a:t>tropical year 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is the interval between two successive passages of the sun through the first point of Aries ɣ.</a:t>
            </a:r>
          </a:p>
          <a:p>
            <a:pPr marL="457200" lvl="0" indent="-457200" algn="l">
              <a:lnSpc>
                <a:spcPct val="100000"/>
              </a:lnSpc>
              <a:buAutoNum type="arabicPeriod" startAt="2"/>
            </a:pPr>
            <a:endParaRPr lang="en-US" sz="3000" cap="none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subTitle" idx="1"/>
          </p:nvPr>
        </p:nvSpPr>
        <p:spPr>
          <a:xfrm>
            <a:off x="274320" y="769937"/>
            <a:ext cx="6492240" cy="5852932"/>
          </a:xfrm>
        </p:spPr>
        <p:txBody>
          <a:bodyPr>
            <a:normAutofit/>
          </a:bodyPr>
          <a:lstStyle/>
          <a:p>
            <a:pPr marL="457200" lvl="0" indent="-457200" algn="l">
              <a:lnSpc>
                <a:spcPct val="100000"/>
              </a:lnSpc>
              <a:buAutoNum type="arabicPeriod" startAt="2"/>
            </a:pP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cap="none" dirty="0" smtClean="0">
                <a:latin typeface="Times New Roman" pitchFamily="18" charset="0"/>
                <a:cs typeface="Times New Roman" pitchFamily="18" charset="0"/>
              </a:rPr>
              <a:t>tropical year 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is the interval between two successive passages of the sun through the first point of Aries ɣ.</a:t>
            </a:r>
          </a:p>
          <a:p>
            <a:pPr marL="457200" lvl="0" indent="-457200" algn="l">
              <a:lnSpc>
                <a:spcPct val="100000"/>
              </a:lnSpc>
              <a:buAutoNum type="arabicPeriod" startAt="2"/>
            </a:pPr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lnSpc>
                <a:spcPct val="100000"/>
              </a:lnSpc>
            </a:pP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    Due to the phenomenon called  </a:t>
            </a:r>
          </a:p>
          <a:p>
            <a:pPr lvl="0" algn="l">
              <a:lnSpc>
                <a:spcPct val="100000"/>
              </a:lnSpc>
            </a:pP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    precession</a:t>
            </a:r>
          </a:p>
          <a:p>
            <a:pPr lvl="0" algn="l">
              <a:lnSpc>
                <a:spcPct val="100000"/>
              </a:lnSpc>
            </a:pP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subTitle" idx="1"/>
          </p:nvPr>
        </p:nvSpPr>
        <p:spPr>
          <a:xfrm>
            <a:off x="274320" y="769937"/>
            <a:ext cx="6492240" cy="5852932"/>
          </a:xfrm>
        </p:spPr>
        <p:txBody>
          <a:bodyPr>
            <a:normAutofit/>
          </a:bodyPr>
          <a:lstStyle/>
          <a:p>
            <a:pPr marL="457200" lvl="0" indent="-457200" algn="l">
              <a:lnSpc>
                <a:spcPct val="100000"/>
              </a:lnSpc>
              <a:buAutoNum type="arabicPeriod" startAt="2"/>
            </a:pP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cap="none" dirty="0" smtClean="0">
                <a:latin typeface="Times New Roman" pitchFamily="18" charset="0"/>
                <a:cs typeface="Times New Roman" pitchFamily="18" charset="0"/>
              </a:rPr>
              <a:t>tropical year 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is the interval between two successive passages of the sun through the first point of Aries ɣ.</a:t>
            </a:r>
          </a:p>
          <a:p>
            <a:pPr marL="457200" lvl="0" indent="-457200" algn="l">
              <a:lnSpc>
                <a:spcPct val="100000"/>
              </a:lnSpc>
              <a:buAutoNum type="arabicPeriod" startAt="2"/>
            </a:pPr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lnSpc>
                <a:spcPct val="100000"/>
              </a:lnSpc>
            </a:pP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    Due to the phenomenon called  </a:t>
            </a:r>
          </a:p>
          <a:p>
            <a:pPr lvl="0" algn="l">
              <a:lnSpc>
                <a:spcPct val="100000"/>
              </a:lnSpc>
            </a:pP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    precession*(</a:t>
            </a:r>
            <a:r>
              <a:rPr lang="en-US" sz="2800" b="1" cap="none" dirty="0" smtClean="0">
                <a:latin typeface="Times New Roman" pitchFamily="18" charset="0"/>
                <a:cs typeface="Times New Roman" pitchFamily="18" charset="0"/>
              </a:rPr>
              <a:t>Retrograde motion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 is the   </a:t>
            </a:r>
          </a:p>
          <a:p>
            <a:pPr lvl="0" algn="l">
              <a:lnSpc>
                <a:spcPct val="100000"/>
              </a:lnSpc>
            </a:pP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    apparent </a:t>
            </a:r>
            <a:r>
              <a:rPr lang="en-US" sz="2800" b="1" cap="none" dirty="0" smtClean="0">
                <a:latin typeface="Times New Roman" pitchFamily="18" charset="0"/>
                <a:cs typeface="Times New Roman" pitchFamily="18" charset="0"/>
              </a:rPr>
              <a:t>motion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 of a planet in a   </a:t>
            </a:r>
          </a:p>
          <a:p>
            <a:pPr lvl="0" algn="l">
              <a:lnSpc>
                <a:spcPct val="100000"/>
              </a:lnSpc>
            </a:pP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    direction opposite to that of other bodies  </a:t>
            </a:r>
          </a:p>
          <a:p>
            <a:pPr lvl="0" algn="l">
              <a:lnSpc>
                <a:spcPct val="100000"/>
              </a:lnSpc>
            </a:pP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    within its system), </a:t>
            </a:r>
          </a:p>
          <a:p>
            <a:pPr algn="l"/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lendar">
  <a:themeElements>
    <a:clrScheme name="Sheer Green">
      <a:dk1>
        <a:srgbClr val="624D38"/>
      </a:dk1>
      <a:lt1>
        <a:srgbClr val="FFFFFF"/>
      </a:lt1>
      <a:dk2>
        <a:srgbClr val="404040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Sheer Green">
      <a:dk1>
        <a:srgbClr val="404040"/>
      </a:dk1>
      <a:lt1>
        <a:sysClr val="window" lastClr="FFFFFF"/>
      </a:lt1>
      <a:dk2>
        <a:srgbClr val="624D38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heer Green">
      <a:dk1>
        <a:srgbClr val="404040"/>
      </a:dk1>
      <a:lt1>
        <a:sysClr val="window" lastClr="FFFFFF"/>
      </a:lt1>
      <a:dk2>
        <a:srgbClr val="624D38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1581500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This template frames your content with a border that overlays a solid  green line with a sheer green bar. The pale green slide background  is light and airy. The slide layouts include a sample chart, table, and process SmartArt graphic that's also in soft green colors. 
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2012-06-14T02:57:00+00:00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TP102920896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842602</LocLastLocAttemptVersionLookup>
    <IsSearchable xmlns="4873beb7-5857-4685-be1f-d57550cc96cc">true</IsSearchable>
    <TemplateTemplateType xmlns="4873beb7-5857-4685-be1f-d57550cc96cc">PowerPoint Design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LocMarketGroupTiers2 xmlns="4873beb7-5857-4685-be1f-d57550cc96c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742FF3-3CF3-4751-9533-2574A307A3FA}">
  <ds:schemaRefs>
    <ds:schemaRef ds:uri="http://schemas.microsoft.com/office/2006/metadata/properties"/>
    <ds:schemaRef ds:uri="http://schemas.microsoft.com/office/infopath/2007/PartnerControls"/>
    <ds:schemaRef ds:uri="4873beb7-5857-4685-be1f-d57550cc96cc"/>
  </ds:schemaRefs>
</ds:datastoreItem>
</file>

<file path=customXml/itemProps2.xml><?xml version="1.0" encoding="utf-8"?>
<ds:datastoreItem xmlns:ds="http://schemas.openxmlformats.org/officeDocument/2006/customXml" ds:itemID="{BC5747AC-80AD-4ABE-94D9-19832B174F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6F214A-61FB-4EF6-AF68-0007282627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Calendar</Template>
  <TotalTime>0</TotalTime>
  <Words>2021</Words>
  <Application>Microsoft Office PowerPoint</Application>
  <PresentationFormat>Custom</PresentationFormat>
  <Paragraphs>230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Calendar</vt:lpstr>
      <vt:lpstr>Calendar</vt:lpstr>
      <vt:lpstr>Different kinds of years</vt:lpstr>
      <vt:lpstr>Different kinds of years</vt:lpstr>
      <vt:lpstr>Different kinds of years</vt:lpstr>
      <vt:lpstr>Different kinds of years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      Civil year, Julian Calendar </vt:lpstr>
      <vt:lpstr>      Civil year, Julian Calendar </vt:lpstr>
      <vt:lpstr>      Civil year, Julian Calendar </vt:lpstr>
      <vt:lpstr>      Civil year, Julian Calendar </vt:lpstr>
      <vt:lpstr>      Civil year, Julian Calendar </vt:lpstr>
      <vt:lpstr>      Civil year, Julian Calendar </vt:lpstr>
      <vt:lpstr>      Civil year, Julian Calendar </vt:lpstr>
      <vt:lpstr>      Civil year, Julian Calendar </vt:lpstr>
      <vt:lpstr>      Civil year, Julian Calendar </vt:lpstr>
      <vt:lpstr>Gregorian Calendar </vt:lpstr>
      <vt:lpstr>Gregorian Calendar </vt:lpstr>
      <vt:lpstr>Gregorian Calendar </vt:lpstr>
      <vt:lpstr>Gregorian Calendar </vt:lpstr>
      <vt:lpstr>Gregorian Calendar </vt:lpstr>
      <vt:lpstr>Gregorian Calendar </vt:lpstr>
      <vt:lpstr>Gregorian Calendar </vt:lpstr>
      <vt:lpstr>Gregorian Calendar </vt:lpstr>
      <vt:lpstr>Julian date  </vt:lpstr>
      <vt:lpstr>Julian date  </vt:lpstr>
      <vt:lpstr>Julian date  </vt:lpstr>
      <vt:lpstr>Julian date  </vt:lpstr>
      <vt:lpstr>Julian date  </vt:lpstr>
      <vt:lpstr>Julian date  </vt:lpstr>
      <vt:lpstr>Julian date  </vt:lpstr>
      <vt:lpstr>Julian date  </vt:lpstr>
      <vt:lpstr>Julian date  </vt:lpstr>
      <vt:lpstr>Julian date  </vt:lpstr>
      <vt:lpstr>Julian date 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2017-01-09T10:09:45Z</dcterms:created>
  <dcterms:modified xsi:type="dcterms:W3CDTF">2018-07-04T17:26:28Z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