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60"/>
  </p:notesMasterIdLst>
  <p:handoutMasterIdLst>
    <p:handoutMasterId r:id="rId61"/>
  </p:handoutMasterIdLst>
  <p:sldIdLst>
    <p:sldId id="272" r:id="rId5"/>
    <p:sldId id="265" r:id="rId6"/>
    <p:sldId id="274" r:id="rId7"/>
    <p:sldId id="273" r:id="rId8"/>
    <p:sldId id="275" r:id="rId9"/>
    <p:sldId id="266" r:id="rId10"/>
    <p:sldId id="268" r:id="rId11"/>
    <p:sldId id="279" r:id="rId12"/>
    <p:sldId id="281" r:id="rId13"/>
    <p:sldId id="280" r:id="rId14"/>
    <p:sldId id="283" r:id="rId15"/>
    <p:sldId id="282" r:id="rId16"/>
    <p:sldId id="284" r:id="rId17"/>
    <p:sldId id="270" r:id="rId18"/>
    <p:sldId id="285" r:id="rId19"/>
    <p:sldId id="287" r:id="rId20"/>
    <p:sldId id="286" r:id="rId21"/>
    <p:sldId id="258" r:id="rId22"/>
    <p:sldId id="295" r:id="rId23"/>
    <p:sldId id="294" r:id="rId24"/>
    <p:sldId id="293" r:id="rId25"/>
    <p:sldId id="292" r:id="rId26"/>
    <p:sldId id="296" r:id="rId27"/>
    <p:sldId id="288" r:id="rId28"/>
    <p:sldId id="298" r:id="rId29"/>
    <p:sldId id="297" r:id="rId30"/>
    <p:sldId id="260" r:id="rId31"/>
    <p:sldId id="301" r:id="rId32"/>
    <p:sldId id="302" r:id="rId33"/>
    <p:sldId id="303" r:id="rId34"/>
    <p:sldId id="300" r:id="rId35"/>
    <p:sldId id="299" r:id="rId36"/>
    <p:sldId id="289" r:id="rId37"/>
    <p:sldId id="304" r:id="rId38"/>
    <p:sldId id="290" r:id="rId39"/>
    <p:sldId id="309" r:id="rId40"/>
    <p:sldId id="308" r:id="rId41"/>
    <p:sldId id="307" r:id="rId42"/>
    <p:sldId id="306" r:id="rId43"/>
    <p:sldId id="305" r:id="rId44"/>
    <p:sldId id="291" r:id="rId45"/>
    <p:sldId id="310" r:id="rId46"/>
    <p:sldId id="316" r:id="rId47"/>
    <p:sldId id="317" r:id="rId48"/>
    <p:sldId id="315" r:id="rId49"/>
    <p:sldId id="319" r:id="rId50"/>
    <p:sldId id="321" r:id="rId51"/>
    <p:sldId id="322" r:id="rId52"/>
    <p:sldId id="320" r:id="rId53"/>
    <p:sldId id="326" r:id="rId54"/>
    <p:sldId id="327" r:id="rId55"/>
    <p:sldId id="324" r:id="rId56"/>
    <p:sldId id="328" r:id="rId57"/>
    <p:sldId id="329" r:id="rId58"/>
    <p:sldId id="330" r:id="rId5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956" autoAdjust="0"/>
    <p:restoredTop sz="94624" autoAdjust="0"/>
  </p:normalViewPr>
  <p:slideViewPr>
    <p:cSldViewPr snapToGrid="0">
      <p:cViewPr varScale="1">
        <p:scale>
          <a:sx n="69" d="100"/>
          <a:sy n="69" d="100"/>
        </p:scale>
        <p:origin x="-73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4" d="100"/>
          <a:sy n="94" d="100"/>
        </p:scale>
        <p:origin x="1932" y="108"/>
      </p:cViewPr>
      <p:guideLst/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theme" Target="theme/theme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pPr/>
              <a:t>10/21/2017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pPr/>
              <a:t>10/21/2017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>
          <a:gsLst>
            <a:gs pos="100000">
              <a:schemeClr val="accent1">
                <a:lumMod val="20000"/>
                <a:lumOff val="80000"/>
                <a:alpha val="86000"/>
              </a:schemeClr>
            </a:gs>
            <a:gs pos="42000">
              <a:schemeClr val="bg1">
                <a:alpha val="40000"/>
              </a:schemeClr>
            </a:gs>
            <a:gs pos="0">
              <a:schemeClr val="accent1">
                <a:lumMod val="20000"/>
                <a:lumOff val="80000"/>
                <a:alpha val="85000"/>
              </a:schemeClr>
            </a:gs>
            <a:gs pos="75000">
              <a:schemeClr val="bg1">
                <a:alpha val="4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0"/>
            <a:ext cx="12188825" cy="713232"/>
            <a:chOff x="0" y="0"/>
            <a:chExt cx="12188825" cy="713232"/>
          </a:xfrm>
        </p:grpSpPr>
        <p:sp>
          <p:nvSpPr>
            <p:cNvPr id="7" name="Rectangle 6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0" y="0"/>
            <a:ext cx="713232" cy="6858000"/>
            <a:chOff x="0" y="0"/>
            <a:chExt cx="713232" cy="6858000"/>
          </a:xfrm>
        </p:grpSpPr>
        <p:sp>
          <p:nvSpPr>
            <p:cNvPr id="12" name="Rectangle 11"/>
            <p:cNvSpPr/>
            <p:nvPr/>
          </p:nvSpPr>
          <p:spPr>
            <a:xfrm flipH="1">
              <a:off x="7315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H="1">
              <a:off x="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1476762" y="0"/>
            <a:ext cx="746886" cy="6858000"/>
            <a:chOff x="11476762" y="0"/>
            <a:chExt cx="746886" cy="6858000"/>
          </a:xfrm>
        </p:grpSpPr>
        <p:sp>
          <p:nvSpPr>
            <p:cNvPr id="15" name="Rectangle 14"/>
            <p:cNvSpPr/>
            <p:nvPr/>
          </p:nvSpPr>
          <p:spPr>
            <a:xfrm flipH="1">
              <a:off x="11476762" y="0"/>
              <a:ext cx="640080" cy="685800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 flipH="1">
              <a:off x="12020930" y="0"/>
              <a:ext cx="202718" cy="6858000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7" name="Group 16"/>
          <p:cNvGrpSpPr/>
          <p:nvPr/>
        </p:nvGrpSpPr>
        <p:grpSpPr>
          <a:xfrm flipV="1">
            <a:off x="0" y="6144768"/>
            <a:ext cx="12188825" cy="713232"/>
            <a:chOff x="0" y="0"/>
            <a:chExt cx="12188825" cy="713232"/>
          </a:xfrm>
        </p:grpSpPr>
        <p:sp>
          <p:nvSpPr>
            <p:cNvPr id="18" name="Rectangle 17"/>
            <p:cNvSpPr/>
            <p:nvPr/>
          </p:nvSpPr>
          <p:spPr>
            <a:xfrm flipV="1">
              <a:off x="0" y="73152"/>
              <a:ext cx="12188825" cy="640080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188720"/>
            <a:ext cx="9601200" cy="2514600"/>
          </a:xfrm>
        </p:spPr>
        <p:txBody>
          <a:bodyPr anchor="b">
            <a:noAutofit/>
          </a:bodyPr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749040"/>
            <a:ext cx="9601200" cy="9144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400" cap="all" baseline="0"/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=""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10/21/2017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274638"/>
            <a:ext cx="26289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274638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10/21/2017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10/21/2017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6736" y="0"/>
            <a:ext cx="12188825" cy="548640"/>
            <a:chOff x="0" y="0"/>
            <a:chExt cx="12188825" cy="713232"/>
          </a:xfrm>
        </p:grpSpPr>
        <p:sp>
          <p:nvSpPr>
            <p:cNvPr id="12" name="Rectangle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10/21/2017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188720"/>
            <a:ext cx="9601200" cy="2514600"/>
          </a:xfrm>
        </p:spPr>
        <p:txBody>
          <a:bodyPr anchor="b">
            <a:normAutofit/>
          </a:bodyPr>
          <a:lstStyle>
            <a:lvl1pPr algn="ctr">
              <a:defRPr sz="5400" b="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749040"/>
            <a:ext cx="9601200" cy="914400"/>
          </a:xfrm>
        </p:spPr>
        <p:txBody>
          <a:bodyPr anchor="t"/>
          <a:lstStyle>
            <a:lvl1pPr marL="0" indent="0" algn="ctr"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=""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673352"/>
            <a:ext cx="4572000" cy="4343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8880" y="1673352"/>
            <a:ext cx="4572000" cy="4343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79FD0-C37A-4F50-8F3B-5FA0D9D0B42F}" type="datetimeFigureOut">
              <a:rPr lang="en-US"/>
              <a:pPr/>
              <a:t>10/21/2017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6EF73-9DB8-4763-865F-2F88181A4732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29230561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600200"/>
            <a:ext cx="4572000" cy="75895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1120" y="2441448"/>
            <a:ext cx="4572000" cy="358444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78880" y="1600200"/>
            <a:ext cx="4572000" cy="758952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78880" y="2441448"/>
            <a:ext cx="4572000" cy="358444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10/21/2017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405708082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10/21/2017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10/21/2017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8640" y="1005840"/>
            <a:ext cx="7223760" cy="493776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160" y="4206240"/>
            <a:ext cx="3657600" cy="164592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10/21/2017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160" y="1828800"/>
            <a:ext cx="365760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48640" y="548640"/>
            <a:ext cx="6675120" cy="5760720"/>
          </a:xfrm>
          <a:noFill/>
        </p:spPr>
        <p:txBody>
          <a:bodyPr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160" y="4206240"/>
            <a:ext cx="3657600" cy="164592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pPr/>
              <a:t>10/21/2017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0" y="0"/>
            <a:ext cx="7772400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1" name="Group 10"/>
          <p:cNvGrpSpPr/>
          <p:nvPr/>
        </p:nvGrpSpPr>
        <p:grpSpPr>
          <a:xfrm flipV="1">
            <a:off x="0" y="6309360"/>
            <a:ext cx="7772400" cy="548640"/>
            <a:chOff x="0" y="0"/>
            <a:chExt cx="12188825" cy="713232"/>
          </a:xfrm>
        </p:grpSpPr>
        <p:sp>
          <p:nvSpPr>
            <p:cNvPr id="12" name="Rectangle 11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4" name="Group 13"/>
          <p:cNvGrpSpPr/>
          <p:nvPr/>
        </p:nvGrpSpPr>
        <p:grpSpPr>
          <a:xfrm rot="5400000" flipV="1">
            <a:off x="-3154680" y="3154680"/>
            <a:ext cx="6858000" cy="548640"/>
            <a:chOff x="0" y="0"/>
            <a:chExt cx="12188825" cy="713232"/>
          </a:xfrm>
        </p:grpSpPr>
        <p:sp>
          <p:nvSpPr>
            <p:cNvPr id="15" name="Rectangle 14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grpSp>
        <p:nvGrpSpPr>
          <p:cNvPr id="17" name="Group 16"/>
          <p:cNvGrpSpPr/>
          <p:nvPr/>
        </p:nvGrpSpPr>
        <p:grpSpPr>
          <a:xfrm rot="16200000" flipH="1" flipV="1">
            <a:off x="4069079" y="3154681"/>
            <a:ext cx="6858000" cy="548640"/>
            <a:chOff x="0" y="0"/>
            <a:chExt cx="12188825" cy="713232"/>
          </a:xfrm>
        </p:grpSpPr>
        <p:sp>
          <p:nvSpPr>
            <p:cNvPr id="18" name="Rectangle 17"/>
            <p:cNvSpPr/>
            <p:nvPr/>
          </p:nvSpPr>
          <p:spPr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=""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  <a:alpha val="56000"/>
              </a:schemeClr>
            </a:gs>
            <a:gs pos="79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auto">
          <a:xfrm flipV="1">
            <a:off x="0" y="6309360"/>
            <a:ext cx="12188825" cy="548640"/>
            <a:chOff x="0" y="0"/>
            <a:chExt cx="12188825" cy="713232"/>
          </a:xfrm>
        </p:grpSpPr>
        <p:sp>
          <p:nvSpPr>
            <p:cNvPr id="9" name="Rectangle 8"/>
            <p:cNvSpPr/>
            <p:nvPr/>
          </p:nvSpPr>
          <p:spPr bwMode="auto">
            <a:xfrm flipV="1">
              <a:off x="0" y="59436"/>
              <a:ext cx="12188825" cy="653796"/>
            </a:xfrm>
            <a:prstGeom prst="rect">
              <a:avLst/>
            </a:prstGeom>
            <a:solidFill>
              <a:schemeClr val="accent1">
                <a:alpha val="1686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 bwMode="auto">
            <a:xfrm flipV="1">
              <a:off x="0" y="0"/>
              <a:ext cx="12188825" cy="201168"/>
            </a:xfrm>
            <a:prstGeom prst="rect">
              <a:avLst/>
            </a:prstGeom>
            <a:solidFill>
              <a:schemeClr val="accent1">
                <a:alpha val="27843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438912"/>
            <a:ext cx="9509760" cy="108813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1673352"/>
            <a:ext cx="95097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391656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9E583DDF-CA54-461A-A486-592D2374C532}" type="datetimeFigureOut">
              <a:rPr lang="en-US"/>
              <a:pPr/>
              <a:t>10/21/2017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41120" y="6391656"/>
            <a:ext cx="7159752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10800" y="6391656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=""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0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90000"/>
        </a:lnSpc>
        <a:spcBef>
          <a:spcPts val="10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3" pos="3840" userDrawn="1">
          <p15:clr>
            <a:srgbClr val="F26B43"/>
          </p15:clr>
        </p15:guide>
        <p15:guide id="5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 b="1" dirty="0" smtClean="0">
                <a:latin typeface="Algerian" pitchFamily="82" charset="0"/>
              </a:rPr>
              <a:t>Calendar</a:t>
            </a:r>
            <a:endParaRPr lang="en-US" sz="8000" dirty="0">
              <a:latin typeface="Algerian" pitchFamily="82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7154260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274320" y="769937"/>
            <a:ext cx="6492240" cy="5852932"/>
          </a:xfrm>
        </p:spPr>
        <p:txBody>
          <a:bodyPr>
            <a:normAutofit fontScale="92500"/>
          </a:bodyPr>
          <a:lstStyle/>
          <a:p>
            <a:pPr marL="457200" lvl="0" indent="-457200" algn="l">
              <a:lnSpc>
                <a:spcPct val="100000"/>
              </a:lnSpc>
              <a:buAutoNum type="arabicPeriod" startAt="2"/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000" b="1" cap="none" dirty="0" smtClean="0">
                <a:latin typeface="Times New Roman" pitchFamily="18" charset="0"/>
                <a:cs typeface="Times New Roman" pitchFamily="18" charset="0"/>
              </a:rPr>
              <a:t>tropical year </a:t>
            </a: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is the interval between two successive passages of the sun through the first point of Aries ɣ.</a:t>
            </a:r>
          </a:p>
          <a:p>
            <a:pPr marL="457200" lvl="0" indent="-457200" algn="l">
              <a:lnSpc>
                <a:spcPct val="100000"/>
              </a:lnSpc>
              <a:buAutoNum type="arabicPeriod" startAt="2"/>
            </a:pPr>
            <a:endParaRPr lang="en-US" sz="3000" cap="none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Due to the phenomenon called 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precession*(</a:t>
            </a:r>
            <a:r>
              <a:rPr lang="en-US" sz="3000" b="1" cap="none" dirty="0" smtClean="0">
                <a:latin typeface="Times New Roman" pitchFamily="18" charset="0"/>
                <a:cs typeface="Times New Roman" pitchFamily="18" charset="0"/>
              </a:rPr>
              <a:t>Retrograde motion</a:t>
            </a: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 is the  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apparent </a:t>
            </a:r>
            <a:r>
              <a:rPr lang="en-US" sz="3000" b="1" cap="none" dirty="0" smtClean="0">
                <a:latin typeface="Times New Roman" pitchFamily="18" charset="0"/>
                <a:cs typeface="Times New Roman" pitchFamily="18" charset="0"/>
              </a:rPr>
              <a:t>motion</a:t>
            </a: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 of a planet in a  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direction opposite to that of other bodies 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within its system), ɣ undergoes a  small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retrograde motion of about 50’’.26 per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year along the ecliptic.  </a:t>
            </a:r>
          </a:p>
          <a:p>
            <a:pPr lvl="0" algn="l">
              <a:lnSpc>
                <a:spcPct val="100000"/>
              </a:lnSpc>
            </a:pPr>
            <a:endParaRPr lang="en-US" sz="3000" cap="none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274320" y="769937"/>
            <a:ext cx="6492240" cy="5852932"/>
          </a:xfrm>
        </p:spPr>
        <p:txBody>
          <a:bodyPr>
            <a:normAutofit fontScale="92500" lnSpcReduction="10000"/>
          </a:bodyPr>
          <a:lstStyle/>
          <a:p>
            <a:pPr marL="457200" lvl="0" indent="-457200" algn="l">
              <a:lnSpc>
                <a:spcPct val="100000"/>
              </a:lnSpc>
              <a:buAutoNum type="arabicPeriod" startAt="2"/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000" b="1" cap="none" dirty="0" smtClean="0">
                <a:latin typeface="Times New Roman" pitchFamily="18" charset="0"/>
                <a:cs typeface="Times New Roman" pitchFamily="18" charset="0"/>
              </a:rPr>
              <a:t>tropical year </a:t>
            </a: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is the interval between two successive passages of the sun through the first point of Aries ɣ.</a:t>
            </a:r>
          </a:p>
          <a:p>
            <a:pPr marL="457200" lvl="0" indent="-457200" algn="l">
              <a:lnSpc>
                <a:spcPct val="100000"/>
              </a:lnSpc>
              <a:buAutoNum type="arabicPeriod" startAt="2"/>
            </a:pPr>
            <a:endParaRPr lang="en-US" sz="3000" cap="none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Due to the phenomenon called 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precession*(</a:t>
            </a:r>
            <a:r>
              <a:rPr lang="en-US" sz="3000" b="1" cap="none" dirty="0" smtClean="0">
                <a:latin typeface="Times New Roman" pitchFamily="18" charset="0"/>
                <a:cs typeface="Times New Roman" pitchFamily="18" charset="0"/>
              </a:rPr>
              <a:t>Retrograde motion</a:t>
            </a: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 is the  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apparent </a:t>
            </a:r>
            <a:r>
              <a:rPr lang="en-US" sz="3000" b="1" cap="none" dirty="0" smtClean="0">
                <a:latin typeface="Times New Roman" pitchFamily="18" charset="0"/>
                <a:cs typeface="Times New Roman" pitchFamily="18" charset="0"/>
              </a:rPr>
              <a:t>motion</a:t>
            </a: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 of a planet in a  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direction opposite to that of other bodies 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within its system), ɣ undergoes a  small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retrograde motion of about 50’’.26 per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year along the ecliptic.  </a:t>
            </a:r>
          </a:p>
          <a:p>
            <a:pPr lvl="0" algn="l">
              <a:lnSpc>
                <a:spcPct val="100000"/>
              </a:lnSpc>
            </a:pPr>
            <a:endParaRPr lang="en-US" sz="3000" cap="none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Therefore the duration of a tropical year 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is slightly less than a sidereal year.  </a:t>
            </a:r>
          </a:p>
          <a:p>
            <a:pPr lvl="0" algn="l">
              <a:lnSpc>
                <a:spcPct val="100000"/>
              </a:lnSpc>
            </a:pPr>
            <a:endParaRPr lang="en-US" sz="3000" cap="none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274320" y="769937"/>
            <a:ext cx="6492240" cy="5852932"/>
          </a:xfrm>
        </p:spPr>
        <p:txBody>
          <a:bodyPr>
            <a:normAutofit fontScale="92500" lnSpcReduction="20000"/>
          </a:bodyPr>
          <a:lstStyle/>
          <a:p>
            <a:pPr marL="457200" lvl="0" indent="-457200" algn="l">
              <a:lnSpc>
                <a:spcPct val="100000"/>
              </a:lnSpc>
              <a:buAutoNum type="arabicPeriod" startAt="2"/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000" b="1" cap="none" dirty="0" smtClean="0">
                <a:latin typeface="Times New Roman" pitchFamily="18" charset="0"/>
                <a:cs typeface="Times New Roman" pitchFamily="18" charset="0"/>
              </a:rPr>
              <a:t>tropical year </a:t>
            </a: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is the interval between two successive passages of the sun through the first point of Aries ɣ.</a:t>
            </a:r>
          </a:p>
          <a:p>
            <a:pPr marL="457200" lvl="0" indent="-457200" algn="l">
              <a:lnSpc>
                <a:spcPct val="100000"/>
              </a:lnSpc>
              <a:buAutoNum type="arabicPeriod" startAt="2"/>
            </a:pPr>
            <a:endParaRPr lang="en-US" sz="3000" cap="none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Due to the phenomenon called 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precession*(</a:t>
            </a:r>
            <a:r>
              <a:rPr lang="en-US" sz="3000" b="1" cap="none" dirty="0" smtClean="0">
                <a:latin typeface="Times New Roman" pitchFamily="18" charset="0"/>
                <a:cs typeface="Times New Roman" pitchFamily="18" charset="0"/>
              </a:rPr>
              <a:t>Retrograde motion</a:t>
            </a: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 is the  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apparent </a:t>
            </a:r>
            <a:r>
              <a:rPr lang="en-US" sz="3000" b="1" cap="none" dirty="0" smtClean="0">
                <a:latin typeface="Times New Roman" pitchFamily="18" charset="0"/>
                <a:cs typeface="Times New Roman" pitchFamily="18" charset="0"/>
              </a:rPr>
              <a:t>motion</a:t>
            </a: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 of a planet in a  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direction opposite to that of other bodies 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within its system), ɣ undergoes a  small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retrograde motion of about 50’’.26 per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year along the ecliptic.  </a:t>
            </a:r>
          </a:p>
          <a:p>
            <a:pPr lvl="0" algn="l">
              <a:lnSpc>
                <a:spcPct val="100000"/>
              </a:lnSpc>
            </a:pPr>
            <a:endParaRPr lang="en-US" sz="3000" cap="none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Therefore the duration of a tropical year 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is slightly less than a sidereal year.  </a:t>
            </a:r>
          </a:p>
          <a:p>
            <a:pPr lvl="0" algn="l">
              <a:lnSpc>
                <a:spcPct val="100000"/>
              </a:lnSpc>
            </a:pPr>
            <a:endParaRPr lang="en-US" sz="3000" cap="none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It is about 365.2422 mean solar days.</a:t>
            </a:r>
          </a:p>
          <a:p>
            <a:pPr algn="l"/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274320" y="769937"/>
            <a:ext cx="6492240" cy="5852932"/>
          </a:xfrm>
        </p:spPr>
        <p:txBody>
          <a:bodyPr>
            <a:normAutofit fontScale="92500" lnSpcReduction="20000"/>
          </a:bodyPr>
          <a:lstStyle/>
          <a:p>
            <a:pPr marL="457200" lvl="0" indent="-457200" algn="l">
              <a:lnSpc>
                <a:spcPct val="100000"/>
              </a:lnSpc>
              <a:buAutoNum type="arabicPeriod" startAt="2"/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000" b="1" cap="none" dirty="0" smtClean="0">
                <a:latin typeface="Times New Roman" pitchFamily="18" charset="0"/>
                <a:cs typeface="Times New Roman" pitchFamily="18" charset="0"/>
              </a:rPr>
              <a:t>tropical year </a:t>
            </a: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is the interval between two successive passages of the sun through the first point of Aries ɣ.</a:t>
            </a:r>
          </a:p>
          <a:p>
            <a:pPr marL="457200" lvl="0" indent="-457200" algn="l">
              <a:lnSpc>
                <a:spcPct val="100000"/>
              </a:lnSpc>
              <a:buAutoNum type="arabicPeriod" startAt="2"/>
            </a:pPr>
            <a:endParaRPr lang="en-US" sz="3000" cap="none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Due to the phenomenon called 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precession*(</a:t>
            </a:r>
            <a:r>
              <a:rPr lang="en-US" sz="3000" b="1" cap="none" dirty="0" smtClean="0">
                <a:latin typeface="Times New Roman" pitchFamily="18" charset="0"/>
                <a:cs typeface="Times New Roman" pitchFamily="18" charset="0"/>
              </a:rPr>
              <a:t>Retrograde motion</a:t>
            </a: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 is the  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apparent </a:t>
            </a:r>
            <a:r>
              <a:rPr lang="en-US" sz="3000" b="1" cap="none" dirty="0" smtClean="0">
                <a:latin typeface="Times New Roman" pitchFamily="18" charset="0"/>
                <a:cs typeface="Times New Roman" pitchFamily="18" charset="0"/>
              </a:rPr>
              <a:t>motion</a:t>
            </a: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 of a planet in a  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direction opposite to that of other bodies 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within its system), ɣ undergoes a  small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retrograde motion of about 50’’.26 per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year along the ecliptic.  </a:t>
            </a:r>
          </a:p>
          <a:p>
            <a:pPr lvl="0" algn="l">
              <a:lnSpc>
                <a:spcPct val="100000"/>
              </a:lnSpc>
            </a:pPr>
            <a:endParaRPr lang="en-US" sz="3000" cap="none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Therefore the duration of a tropical year  </a:t>
            </a: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is slightly less than a sidereal year.  </a:t>
            </a:r>
          </a:p>
          <a:p>
            <a:pPr lvl="0" algn="l">
              <a:lnSpc>
                <a:spcPct val="100000"/>
              </a:lnSpc>
            </a:pPr>
            <a:endParaRPr lang="en-US" sz="3000" cap="none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It is about 365.2422 mean solar days.</a:t>
            </a:r>
          </a:p>
          <a:p>
            <a:pPr algn="l"/>
            <a:endParaRPr lang="en-US" dirty="0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99668" y="831272"/>
            <a:ext cx="5353792" cy="51538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4771" y="849086"/>
            <a:ext cx="9601200" cy="4180114"/>
          </a:xfrm>
        </p:spPr>
        <p:txBody>
          <a:bodyPr>
            <a:normAutofit/>
          </a:bodyPr>
          <a:lstStyle/>
          <a:p>
            <a:pPr lvl="0"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3. The </a:t>
            </a:r>
            <a:r>
              <a:rPr lang="en-US" sz="3200" b="1" cap="none" dirty="0" smtClean="0">
                <a:latin typeface="Times New Roman" pitchFamily="18" charset="0"/>
                <a:cs typeface="Times New Roman" pitchFamily="18" charset="0"/>
              </a:rPr>
              <a:t>anomalistic year</a:t>
            </a: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is the interval between two successive passages of the sun through the perigee of its apparent orbit. </a:t>
            </a:r>
          </a:p>
          <a:p>
            <a:pPr lvl="0"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l"/>
            <a:endParaRPr lang="en-US" sz="2800" cap="none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4771" y="849086"/>
            <a:ext cx="9601200" cy="4180114"/>
          </a:xfrm>
        </p:spPr>
        <p:txBody>
          <a:bodyPr>
            <a:normAutofit/>
          </a:bodyPr>
          <a:lstStyle/>
          <a:p>
            <a:pPr lvl="0"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3. The </a:t>
            </a:r>
            <a:r>
              <a:rPr lang="en-US" sz="3200" b="1" cap="none" dirty="0" smtClean="0">
                <a:latin typeface="Times New Roman" pitchFamily="18" charset="0"/>
                <a:cs typeface="Times New Roman" pitchFamily="18" charset="0"/>
              </a:rPr>
              <a:t>anomalistic year</a:t>
            </a: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is the interval between two successive passages of the sun through the perigee of its apparent orbit. </a:t>
            </a:r>
          </a:p>
          <a:p>
            <a:pPr lvl="0"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As the perigee has a slow forward motion of about 11”.25 per year ,the anomalistic year is slightly longer than a sidereal year. </a:t>
            </a:r>
          </a:p>
          <a:p>
            <a:pPr lvl="0"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cap="none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4771" y="849086"/>
            <a:ext cx="9601200" cy="4180114"/>
          </a:xfrm>
        </p:spPr>
        <p:txBody>
          <a:bodyPr>
            <a:normAutofit/>
          </a:bodyPr>
          <a:lstStyle/>
          <a:p>
            <a:pPr lvl="0"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3. The </a:t>
            </a:r>
            <a:r>
              <a:rPr lang="en-US" sz="3200" b="1" cap="none" dirty="0" smtClean="0">
                <a:latin typeface="Times New Roman" pitchFamily="18" charset="0"/>
                <a:cs typeface="Times New Roman" pitchFamily="18" charset="0"/>
              </a:rPr>
              <a:t>anomalistic year</a:t>
            </a: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is the interval between two successive passages of the sun through the perigee of its apparent orbit. </a:t>
            </a:r>
          </a:p>
          <a:p>
            <a:pPr lvl="0"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As the perigee has a slow forward motion of about 11”.25 per year ,the anomalistic year is slightly longer than a sidereal year. </a:t>
            </a:r>
          </a:p>
          <a:p>
            <a:pPr lvl="0"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Its duration is about 365.2596 mean solar days.</a:t>
            </a:r>
          </a:p>
          <a:p>
            <a:pPr algn="l"/>
            <a:endParaRPr lang="en-US" sz="2800" cap="none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4771" y="849086"/>
            <a:ext cx="9601200" cy="4180114"/>
          </a:xfrm>
        </p:spPr>
        <p:txBody>
          <a:bodyPr>
            <a:normAutofit/>
          </a:bodyPr>
          <a:lstStyle/>
          <a:p>
            <a:pPr lvl="0"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3. The </a:t>
            </a:r>
            <a:r>
              <a:rPr lang="en-US" sz="3200" b="1" cap="none" dirty="0" smtClean="0">
                <a:latin typeface="Times New Roman" pitchFamily="18" charset="0"/>
                <a:cs typeface="Times New Roman" pitchFamily="18" charset="0"/>
              </a:rPr>
              <a:t>anomalistic year</a:t>
            </a: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is the interval between two successive passages of the sun through the perigee of its apparent orbit. </a:t>
            </a:r>
          </a:p>
          <a:p>
            <a:pPr lvl="0"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As the perigee has a slow forward motion of about </a:t>
            </a:r>
            <a:r>
              <a:rPr lang="en-US" sz="2800" b="1" cap="none" dirty="0" smtClean="0">
                <a:latin typeface="Times New Roman" pitchFamily="18" charset="0"/>
                <a:cs typeface="Times New Roman" pitchFamily="18" charset="0"/>
              </a:rPr>
              <a:t>11”.25 </a:t>
            </a: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per year ,the anomalistic year is slightly longer than a sidereal year. </a:t>
            </a:r>
          </a:p>
          <a:p>
            <a:pPr lvl="0"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Its duration is about </a:t>
            </a:r>
            <a:r>
              <a:rPr lang="en-US" sz="2800" b="1" cap="none" dirty="0" smtClean="0">
                <a:latin typeface="Times New Roman" pitchFamily="18" charset="0"/>
                <a:cs typeface="Times New Roman" pitchFamily="18" charset="0"/>
              </a:rPr>
              <a:t>365.2596</a:t>
            </a: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mean solar days.</a:t>
            </a:r>
          </a:p>
          <a:p>
            <a:pPr algn="l"/>
            <a:endParaRPr lang="en-US" sz="2800" cap="none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93273" y="3671454"/>
            <a:ext cx="7938653" cy="2923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36964" y="773083"/>
            <a:ext cx="9601200" cy="115269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Civil year, Julian Calendar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95745" y="1227511"/>
            <a:ext cx="11139055" cy="4951615"/>
          </a:xfrm>
        </p:spPr>
        <p:txBody>
          <a:bodyPr>
            <a:normAutofit/>
          </a:bodyPr>
          <a:lstStyle/>
          <a:p>
            <a:pPr algn="l"/>
            <a:endParaRPr lang="en-US" cap="none" dirty="0"/>
          </a:p>
        </p:txBody>
      </p:sp>
    </p:spTree>
    <p:extLst>
      <p:ext uri="{BB962C8B-B14F-4D97-AF65-F5344CB8AC3E}">
        <p14:creationId xmlns="" xmlns:p14="http://schemas.microsoft.com/office/powerpoint/2010/main" val="14011374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36964" y="773083"/>
            <a:ext cx="9601200" cy="115269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Civil year, Julian Calendar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95745" y="1227511"/>
            <a:ext cx="11139055" cy="4951615"/>
          </a:xfrm>
        </p:spPr>
        <p:txBody>
          <a:bodyPr>
            <a:normAutofit/>
          </a:bodyPr>
          <a:lstStyle/>
          <a:p>
            <a:pPr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None of the three years mentioned above could be used conveniently for ordinary civil purposes as they involve fractions of a day.  </a:t>
            </a:r>
          </a:p>
          <a:p>
            <a:pPr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11374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</a:rPr>
              <a:t>Different kinds of years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992777" y="1673352"/>
            <a:ext cx="9858103" cy="43434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buNone/>
            </a:pPr>
            <a:endParaRPr lang="en-US" sz="28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7718599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36964" y="773083"/>
            <a:ext cx="9601200" cy="115269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Civil year, Julian Calendar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95745" y="1227511"/>
            <a:ext cx="11139055" cy="4951615"/>
          </a:xfrm>
        </p:spPr>
        <p:txBody>
          <a:bodyPr>
            <a:normAutofit/>
          </a:bodyPr>
          <a:lstStyle/>
          <a:p>
            <a:pPr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None of the three years mentioned above could be used conveniently for ordinary civil purposes as they involve fractions of a day.  </a:t>
            </a:r>
          </a:p>
          <a:p>
            <a:pPr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To avoid this inconvenience the </a:t>
            </a:r>
            <a:r>
              <a:rPr lang="en-US" sz="3200" b="1" cap="none" dirty="0" smtClean="0">
                <a:latin typeface="Times New Roman" pitchFamily="18" charset="0"/>
                <a:cs typeface="Times New Roman" pitchFamily="18" charset="0"/>
              </a:rPr>
              <a:t>civil year </a:t>
            </a: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is introduced. </a:t>
            </a:r>
          </a:p>
          <a:p>
            <a:pPr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cap="none" dirty="0"/>
          </a:p>
        </p:txBody>
      </p:sp>
    </p:spTree>
    <p:extLst>
      <p:ext uri="{BB962C8B-B14F-4D97-AF65-F5344CB8AC3E}">
        <p14:creationId xmlns="" xmlns:p14="http://schemas.microsoft.com/office/powerpoint/2010/main" val="14011374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36964" y="773083"/>
            <a:ext cx="9601200" cy="115269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Civil year, Julian Calendar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95745" y="1227511"/>
            <a:ext cx="11139055" cy="4951615"/>
          </a:xfrm>
        </p:spPr>
        <p:txBody>
          <a:bodyPr>
            <a:normAutofit/>
          </a:bodyPr>
          <a:lstStyle/>
          <a:p>
            <a:pPr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None of the three years mentioned above could be used conveniently for ordinary civil purposes as they involve fractions of a day.  </a:t>
            </a:r>
          </a:p>
          <a:p>
            <a:pPr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To avoid this inconvenience the </a:t>
            </a:r>
            <a:r>
              <a:rPr lang="en-US" sz="3200" b="1" cap="none" dirty="0" smtClean="0">
                <a:latin typeface="Times New Roman" pitchFamily="18" charset="0"/>
                <a:cs typeface="Times New Roman" pitchFamily="18" charset="0"/>
              </a:rPr>
              <a:t>civil year </a:t>
            </a: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is introduced. </a:t>
            </a:r>
          </a:p>
          <a:p>
            <a:pPr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The basis for the civil year is a tropical year and as such the seasons fall at fixed months of the year. </a:t>
            </a:r>
          </a:p>
          <a:p>
            <a:pPr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cap="none" dirty="0"/>
          </a:p>
        </p:txBody>
      </p:sp>
    </p:spTree>
    <p:extLst>
      <p:ext uri="{BB962C8B-B14F-4D97-AF65-F5344CB8AC3E}">
        <p14:creationId xmlns="" xmlns:p14="http://schemas.microsoft.com/office/powerpoint/2010/main" val="14011374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36964" y="773083"/>
            <a:ext cx="9601200" cy="115269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Civil year, Julian Calendar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95745" y="1227511"/>
            <a:ext cx="11139055" cy="4951615"/>
          </a:xfrm>
        </p:spPr>
        <p:txBody>
          <a:bodyPr>
            <a:normAutofit/>
          </a:bodyPr>
          <a:lstStyle/>
          <a:p>
            <a:pPr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None of the three years mentioned above could be used conveniently for ordinary civil purposes as they involve fractions of a day.  </a:t>
            </a:r>
          </a:p>
          <a:p>
            <a:pPr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To avoid this inconvenience the </a:t>
            </a:r>
            <a:r>
              <a:rPr lang="en-US" sz="3200" b="1" cap="none" dirty="0" smtClean="0">
                <a:latin typeface="Times New Roman" pitchFamily="18" charset="0"/>
                <a:cs typeface="Times New Roman" pitchFamily="18" charset="0"/>
              </a:rPr>
              <a:t>civil year </a:t>
            </a: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is introduced. </a:t>
            </a:r>
          </a:p>
          <a:p>
            <a:pPr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The basis for the civil year is a tropical year and as such the seasons fall at fixed months of the year. </a:t>
            </a:r>
          </a:p>
          <a:p>
            <a:pPr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The civil year consists of 365 mean solar days for three consecutive years followed by a fourth year of 366 days called </a:t>
            </a:r>
            <a:r>
              <a:rPr lang="en-US" sz="2800" b="1" cap="none" dirty="0" smtClean="0">
                <a:latin typeface="Times New Roman" pitchFamily="18" charset="0"/>
                <a:cs typeface="Times New Roman" pitchFamily="18" charset="0"/>
              </a:rPr>
              <a:t>leap year</a:t>
            </a: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algn="l"/>
            <a:endParaRPr lang="en-US" cap="none" dirty="0"/>
          </a:p>
        </p:txBody>
      </p:sp>
    </p:spTree>
    <p:extLst>
      <p:ext uri="{BB962C8B-B14F-4D97-AF65-F5344CB8AC3E}">
        <p14:creationId xmlns="" xmlns:p14="http://schemas.microsoft.com/office/powerpoint/2010/main" val="14011374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36964" y="773083"/>
            <a:ext cx="9601200" cy="115269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Civil year, Julian Calendar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81890" y="1269074"/>
            <a:ext cx="11139055" cy="5367253"/>
          </a:xfrm>
        </p:spPr>
        <p:txBody>
          <a:bodyPr>
            <a:normAutofit/>
          </a:bodyPr>
          <a:lstStyle/>
          <a:p>
            <a:pPr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None of the three years mentioned above could be used conveniently for ordinary civil purposes as they involve fractions of a day.  </a:t>
            </a:r>
          </a:p>
          <a:p>
            <a:pPr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To avoid this inconvenience the </a:t>
            </a:r>
            <a:r>
              <a:rPr lang="en-US" sz="3200" b="1" cap="none" dirty="0" smtClean="0">
                <a:latin typeface="Times New Roman" pitchFamily="18" charset="0"/>
                <a:cs typeface="Times New Roman" pitchFamily="18" charset="0"/>
              </a:rPr>
              <a:t>civil year </a:t>
            </a: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is introduced. </a:t>
            </a:r>
          </a:p>
          <a:p>
            <a:pPr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The basis for the civil year is a tropical year and as such the seasons fall at fixed months of the year. </a:t>
            </a:r>
          </a:p>
          <a:p>
            <a:pPr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The civil year consists of 365 mean solar days for three consecutive years followed by a fourth year of 366 days called </a:t>
            </a:r>
            <a:r>
              <a:rPr lang="en-US" sz="2800" b="1" cap="none" dirty="0" smtClean="0">
                <a:latin typeface="Times New Roman" pitchFamily="18" charset="0"/>
                <a:cs typeface="Times New Roman" pitchFamily="18" charset="0"/>
              </a:rPr>
              <a:t>leap year</a:t>
            </a: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algn="l"/>
            <a:endParaRPr lang="en-US" cap="none" dirty="0" smtClean="0"/>
          </a:p>
          <a:p>
            <a:pPr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This system of Reckoning(calculating or estimating) time is due to the Roman Emperor Julius Caesar. </a:t>
            </a:r>
          </a:p>
        </p:txBody>
      </p:sp>
    </p:spTree>
    <p:extLst>
      <p:ext uri="{BB962C8B-B14F-4D97-AF65-F5344CB8AC3E}">
        <p14:creationId xmlns="" xmlns:p14="http://schemas.microsoft.com/office/powerpoint/2010/main" val="14011374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36964" y="773083"/>
            <a:ext cx="9601200" cy="115269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Civil year, Julian Calendar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54182" y="1504602"/>
            <a:ext cx="11139055" cy="4951615"/>
          </a:xfrm>
        </p:spPr>
        <p:txBody>
          <a:bodyPr>
            <a:normAutofit/>
          </a:bodyPr>
          <a:lstStyle/>
          <a:p>
            <a:pPr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He introduced this system in the year B.C.45.  </a:t>
            </a:r>
          </a:p>
          <a:p>
            <a:pPr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11374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36964" y="773083"/>
            <a:ext cx="9601200" cy="115269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Civil year, Julian Calendar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54182" y="1504602"/>
            <a:ext cx="11139055" cy="4951615"/>
          </a:xfrm>
        </p:spPr>
        <p:txBody>
          <a:bodyPr>
            <a:normAutofit/>
          </a:bodyPr>
          <a:lstStyle/>
          <a:p>
            <a:pPr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He introduced this system in the year B.C.45.  </a:t>
            </a:r>
          </a:p>
          <a:p>
            <a:pPr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The calendar constructed on these principles is called the </a:t>
            </a:r>
            <a:r>
              <a:rPr lang="en-US" sz="3200" b="1" cap="none" dirty="0" smtClean="0">
                <a:latin typeface="Times New Roman" pitchFamily="18" charset="0"/>
                <a:cs typeface="Times New Roman" pitchFamily="18" charset="0"/>
              </a:rPr>
              <a:t>Julian calendar.  </a:t>
            </a:r>
            <a:endParaRPr lang="en-US" sz="2800" b="1" cap="none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11374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36964" y="773083"/>
            <a:ext cx="9601200" cy="115269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Civil year, Julian Calendar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554182" y="1504602"/>
            <a:ext cx="11139055" cy="4951615"/>
          </a:xfrm>
        </p:spPr>
        <p:txBody>
          <a:bodyPr>
            <a:normAutofit/>
          </a:bodyPr>
          <a:lstStyle/>
          <a:p>
            <a:pPr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He introduced this system in the year B.C.45.  </a:t>
            </a:r>
          </a:p>
          <a:p>
            <a:pPr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The calendar constructed on these principles is called the </a:t>
            </a:r>
            <a:r>
              <a:rPr lang="en-US" sz="3200" b="1" cap="none" dirty="0" smtClean="0">
                <a:latin typeface="Times New Roman" pitchFamily="18" charset="0"/>
                <a:cs typeface="Times New Roman" pitchFamily="18" charset="0"/>
              </a:rPr>
              <a:t>Julian calendar.  </a:t>
            </a:r>
            <a:endParaRPr lang="en-US" sz="2800" b="1" cap="none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According to the Julian calendar, for a leap year, the number denoting the year is a multiple of 4.</a:t>
            </a:r>
            <a:endParaRPr lang="en-US" sz="2800" cap="none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113745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Gregorian Calendar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6388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Gregorian Calendar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638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According to the Julian calendar four civil years exceed four tropical  years by about 44m.56.08s. 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Gregorian Calendar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638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According to the Julian calendar four civil years exceed four tropical  years by about 44m.56.08s.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That is 400 civil years exceed 400 tropical years by about 3 days 2 hours 53 minutes 20 seconds.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</a:rPr>
              <a:t>Different kinds of years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992777" y="1673352"/>
            <a:ext cx="9858103" cy="43434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US" sz="2800" dirty="0" smtClean="0"/>
              <a:t> The year has been defined generally as the period of    </a:t>
            </a: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800" dirty="0" smtClean="0"/>
              <a:t>   apparent revolution of the sun around the earth and  </a:t>
            </a: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800" dirty="0" smtClean="0"/>
              <a:t>    is therefore called a `Solar Year'.</a:t>
            </a: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7718599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Gregorian Calendar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638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According to the Julian calendar four civil years exceed four tropical  years by about 44m.56.08s.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That is 400 civil years exceed 400 tropical years by about 3 days 2 hours 53 minutes 20 seconds.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is essential that this difference must be compensated, otherwise the civil year won’t mark the recurrence of seasons(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Spring,Summer,Autumn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Winter) in the long run. 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Gregorian Calendar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638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According to the Julian calendar four civil years exceed four tropical  years by about 44m.56.08s.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That is 400 civil years exceed 400 tropical years by about 3 days 2 hours 53 minutes 20 seconds.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is essential that this difference must be compensated, otherwise the civil year won’t mark the recurrence of seasons(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Spring,Summer,Autumn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Winter) in the long run.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Therefore in the year 1582 A.D., Pope Gregory XIII introduced a correction to the Julian Calendar.  According to him a year whose number is a multiple of 100 is not a leap year unless the number denoting the century is a multiple of 4. 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Gregorian Calendar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6388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According to the Julian calendar four civil years exceed four tropical  years by about 44m.56.08s.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That is 400 civil years exceed 400 tropical years by about 3 days 2 hours 53 minutes 20 seconds.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 is essential that this difference must be compensated, otherwise the civil year won’t mark the recurrence of seasons(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Spring,Summer,Autumn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and Winter) in the long run.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Therefore in the year 1582 A.D., Pope Gregory XIII introduced a correction to the Julian Calendar.  According to him a year whose number is a multiple of 100 is not a leap year unless the number denoting the century is a multiple of 4.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calendar constructed on this principle is called the 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Gregorian Calendar. 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Gregorian Calendar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2563091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This calendar is now in force.  According to this calendar 1900 A.D, is not a leap year whereas 2000 AD is a leap year.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Gregorian Calendar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2563091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This calendar is now in force.  According to this calendar 1900 A.D, is not a leap year whereas 2000 AD is a leap year.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Even the Gregorian system of reckoning time is not prefect for according to this, 4000 civil years exceed 4000 tropical years by about 1 day 4 hours and 55 minutes. This requires further correction.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Julian date</a:t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/>
              <a:t> 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6388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Julian date</a:t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/>
              <a:t> 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638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Julian date has no connection with Julius Caesar. 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Julian date</a:t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/>
              <a:t> 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638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Julian date has no connection with Julius Caesar.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the year 1582 A.D, Joseph Scaliger introduced a new mode of reckoning time for the purpose of astronomical calculations. He called after his father’s name Julius. 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Julian date</a:t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/>
              <a:t> 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638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Julian date has no connection with Julius Caesar.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the year 1582 A.D, Joseph Scaliger introduced a new mode of reckoning time for the purpose of astronomical calculations. He called after his father’s name Julius.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starting point or epoch for the system is the mean noon of  Jan.1, 4713 B.C.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Julian date</a:t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/>
              <a:t> 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638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Julian date has no connection with Julius Caesar.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the year 1582 A.D, Joseph Scaliger introduced a new mode of reckoning time for the purpose of astronomical calculations. He called after his father’s name Julius.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starting point or epoch for the system is the mean noon of  Jan.1, 4713 B.C.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Julian date on any given day is the number of mean solar days that have elapsed since Jan.1, 4713 B.C. 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</a:rPr>
              <a:t>Different kinds of years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992777" y="1673352"/>
            <a:ext cx="9858103" cy="43434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US" sz="2800" dirty="0" smtClean="0"/>
              <a:t> The year has been defined generally as the period of    </a:t>
            </a: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800" dirty="0" smtClean="0"/>
              <a:t>   apparent revolution of the sun around the earth and  </a:t>
            </a: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800" dirty="0" smtClean="0"/>
              <a:t>    is therefore called a `Solar Year'.</a:t>
            </a: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endParaRPr lang="en-US" sz="2800" dirty="0" smtClean="0"/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US" sz="2800" dirty="0" smtClean="0"/>
              <a:t> The year must be in conformity with the occurrence of the seasons and it must be useful for civil purposes.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7718599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Julian date</a:t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/>
              <a:t> 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6388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Julian date has no connection with Julius Caesar.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In the year 1582 A.D, Joseph Scaliger introduced a new mode of reckoning time for the purpose of astronomical calculations. He called after his father’s name Julius.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starting point or epoch for the system is the mean noon of  Jan.1, 4713 B.C.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Julian date on any given day is the number of mean solar days that have elapsed since Jan.1, 4713 B.C.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Nautical Almanac (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An </a:t>
            </a:r>
            <a:r>
              <a:rPr lang="en-US" sz="2800" b="1" u="sng" dirty="0" smtClean="0">
                <a:latin typeface="Times New Roman" pitchFamily="18" charset="0"/>
                <a:cs typeface="Times New Roman" pitchFamily="18" charset="0"/>
              </a:rPr>
              <a:t>almanac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 (also spelled </a:t>
            </a:r>
            <a:r>
              <a:rPr lang="en-US" sz="2800" b="1" u="sng" dirty="0" err="1" smtClean="0">
                <a:latin typeface="Times New Roman" pitchFamily="18" charset="0"/>
                <a:cs typeface="Times New Roman" pitchFamily="18" charset="0"/>
              </a:rPr>
              <a:t>almanack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 and </a:t>
            </a:r>
            <a:r>
              <a:rPr lang="en-US" sz="2800" u="sng" dirty="0" err="1" smtClean="0">
                <a:latin typeface="Times New Roman" pitchFamily="18" charset="0"/>
                <a:cs typeface="Times New Roman" pitchFamily="18" charset="0"/>
              </a:rPr>
              <a:t>almanach</a:t>
            </a: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) is an annual publication that includes information such as weather forecasts, farmers' planting dates, tide tables, and tabular information often arranged according to the calendar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)gives the Julian date for every day of the year.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Julian date</a:t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/>
              <a:t> 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638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day of the week corresponding to a given Julian date can be found by dividing the J.D. by 7. 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endParaRPr lang="en-US" sz="2800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Julian date</a:t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/>
              <a:t> 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638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day of the week corresponding to a given Julian date can be found by dividing the J.D. by 7. 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The remainder  0 gives Monday. 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1 gives Tuesday. 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2 gives Wednesday and so on.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Julian date</a:t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/>
              <a:t> 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638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day of the week corresponding to a given Julian date can be found by dividing the J.D. by 7. 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The remainder  0 gives Monday. 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1 gives Tuesday. 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2 gives Wednesday and so on.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Julian dates are very useful for recording  the dates of eclipses.  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Julian date</a:t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/>
              <a:t> 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638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day of the week corresponding to a given Julian date can be found by dividing the J.D. by 7. 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The remainder  0 gives Monday. 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1 gives Tuesday. 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2 gives Wednesday and so on.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Julian dates are very useful for recording  the dates of eclipses.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If the Julian date of occurrence of an eclipse be x , an eclipse of the same kind occurs on the Julian date x+6585*.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Julian date</a:t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/>
              <a:t> 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6388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day of the week corresponding to a given Julian date can be found by dividing the J.D. by 7. 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The remainder  0 gives Monday. 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1 gives Tuesday.  </a:t>
            </a:r>
          </a:p>
          <a:p>
            <a:pPr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           2 gives Wednesday and so on.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Julian dates are very useful for recording  the dates of eclipses.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If the Julian date of occurrence of an eclipse be x , an eclipse of the same kind occurs on the Julian date x+6585*.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Julian dates are also used for observations related to variable stars.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PROBLEM</a:t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/>
              <a:t> 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56952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Nautical Almanac gives the Julian date of Jan.1, 1940 as 2429630.</a:t>
            </a: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Find the J.D of Jan 26, 1965 and the day of the week</a:t>
            </a:r>
            <a:r>
              <a:rPr lang="en-US" sz="2800" dirty="0" smtClean="0">
                <a:solidFill>
                  <a:srgbClr val="C00000"/>
                </a:solidFill>
              </a:rPr>
              <a:t>.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PROBLEM</a:t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/>
              <a:t> 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56952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Nautical Almanac gives the Julian date of Jan.1, 1940 as 2429630.</a:t>
            </a: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Find the J.D of Jan 26, 1965 and the day of the week</a:t>
            </a:r>
            <a:r>
              <a:rPr lang="en-US" sz="2800" dirty="0" smtClean="0">
                <a:solidFill>
                  <a:srgbClr val="C00000"/>
                </a:solidFill>
              </a:rPr>
              <a:t>.</a:t>
            </a:r>
          </a:p>
          <a:p>
            <a:pPr>
              <a:buNone/>
            </a:pP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Solution: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J.D. of  Jan 1, 1940 is 2429630.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PROBLEM</a:t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/>
              <a:t> 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56952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Nautical Almanac gives the Julian date of Jan.1, 1940 as 2429630.</a:t>
            </a: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Find the J.D of Jan 26, 1965 and the day of the week</a:t>
            </a:r>
            <a:r>
              <a:rPr lang="en-US" sz="2800" dirty="0" smtClean="0">
                <a:solidFill>
                  <a:srgbClr val="C00000"/>
                </a:solidFill>
              </a:rPr>
              <a:t>.</a:t>
            </a:r>
          </a:p>
          <a:p>
            <a:pPr>
              <a:buNone/>
            </a:pP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Solution: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J.D. of  Jan 1, 1940 is 2429630.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J.D. of  Jan 1, 1965 is 2429630+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365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×25+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		                     = 2429630+9125+7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			         = 2438762.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PROBLEM</a:t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/>
              <a:t> 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56952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Nautical Almanac gives the Julian date of Jan.1, 1940 as 2429630.</a:t>
            </a: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Find the J.D of Jan 26, 1965 and the day of the week</a:t>
            </a:r>
            <a:r>
              <a:rPr lang="en-US" sz="2800" dirty="0" smtClean="0">
                <a:solidFill>
                  <a:srgbClr val="C00000"/>
                </a:solidFill>
              </a:rPr>
              <a:t>.</a:t>
            </a:r>
          </a:p>
          <a:p>
            <a:pPr>
              <a:buNone/>
            </a:pP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Solution: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J.D. of  Jan 1, 1940 is 2429630.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J.D. of  Jan 1, 1965 is 2429630+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365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×25+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		                     = 2429630+9125+7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			         = 2438762.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7021483" y="3054926"/>
            <a:ext cx="4572000" cy="1780309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Leap year</a:t>
            </a:r>
          </a:p>
          <a:p>
            <a:endParaRPr lang="en-US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Total number of days in the year</a:t>
            </a: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</a:rPr>
              <a:t>Different kinds of years</a:t>
            </a:r>
            <a:endParaRPr lang="en-US" sz="4400" dirty="0">
              <a:solidFill>
                <a:srgbClr val="C00000"/>
              </a:solidFill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992777" y="1673352"/>
            <a:ext cx="9858103" cy="43434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US" sz="2800" dirty="0" smtClean="0"/>
              <a:t> The year has been defined generally as the period of    </a:t>
            </a: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800" dirty="0" smtClean="0"/>
              <a:t>   apparent revolution of the sun around the earth and  </a:t>
            </a: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800" dirty="0" smtClean="0"/>
              <a:t>    is therefore called a `Solar Year'.</a:t>
            </a: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endParaRPr lang="en-US" sz="2800" dirty="0" smtClean="0"/>
          </a:p>
          <a:p>
            <a:pPr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en-US" sz="2800" dirty="0" smtClean="0"/>
              <a:t> The year must be in conformity with the occurrence of the seasons and it must be useful for civil purposes.</a:t>
            </a: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endParaRPr lang="en-US" sz="2800" dirty="0" smtClean="0"/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800" dirty="0" smtClean="0"/>
              <a:t>We now define </a:t>
            </a:r>
            <a:r>
              <a:rPr lang="en-US" sz="2800" u="sng" dirty="0" smtClean="0"/>
              <a:t>three kinds </a:t>
            </a:r>
            <a:r>
              <a:rPr lang="en-US" sz="2800" dirty="0" smtClean="0"/>
              <a:t>of years.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277185990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PROBLEM</a:t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/>
              <a:t> 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56952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Nautical Almanac gives the Julian date of Jan.1, 1940 as 2429630.</a:t>
            </a: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Find the J.D of Jan 26, 1965 and the day of the week</a:t>
            </a:r>
            <a:r>
              <a:rPr lang="en-US" sz="2800" dirty="0" smtClean="0">
                <a:solidFill>
                  <a:srgbClr val="C00000"/>
                </a:solidFill>
              </a:rPr>
              <a:t>.</a:t>
            </a:r>
          </a:p>
          <a:p>
            <a:pPr>
              <a:buNone/>
            </a:pP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Solution: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J.D. of  Jan 1, 1940 is 2429630.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J.D. of  Jan 1, 1965 is 2429630+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365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×25+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		                     = 2429630+9125+7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			         = 2438762.</a:t>
            </a:r>
          </a:p>
          <a:p>
            <a:pPr lv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J.D. of  Jan 26,1965 is 2438762.  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7021483" y="3054926"/>
            <a:ext cx="4572000" cy="1780309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Leap year</a:t>
            </a:r>
          </a:p>
          <a:p>
            <a:endParaRPr lang="en-US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Total number of days in the year</a:t>
            </a: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PROBLEM</a:t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/>
              <a:t> 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56952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Nautical Almanac gives the Julian date of Jan.1, 1940 as 2429630.</a:t>
            </a: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Find the J.D of Jan 26, 1965 and the day of the week</a:t>
            </a:r>
            <a:r>
              <a:rPr lang="en-US" sz="2800" dirty="0" smtClean="0">
                <a:solidFill>
                  <a:srgbClr val="C00000"/>
                </a:solidFill>
              </a:rPr>
              <a:t>.</a:t>
            </a:r>
          </a:p>
          <a:p>
            <a:pPr>
              <a:buNone/>
            </a:pP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Solution: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J.D. of  Jan 1, 1940 is 2429630.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J.D. of  Jan 1, 1965 is 2429630+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365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×25+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		                     = 2429630+9125+7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			         = 2438762.</a:t>
            </a:r>
          </a:p>
          <a:p>
            <a:pPr lv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J.D. of  Jan 26,1965 is 2438762.  </a:t>
            </a:r>
          </a:p>
          <a:p>
            <a:pPr lv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When divided by 7, the remainder is 1.  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7021483" y="3054926"/>
            <a:ext cx="4572000" cy="1780309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Leap year</a:t>
            </a:r>
          </a:p>
          <a:p>
            <a:endParaRPr lang="en-US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Total number of days in the year</a:t>
            </a: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PROBLEM</a:t>
            </a:r>
            <a:br>
              <a:rPr lang="en-US" sz="4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/>
              <a:t> 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56952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Nautical Almanac gives the Julian date of Jan.1, 1940 as 2429630.</a:t>
            </a:r>
          </a:p>
          <a:p>
            <a:pPr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Find the J.D of Jan 26, 1965 and the day of the week</a:t>
            </a:r>
            <a:r>
              <a:rPr lang="en-US" sz="2800" dirty="0" smtClean="0">
                <a:solidFill>
                  <a:srgbClr val="C00000"/>
                </a:solidFill>
              </a:rPr>
              <a:t>.</a:t>
            </a:r>
          </a:p>
          <a:p>
            <a:pPr>
              <a:buNone/>
            </a:pPr>
            <a:r>
              <a:rPr lang="en-US" sz="2800" u="sng" dirty="0" smtClean="0">
                <a:latin typeface="Times New Roman" pitchFamily="18" charset="0"/>
                <a:cs typeface="Times New Roman" pitchFamily="18" charset="0"/>
              </a:rPr>
              <a:t>Solution: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J.D. of  Jan 1, 1940 is 2429630.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J.D. of  Jan 1, 1965 is 2429630+</a:t>
            </a:r>
            <a:r>
              <a:rPr lang="en-US" sz="2400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365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×25+</a:t>
            </a:r>
            <a:r>
              <a:rPr lang="en-US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		                     = 2429630+9125+7</a:t>
            </a: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			         = 2438762.</a:t>
            </a:r>
          </a:p>
          <a:p>
            <a:pPr lv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J.D. of  Jan 26,1965 is 2438762.  </a:t>
            </a:r>
          </a:p>
          <a:p>
            <a:pPr lv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When divided by 7, the remainder is 1.  </a:t>
            </a:r>
          </a:p>
          <a:p>
            <a:pPr lvl="0"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Therefore the day is Tuesday.</a:t>
            </a:r>
          </a:p>
          <a:p>
            <a:pPr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7021483" y="3054926"/>
            <a:ext cx="4572000" cy="1780309"/>
          </a:xfrm>
        </p:spPr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Leap year</a:t>
            </a:r>
          </a:p>
          <a:p>
            <a:endParaRPr lang="en-US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Total number of days in the year</a:t>
            </a: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 err="1" smtClean="0"/>
              <a:t>Besselian</a:t>
            </a:r>
            <a:r>
              <a:rPr lang="en-US" sz="4400" b="1" dirty="0" smtClean="0"/>
              <a:t> Year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000" dirty="0" smtClean="0"/>
              <a:t> 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638800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 new mode of reckoning  tropical year was introduced by the German-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astronomoer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Bessel.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According to him the tropical year is taken to begin when the R.A of mean sun (or the mean longitude of the sun) is exactly 280˚. 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This instant very nearly coincides with the beginning of the civil year*.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year thus reckoned is called the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Besselian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year.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Its length is same as that of the tropical year. 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beginning  of any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Besselian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year is indicated by writing .0 after the number denoting the year. Thus 1965.0 means the beginning of the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Besselian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year 1965. </a:t>
            </a:r>
          </a:p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Besselian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year is very useful for any astronomical calculations.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000" dirty="0" smtClean="0"/>
              <a:t> </a:t>
            </a:r>
            <a:endParaRPr lang="en-US" sz="4000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457200" y="1025236"/>
            <a:ext cx="11028217" cy="5638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V.Vairaperumal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buNone/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Department of Mathematics,</a:t>
            </a:r>
          </a:p>
          <a:p>
            <a:pPr>
              <a:buNone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St.Joseph’s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College(Autonomous), </a:t>
            </a:r>
          </a:p>
          <a:p>
            <a:pPr>
              <a:buNone/>
            </a:pP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Tiruchirappalli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– 620 002.</a:t>
            </a:r>
            <a:endParaRPr lang="en-US" sz="4000" dirty="0"/>
          </a:p>
        </p:txBody>
      </p:sp>
    </p:spTree>
    <p:extLst>
      <p:ext uri="{BB962C8B-B14F-4D97-AF65-F5344CB8AC3E}">
        <p14:creationId xmlns="" xmlns:p14="http://schemas.microsoft.com/office/powerpoint/2010/main" val="1341470884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1337" y="770709"/>
            <a:ext cx="10123714" cy="5290457"/>
          </a:xfrm>
        </p:spPr>
        <p:txBody>
          <a:bodyPr>
            <a:normAutofit/>
          </a:bodyPr>
          <a:lstStyle/>
          <a:p>
            <a:pPr marL="457200" lvl="0" indent="-457200" algn="l">
              <a:buFont typeface="+mj-lt"/>
              <a:buAutoNum type="arabicPeriod"/>
            </a:pPr>
            <a:r>
              <a:rPr lang="en-US" sz="3200" cap="none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3600" b="1" cap="none" dirty="0" smtClean="0">
                <a:latin typeface="Times New Roman" pitchFamily="18" charset="0"/>
                <a:cs typeface="Times New Roman" pitchFamily="18" charset="0"/>
              </a:rPr>
              <a:t>sidereal year </a:t>
            </a:r>
            <a:r>
              <a:rPr lang="en-US" sz="3200" cap="none" dirty="0" smtClean="0">
                <a:latin typeface="Times New Roman" pitchFamily="18" charset="0"/>
                <a:cs typeface="Times New Roman" pitchFamily="18" charset="0"/>
              </a:rPr>
              <a:t>is the period of revolution of the sun in the ecliptic with reference to any point of the ecliptic.</a:t>
            </a:r>
          </a:p>
          <a:p>
            <a:pPr marL="457200" lvl="0" indent="-457200" algn="l"/>
            <a:r>
              <a:rPr lang="en-US" sz="3200" cap="none" dirty="0" smtClean="0">
                <a:latin typeface="Times New Roman" pitchFamily="18" charset="0"/>
                <a:cs typeface="Times New Roman" pitchFamily="18" charset="0"/>
              </a:rPr>
              <a:t>     Its durations about 365.2564 mean solar days.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seedshistory04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"/>
            <a:ext cx="12192000" cy="6858000"/>
          </a:xfr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3143" y="2170339"/>
            <a:ext cx="11103428" cy="4697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274320" y="769937"/>
            <a:ext cx="6492240" cy="5852932"/>
          </a:xfrm>
        </p:spPr>
        <p:txBody>
          <a:bodyPr>
            <a:normAutofit/>
          </a:bodyPr>
          <a:lstStyle/>
          <a:p>
            <a:pPr marL="457200" lvl="0" indent="-457200" algn="l">
              <a:lnSpc>
                <a:spcPct val="100000"/>
              </a:lnSpc>
              <a:buAutoNum type="arabicPeriod" startAt="2"/>
            </a:pP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b="1" cap="none" dirty="0" smtClean="0">
                <a:latin typeface="Times New Roman" pitchFamily="18" charset="0"/>
                <a:cs typeface="Times New Roman" pitchFamily="18" charset="0"/>
              </a:rPr>
              <a:t>tropical year </a:t>
            </a: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is the interval between two successive passages of the sun through the first point of Aries ɣ.</a:t>
            </a:r>
          </a:p>
          <a:p>
            <a:pPr marL="457200" lvl="0" indent="-457200" algn="l">
              <a:lnSpc>
                <a:spcPct val="100000"/>
              </a:lnSpc>
              <a:buAutoNum type="arabicPeriod" startAt="2"/>
            </a:pPr>
            <a:endParaRPr lang="en-US" sz="3000" cap="none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lnSpc>
                <a:spcPct val="100000"/>
              </a:lnSpc>
            </a:pPr>
            <a:r>
              <a:rPr lang="en-US" sz="3000" cap="none" dirty="0" smtClean="0">
                <a:latin typeface="Times New Roman" pitchFamily="18" charset="0"/>
                <a:cs typeface="Times New Roman" pitchFamily="18" charset="0"/>
              </a:rPr>
              <a:t>     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274320" y="769937"/>
            <a:ext cx="6492240" cy="5852932"/>
          </a:xfrm>
        </p:spPr>
        <p:txBody>
          <a:bodyPr>
            <a:normAutofit/>
          </a:bodyPr>
          <a:lstStyle/>
          <a:p>
            <a:pPr marL="457200" lvl="0" indent="-457200" algn="l">
              <a:lnSpc>
                <a:spcPct val="100000"/>
              </a:lnSpc>
              <a:buAutoNum type="arabicPeriod" startAt="2"/>
            </a:pP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b="1" cap="none" dirty="0" smtClean="0">
                <a:latin typeface="Times New Roman" pitchFamily="18" charset="0"/>
                <a:cs typeface="Times New Roman" pitchFamily="18" charset="0"/>
              </a:rPr>
              <a:t>tropical year </a:t>
            </a: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is the interval between two successive passages of the sun through the first point of Aries ɣ.</a:t>
            </a:r>
          </a:p>
          <a:p>
            <a:pPr marL="457200" lvl="0" indent="-457200" algn="l">
              <a:lnSpc>
                <a:spcPct val="100000"/>
              </a:lnSpc>
              <a:buAutoNum type="arabicPeriod" startAt="2"/>
            </a:pPr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lnSpc>
                <a:spcPct val="100000"/>
              </a:lnSpc>
            </a:pP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    Due to the phenomenon called  </a:t>
            </a:r>
          </a:p>
          <a:p>
            <a:pPr lvl="0" algn="l">
              <a:lnSpc>
                <a:spcPct val="100000"/>
              </a:lnSpc>
            </a:pP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    precession</a:t>
            </a:r>
          </a:p>
          <a:p>
            <a:pPr lvl="0" algn="l">
              <a:lnSpc>
                <a:spcPct val="100000"/>
              </a:lnSpc>
            </a:pP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subTitle" idx="1"/>
          </p:nvPr>
        </p:nvSpPr>
        <p:spPr>
          <a:xfrm>
            <a:off x="274320" y="769937"/>
            <a:ext cx="6492240" cy="5852932"/>
          </a:xfrm>
        </p:spPr>
        <p:txBody>
          <a:bodyPr>
            <a:normAutofit/>
          </a:bodyPr>
          <a:lstStyle/>
          <a:p>
            <a:pPr marL="457200" lvl="0" indent="-457200" algn="l">
              <a:lnSpc>
                <a:spcPct val="100000"/>
              </a:lnSpc>
              <a:buAutoNum type="arabicPeriod" startAt="2"/>
            </a:pP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2800" b="1" cap="none" dirty="0" smtClean="0">
                <a:latin typeface="Times New Roman" pitchFamily="18" charset="0"/>
                <a:cs typeface="Times New Roman" pitchFamily="18" charset="0"/>
              </a:rPr>
              <a:t>tropical year </a:t>
            </a: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is the interval between two successive passages of the sun through the first point of Aries ɣ.</a:t>
            </a:r>
          </a:p>
          <a:p>
            <a:pPr marL="457200" lvl="0" indent="-457200" algn="l">
              <a:lnSpc>
                <a:spcPct val="100000"/>
              </a:lnSpc>
              <a:buAutoNum type="arabicPeriod" startAt="2"/>
            </a:pPr>
            <a:endParaRPr lang="en-US" sz="2800" cap="none" dirty="0" smtClean="0">
              <a:latin typeface="Times New Roman" pitchFamily="18" charset="0"/>
              <a:cs typeface="Times New Roman" pitchFamily="18" charset="0"/>
            </a:endParaRPr>
          </a:p>
          <a:p>
            <a:pPr lvl="0" algn="l">
              <a:lnSpc>
                <a:spcPct val="100000"/>
              </a:lnSpc>
            </a:pP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    Due to the phenomenon called  </a:t>
            </a:r>
          </a:p>
          <a:p>
            <a:pPr lvl="0" algn="l">
              <a:lnSpc>
                <a:spcPct val="100000"/>
              </a:lnSpc>
            </a:pP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    precession*(</a:t>
            </a:r>
            <a:r>
              <a:rPr lang="en-US" sz="2800" b="1" cap="none" dirty="0" smtClean="0">
                <a:latin typeface="Times New Roman" pitchFamily="18" charset="0"/>
                <a:cs typeface="Times New Roman" pitchFamily="18" charset="0"/>
              </a:rPr>
              <a:t>Retrograde motion</a:t>
            </a: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 is the   </a:t>
            </a:r>
          </a:p>
          <a:p>
            <a:pPr lvl="0" algn="l">
              <a:lnSpc>
                <a:spcPct val="100000"/>
              </a:lnSpc>
            </a:pP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    apparent </a:t>
            </a:r>
            <a:r>
              <a:rPr lang="en-US" sz="2800" b="1" cap="none" dirty="0" smtClean="0">
                <a:latin typeface="Times New Roman" pitchFamily="18" charset="0"/>
                <a:cs typeface="Times New Roman" pitchFamily="18" charset="0"/>
              </a:rPr>
              <a:t>motion</a:t>
            </a: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 of a planet in a   </a:t>
            </a:r>
          </a:p>
          <a:p>
            <a:pPr lvl="0" algn="l">
              <a:lnSpc>
                <a:spcPct val="100000"/>
              </a:lnSpc>
            </a:pP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    direction opposite to that of other bodies  </a:t>
            </a:r>
          </a:p>
          <a:p>
            <a:pPr lvl="0" algn="l">
              <a:lnSpc>
                <a:spcPct val="100000"/>
              </a:lnSpc>
            </a:pPr>
            <a:r>
              <a:rPr lang="en-US" sz="2800" cap="none" dirty="0" smtClean="0">
                <a:latin typeface="Times New Roman" pitchFamily="18" charset="0"/>
                <a:cs typeface="Times New Roman" pitchFamily="18" charset="0"/>
              </a:rPr>
              <a:t>     within its system), </a:t>
            </a:r>
          </a:p>
          <a:p>
            <a:pPr algn="l"/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lendar">
  <a:themeElements>
    <a:clrScheme name="Sheer Green">
      <a:dk1>
        <a:srgbClr val="624D38"/>
      </a:dk1>
      <a:lt1>
        <a:srgbClr val="FFFFFF"/>
      </a:lt1>
      <a:dk2>
        <a:srgbClr val="404040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Sheer Green">
      <a:dk1>
        <a:srgbClr val="404040"/>
      </a:dk1>
      <a:lt1>
        <a:sysClr val="window" lastClr="FFFFFF"/>
      </a:lt1>
      <a:dk2>
        <a:srgbClr val="624D38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Sheer Green">
      <a:dk1>
        <a:srgbClr val="404040"/>
      </a:dk1>
      <a:lt1>
        <a:sysClr val="window" lastClr="FFFFFF"/>
      </a:lt1>
      <a:dk2>
        <a:srgbClr val="624D38"/>
      </a:dk2>
      <a:lt2>
        <a:srgbClr val="F2F2E2"/>
      </a:lt2>
      <a:accent1>
        <a:srgbClr val="72C23C"/>
      </a:accent1>
      <a:accent2>
        <a:srgbClr val="F4CC20"/>
      </a:accent2>
      <a:accent3>
        <a:srgbClr val="53B6BB"/>
      </a:accent3>
      <a:accent4>
        <a:srgbClr val="BA7CC0"/>
      </a:accent4>
      <a:accent5>
        <a:srgbClr val="ED635A"/>
      </a:accent5>
      <a:accent6>
        <a:srgbClr val="EE9B40"/>
      </a:accent6>
      <a:hlink>
        <a:srgbClr val="53B6BB"/>
      </a:hlink>
      <a:folHlink>
        <a:srgbClr val="B68DC0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irectSourceMarket xmlns="4873beb7-5857-4685-be1f-d57550cc96cc" xsi:nil="true"/>
    <ApprovalStatus xmlns="4873beb7-5857-4685-be1f-d57550cc96cc">InProgress</ApprovalStatus>
    <MarketSpecific xmlns="4873beb7-5857-4685-be1f-d57550cc96cc">false</MarketSpecific>
    <LocComments xmlns="4873beb7-5857-4685-be1f-d57550cc96cc" xsi:nil="true"/>
    <ThumbnailAssetId xmlns="4873beb7-5857-4685-be1f-d57550cc96cc" xsi:nil="true"/>
    <PrimaryImageGen xmlns="4873beb7-5857-4685-be1f-d57550cc96cc">true</PrimaryImageGen>
    <LegacyData xmlns="4873beb7-5857-4685-be1f-d57550cc96cc" xsi:nil="true"/>
    <LocRecommendedHandoff xmlns="4873beb7-5857-4685-be1f-d57550cc96cc" xsi:nil="true"/>
    <BusinessGroup xmlns="4873beb7-5857-4685-be1f-d57550cc96cc" xsi:nil="true"/>
    <BlockPublish xmlns="4873beb7-5857-4685-be1f-d57550cc96cc">false</BlockPublish>
    <TPFriendlyName xmlns="4873beb7-5857-4685-be1f-d57550cc96cc" xsi:nil="true"/>
    <NumericId xmlns="4873beb7-5857-4685-be1f-d57550cc96cc" xsi:nil="true"/>
    <APEditor xmlns="4873beb7-5857-4685-be1f-d57550cc96cc">
      <UserInfo>
        <DisplayName/>
        <AccountId xsi:nil="true"/>
        <AccountType/>
      </UserInfo>
    </APEditor>
    <SourceTitle xmlns="4873beb7-5857-4685-be1f-d57550cc96cc" xsi:nil="true"/>
    <OpenTemplate xmlns="4873beb7-5857-4685-be1f-d57550cc96cc">true</OpenTemplate>
    <UALocComments xmlns="4873beb7-5857-4685-be1f-d57550cc96cc" xsi:nil="true"/>
    <ParentAssetId xmlns="4873beb7-5857-4685-be1f-d57550cc96cc" xsi:nil="true"/>
    <IntlLangReviewDate xmlns="4873beb7-5857-4685-be1f-d57550cc96cc" xsi:nil="true"/>
    <FeatureTagsTaxHTField0 xmlns="4873beb7-5857-4685-be1f-d57550cc96cc">
      <Terms xmlns="http://schemas.microsoft.com/office/infopath/2007/PartnerControls"/>
    </FeatureTagsTaxHTField0>
    <PublishStatusLookup xmlns="4873beb7-5857-4685-be1f-d57550cc96cc">
      <Value>1581500</Value>
    </PublishStatusLookup>
    <Providers xmlns="4873beb7-5857-4685-be1f-d57550cc96cc" xsi:nil="true"/>
    <MachineTranslated xmlns="4873beb7-5857-4685-be1f-d57550cc96cc">false</MachineTranslated>
    <OriginalSourceMarket xmlns="4873beb7-5857-4685-be1f-d57550cc96cc" xsi:nil="true"/>
    <APDescription xmlns="4873beb7-5857-4685-be1f-d57550cc96cc">This template frames your content with a border that overlays a solid  green line with a sheer green bar. The pale green slide background  is light and airy. The slide layouts include a sample chart, table, and process SmartArt graphic that's also in soft green colors. 
</APDescription>
    <ClipArtFilename xmlns="4873beb7-5857-4685-be1f-d57550cc96cc" xsi:nil="true"/>
    <ContentItem xmlns="4873beb7-5857-4685-be1f-d57550cc96cc" xsi:nil="true"/>
    <TPInstallLocation xmlns="4873beb7-5857-4685-be1f-d57550cc96cc" xsi:nil="true"/>
    <PublishTargets xmlns="4873beb7-5857-4685-be1f-d57550cc96cc">OfficeOnlineVNext</PublishTargets>
    <TimesCloned xmlns="4873beb7-5857-4685-be1f-d57550cc96cc" xsi:nil="true"/>
    <AssetStart xmlns="4873beb7-5857-4685-be1f-d57550cc96cc">2012-06-14T02:57:00+00:00</AssetStart>
    <Provider xmlns="4873beb7-5857-4685-be1f-d57550cc96cc" xsi:nil="true"/>
    <AcquiredFrom xmlns="4873beb7-5857-4685-be1f-d57550cc96cc">Internal MS</AcquiredFrom>
    <FriendlyTitle xmlns="4873beb7-5857-4685-be1f-d57550cc96cc" xsi:nil="true"/>
    <LastHandOff xmlns="4873beb7-5857-4685-be1f-d57550cc96cc" xsi:nil="true"/>
    <TPClientViewer xmlns="4873beb7-5857-4685-be1f-d57550cc96cc" xsi:nil="true"/>
    <UACurrentWords xmlns="4873beb7-5857-4685-be1f-d57550cc96cc" xsi:nil="true"/>
    <ArtSampleDocs xmlns="4873beb7-5857-4685-be1f-d57550cc96cc" xsi:nil="true"/>
    <UALocRecommendation xmlns="4873beb7-5857-4685-be1f-d57550cc96cc">Localize</UALocRecommendation>
    <Manager xmlns="4873beb7-5857-4685-be1f-d57550cc96cc" xsi:nil="true"/>
    <ShowIn xmlns="4873beb7-5857-4685-be1f-d57550cc96cc">Show everywhere</ShowIn>
    <UANotes xmlns="4873beb7-5857-4685-be1f-d57550cc96cc" xsi:nil="true"/>
    <TemplateStatus xmlns="4873beb7-5857-4685-be1f-d57550cc96cc">Complete</TemplateStatus>
    <InternalTagsTaxHTField0 xmlns="4873beb7-5857-4685-be1f-d57550cc96cc">
      <Terms xmlns="http://schemas.microsoft.com/office/infopath/2007/PartnerControls"/>
    </InternalTagsTaxHTField0>
    <CSXHash xmlns="4873beb7-5857-4685-be1f-d57550cc96cc" xsi:nil="true"/>
    <Downloads xmlns="4873beb7-5857-4685-be1f-d57550cc96cc">0</Downloads>
    <VoteCount xmlns="4873beb7-5857-4685-be1f-d57550cc96cc" xsi:nil="true"/>
    <OOCacheId xmlns="4873beb7-5857-4685-be1f-d57550cc96cc" xsi:nil="true"/>
    <IsDeleted xmlns="4873beb7-5857-4685-be1f-d57550cc96cc">false</IsDeleted>
    <AssetExpire xmlns="4873beb7-5857-4685-be1f-d57550cc96cc">2029-01-01T08:00:00+00:00</AssetExpire>
    <DSATActionTaken xmlns="4873beb7-5857-4685-be1f-d57550cc96cc" xsi:nil="true"/>
    <CSXSubmissionMarket xmlns="4873beb7-5857-4685-be1f-d57550cc96cc" xsi:nil="true"/>
    <TPExecutable xmlns="4873beb7-5857-4685-be1f-d57550cc96cc" xsi:nil="true"/>
    <SubmitterId xmlns="4873beb7-5857-4685-be1f-d57550cc96cc" xsi:nil="true"/>
    <EditorialTags xmlns="4873beb7-5857-4685-be1f-d57550cc96cc" xsi:nil="true"/>
    <ApprovalLog xmlns="4873beb7-5857-4685-be1f-d57550cc96cc" xsi:nil="true"/>
    <AssetType xmlns="4873beb7-5857-4685-be1f-d57550cc96cc">TP</AssetType>
    <BugNumber xmlns="4873beb7-5857-4685-be1f-d57550cc96cc" xsi:nil="true"/>
    <CSXSubmissionDate xmlns="4873beb7-5857-4685-be1f-d57550cc96cc" xsi:nil="true"/>
    <CSXUpdate xmlns="4873beb7-5857-4685-be1f-d57550cc96cc">false</CSXUpdate>
    <Milestone xmlns="4873beb7-5857-4685-be1f-d57550cc96cc" xsi:nil="true"/>
    <RecommendationsModifier xmlns="4873beb7-5857-4685-be1f-d57550cc96cc" xsi:nil="true"/>
    <OriginAsset xmlns="4873beb7-5857-4685-be1f-d57550cc96cc" xsi:nil="true"/>
    <TPComponent xmlns="4873beb7-5857-4685-be1f-d57550cc96cc" xsi:nil="true"/>
    <AssetId xmlns="4873beb7-5857-4685-be1f-d57550cc96cc">TP102920896</AssetId>
    <IntlLocPriority xmlns="4873beb7-5857-4685-be1f-d57550cc96cc" xsi:nil="true"/>
    <PolicheckWords xmlns="4873beb7-5857-4685-be1f-d57550cc96cc" xsi:nil="true"/>
    <TPLaunchHelpLink xmlns="4873beb7-5857-4685-be1f-d57550cc96cc" xsi:nil="true"/>
    <TPApplication xmlns="4873beb7-5857-4685-be1f-d57550cc96cc" xsi:nil="true"/>
    <CrawlForDependencies xmlns="4873beb7-5857-4685-be1f-d57550cc96cc">false</CrawlForDependencies>
    <HandoffToMSDN xmlns="4873beb7-5857-4685-be1f-d57550cc96cc" xsi:nil="true"/>
    <PlannedPubDate xmlns="4873beb7-5857-4685-be1f-d57550cc96cc" xsi:nil="true"/>
    <IntlLangReviewer xmlns="4873beb7-5857-4685-be1f-d57550cc96cc" xsi:nil="true"/>
    <TrustLevel xmlns="4873beb7-5857-4685-be1f-d57550cc96cc">1 Microsoft Managed Content</TrustLevel>
    <LocLastLocAttemptVersionLookup xmlns="4873beb7-5857-4685-be1f-d57550cc96cc">842602</LocLastLocAttemptVersionLookup>
    <IsSearchable xmlns="4873beb7-5857-4685-be1f-d57550cc96cc">true</IsSearchable>
    <TemplateTemplateType xmlns="4873beb7-5857-4685-be1f-d57550cc96cc">PowerPoint Design Template</TemplateTemplateType>
    <CampaignTagsTaxHTField0 xmlns="4873beb7-5857-4685-be1f-d57550cc96cc">
      <Terms xmlns="http://schemas.microsoft.com/office/infopath/2007/PartnerControls"/>
    </CampaignTagsTaxHTField0>
    <TPNamespace xmlns="4873beb7-5857-4685-be1f-d57550cc96cc" xsi:nil="true"/>
    <TaxCatchAll xmlns="4873beb7-5857-4685-be1f-d57550cc96cc"/>
    <Markets xmlns="4873beb7-5857-4685-be1f-d57550cc96cc"/>
    <UAProjectedTotalWords xmlns="4873beb7-5857-4685-be1f-d57550cc96cc" xsi:nil="true"/>
    <IntlLangReview xmlns="4873beb7-5857-4685-be1f-d57550cc96cc">false</IntlLangReview>
    <OutputCachingOn xmlns="4873beb7-5857-4685-be1f-d57550cc96cc">false</OutputCachingOn>
    <AverageRating xmlns="4873beb7-5857-4685-be1f-d57550cc96cc" xsi:nil="true"/>
    <APAuthor xmlns="4873beb7-5857-4685-be1f-d57550cc96cc">
      <UserInfo>
        <DisplayName>REDMOND\kristaa</DisplayName>
        <AccountId>136</AccountId>
        <AccountType/>
      </UserInfo>
    </APAuthor>
    <LocManualTestRequired xmlns="4873beb7-5857-4685-be1f-d57550cc96cc">false</LocManualTestRequired>
    <TPCommandLine xmlns="4873beb7-5857-4685-be1f-d57550cc96cc" xsi:nil="true"/>
    <TPAppVersion xmlns="4873beb7-5857-4685-be1f-d57550cc96cc" xsi:nil="true"/>
    <EditorialStatus xmlns="4873beb7-5857-4685-be1f-d57550cc96cc">Complete</EditorialStatus>
    <LastModifiedDateTime xmlns="4873beb7-5857-4685-be1f-d57550cc96cc" xsi:nil="true"/>
    <ScenarioTagsTaxHTField0 xmlns="4873beb7-5857-4685-be1f-d57550cc96cc">
      <Terms xmlns="http://schemas.microsoft.com/office/infopath/2007/PartnerControls"/>
    </ScenarioTagsTaxHTField0>
    <OriginalRelease xmlns="4873beb7-5857-4685-be1f-d57550cc96cc">15</OriginalRelease>
    <TPLaunchHelpLinkType xmlns="4873beb7-5857-4685-be1f-d57550cc96cc">Template</TPLaunchHelpLinkType>
    <LocalizationTagsTaxHTField0 xmlns="4873beb7-5857-4685-be1f-d57550cc96cc">
      <Terms xmlns="http://schemas.microsoft.com/office/infopath/2007/PartnerControls"/>
    </LocalizationTagsTaxHTField0>
    <LocMarketGroupTiers2 xmlns="4873beb7-5857-4685-be1f-d57550cc96c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C5747AC-80AD-4ABE-94D9-19832B174F3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C742FF3-3CF3-4751-9533-2574A307A3FA}">
  <ds:schemaRefs>
    <ds:schemaRef ds:uri="http://schemas.microsoft.com/office/2006/metadata/properties"/>
    <ds:schemaRef ds:uri="http://schemas.microsoft.com/office/infopath/2007/PartnerControls"/>
    <ds:schemaRef ds:uri="4873beb7-5857-4685-be1f-d57550cc96cc"/>
  </ds:schemaRefs>
</ds:datastoreItem>
</file>

<file path=customXml/itemProps3.xml><?xml version="1.0" encoding="utf-8"?>
<ds:datastoreItem xmlns:ds="http://schemas.openxmlformats.org/officeDocument/2006/customXml" ds:itemID="{D16F214A-61FB-4EF6-AF68-0007282627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3beb7-5857-4685-be1f-d57550cc96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Calendar</Template>
  <TotalTime>0</TotalTime>
  <Words>2521</Words>
  <Application>Microsoft Office PowerPoint</Application>
  <PresentationFormat>Custom</PresentationFormat>
  <Paragraphs>308</Paragraphs>
  <Slides>55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Calendar</vt:lpstr>
      <vt:lpstr>Calendar</vt:lpstr>
      <vt:lpstr>Different kinds of years</vt:lpstr>
      <vt:lpstr>Different kinds of years</vt:lpstr>
      <vt:lpstr>Different kinds of years</vt:lpstr>
      <vt:lpstr>Different kinds of years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      Civil year, Julian Calendar </vt:lpstr>
      <vt:lpstr>      Civil year, Julian Calendar </vt:lpstr>
      <vt:lpstr>      Civil year, Julian Calendar </vt:lpstr>
      <vt:lpstr>      Civil year, Julian Calendar </vt:lpstr>
      <vt:lpstr>      Civil year, Julian Calendar </vt:lpstr>
      <vt:lpstr>      Civil year, Julian Calendar </vt:lpstr>
      <vt:lpstr>      Civil year, Julian Calendar </vt:lpstr>
      <vt:lpstr>      Civil year, Julian Calendar </vt:lpstr>
      <vt:lpstr>      Civil year, Julian Calendar </vt:lpstr>
      <vt:lpstr>Gregorian Calendar </vt:lpstr>
      <vt:lpstr>Gregorian Calendar </vt:lpstr>
      <vt:lpstr>Gregorian Calendar </vt:lpstr>
      <vt:lpstr>Gregorian Calendar </vt:lpstr>
      <vt:lpstr>Gregorian Calendar </vt:lpstr>
      <vt:lpstr>Gregorian Calendar </vt:lpstr>
      <vt:lpstr>Gregorian Calendar </vt:lpstr>
      <vt:lpstr>Gregorian Calendar </vt:lpstr>
      <vt:lpstr>Julian date  </vt:lpstr>
      <vt:lpstr>Julian date  </vt:lpstr>
      <vt:lpstr>Julian date  </vt:lpstr>
      <vt:lpstr>Julian date  </vt:lpstr>
      <vt:lpstr>Julian date  </vt:lpstr>
      <vt:lpstr>Julian date  </vt:lpstr>
      <vt:lpstr>Julian date  </vt:lpstr>
      <vt:lpstr>Julian date  </vt:lpstr>
      <vt:lpstr>Julian date  </vt:lpstr>
      <vt:lpstr>Julian date  </vt:lpstr>
      <vt:lpstr>Julian date  </vt:lpstr>
      <vt:lpstr>PROBLEM  </vt:lpstr>
      <vt:lpstr>PROBLEM  </vt:lpstr>
      <vt:lpstr>PROBLEM  </vt:lpstr>
      <vt:lpstr>PROBLEM  </vt:lpstr>
      <vt:lpstr>PROBLEM  </vt:lpstr>
      <vt:lpstr>PROBLEM  </vt:lpstr>
      <vt:lpstr>PROBLEM  </vt:lpstr>
      <vt:lpstr>Besselian Year  </vt:lpstr>
      <vt:lpstr>Slide 54</vt:lpstr>
      <vt:lpstr>  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2017-01-09T10:09:45Z</dcterms:created>
  <dcterms:modified xsi:type="dcterms:W3CDTF">2017-10-21T06:31:52Z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