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572560" cy="650085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endParaRPr>
          </a:p>
        </p:txBody>
      </p:sp>
      <p:sp>
        <p:nvSpPr>
          <p:cNvPr id="2" name="Title 1"/>
          <p:cNvSpPr>
            <a:spLocks noGrp="1"/>
          </p:cNvSpPr>
          <p:nvPr>
            <p:ph type="ctrTitle"/>
          </p:nvPr>
        </p:nvSpPr>
        <p:spPr>
          <a:xfrm>
            <a:off x="685800" y="357167"/>
            <a:ext cx="7772400" cy="1857387"/>
          </a:xfrm>
        </p:spPr>
        <p:txBody>
          <a:bodyPr/>
          <a:lstStyle/>
          <a:p>
            <a:r>
              <a:rPr lang="en-US" dirty="0" smtClean="0">
                <a:latin typeface="Times New Roman" pitchFamily="18" charset="0"/>
                <a:cs typeface="Times New Roman" pitchFamily="18" charset="0"/>
              </a:rPr>
              <a:t>SUBALTERN</a:t>
            </a:r>
            <a:endParaRPr lang="en-IN" dirty="0">
              <a:latin typeface="Times New Roman" pitchFamily="18" charset="0"/>
              <a:cs typeface="Times New Roman" pitchFamily="18" charset="0"/>
            </a:endParaRPr>
          </a:p>
        </p:txBody>
      </p:sp>
      <p:sp>
        <p:nvSpPr>
          <p:cNvPr id="3" name="Subtitle 2"/>
          <p:cNvSpPr>
            <a:spLocks noGrp="1"/>
          </p:cNvSpPr>
          <p:nvPr>
            <p:ph type="subTitle" idx="1"/>
          </p:nvPr>
        </p:nvSpPr>
        <p:spPr>
          <a:xfrm>
            <a:off x="642910" y="1857364"/>
            <a:ext cx="7858180" cy="3781436"/>
          </a:xfrm>
        </p:spPr>
        <p:txBody>
          <a:bodyPr>
            <a:normAutofit/>
          </a:bodyPr>
          <a:lstStyle/>
          <a:p>
            <a:pPr algn="l"/>
            <a:r>
              <a:rPr lang="en-US" dirty="0">
                <a:latin typeface="Times New Roman" pitchFamily="18" charset="0"/>
                <a:cs typeface="Times New Roman" pitchFamily="18" charset="0"/>
              </a:rPr>
              <a:t>Attempts are being made to write history of the toiling masses from different angles particularly from the point of view of their subjugation, victimization, oppression </a:t>
            </a:r>
            <a:r>
              <a:rPr lang="en-US" i="1" dirty="0">
                <a:latin typeface="Times New Roman" pitchFamily="18" charset="0"/>
                <a:cs typeface="Times New Roman" pitchFamily="18" charset="0"/>
              </a:rPr>
              <a:t>etc</a:t>
            </a:r>
            <a:r>
              <a:rPr lang="en-US" dirty="0">
                <a:latin typeface="Times New Roman" pitchFamily="18" charset="0"/>
                <a:cs typeface="Times New Roman" pitchFamily="18" charset="0"/>
              </a:rPr>
              <a:t>., Voices of the ordinary masses whose history was never written are heard now all over. </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70" cy="5857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285728"/>
            <a:ext cx="8229600" cy="5840435"/>
          </a:xfrm>
        </p:spPr>
        <p:txBody>
          <a:bodyPr>
            <a:normAutofit fontScale="92500"/>
          </a:bodyPr>
          <a:lstStyle/>
          <a:p>
            <a:r>
              <a:rPr lang="en-US" dirty="0">
                <a:latin typeface="Times New Roman" pitchFamily="18" charset="0"/>
                <a:cs typeface="Times New Roman" pitchFamily="18" charset="0"/>
              </a:rPr>
              <a:t>By 1800, authors writing “from a subaltern perspective” published novels and histories about military campaigns in India and America; and </a:t>
            </a:r>
            <a:r>
              <a:rPr lang="en-US" dirty="0" err="1">
                <a:latin typeface="Times New Roman" pitchFamily="18" charset="0"/>
                <a:cs typeface="Times New Roman" pitchFamily="18" charset="0"/>
              </a:rPr>
              <a:t>G.R.Gleig</a:t>
            </a:r>
            <a:r>
              <a:rPr lang="en-US" dirty="0">
                <a:latin typeface="Times New Roman" pitchFamily="18" charset="0"/>
                <a:cs typeface="Times New Roman" pitchFamily="18" charset="0"/>
              </a:rPr>
              <a:t> (1796-1888), who wrote biographies of Robert Clive, Warren Hastings, and Thomas Munro, mastered this genre.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Great War provoked popular accounts of subaltern life in published memoirs and diaries; and soon after the Russian Revolution, Antonio </a:t>
            </a:r>
            <a:r>
              <a:rPr lang="en-US" dirty="0" err="1">
                <a:latin typeface="Times New Roman" pitchFamily="18" charset="0"/>
                <a:cs typeface="Times New Roman" pitchFamily="18" charset="0"/>
              </a:rPr>
              <a:t>Gramsci</a:t>
            </a:r>
            <a:r>
              <a:rPr lang="en-US" dirty="0">
                <a:latin typeface="Times New Roman" pitchFamily="18" charset="0"/>
                <a:cs typeface="Times New Roman" pitchFamily="18" charset="0"/>
              </a:rPr>
              <a:t> (1891-1937) began to weave ideas about subaltern identity into theories of class struggle.</a:t>
            </a:r>
            <a:endParaRPr lang="en-IN" dirty="0">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dell\Desktop\quote-i-m-a-pessimist-because-of-intelligence-but-an-optimist-because-of-will-antonio-gramsci-11-52-35.jpg"/>
          <p:cNvPicPr>
            <a:picLocks noGrp="1" noChangeAspect="1" noChangeArrowheads="1"/>
          </p:cNvPicPr>
          <p:nvPr>
            <p:ph idx="1"/>
          </p:nvPr>
        </p:nvPicPr>
        <p:blipFill>
          <a:blip r:embed="rId2"/>
          <a:srcRect/>
          <a:stretch>
            <a:fillRect/>
          </a:stretch>
        </p:blipFill>
        <p:spPr bwMode="auto">
          <a:xfrm>
            <a:off x="457200" y="428605"/>
            <a:ext cx="8229600" cy="5370954"/>
          </a:xfrm>
          <a:prstGeom prst="rect">
            <a:avLst/>
          </a:prstGeom>
          <a:noFill/>
        </p:spPr>
      </p:pic>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143932" cy="5357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428604"/>
            <a:ext cx="8229600" cy="5697559"/>
          </a:xfrm>
        </p:spPr>
        <p:txBody>
          <a:bodyPr>
            <a:normAutofit fontScale="92500" lnSpcReduction="10000"/>
          </a:bodyPr>
          <a:lstStyle/>
          <a:p>
            <a:r>
              <a:rPr lang="en-US" dirty="0" err="1"/>
              <a:t>Gramsci</a:t>
            </a:r>
            <a:r>
              <a:rPr lang="en-US" dirty="0"/>
              <a:t> was not influential in the English-reading world, however, until Raymond Williams promoted his theory in 1977, well after translations of </a:t>
            </a:r>
            <a:r>
              <a:rPr lang="en-US" i="1" dirty="0"/>
              <a:t>The Modern Prince </a:t>
            </a:r>
            <a:r>
              <a:rPr lang="en-US" dirty="0"/>
              <a:t>(1957) and </a:t>
            </a:r>
            <a:r>
              <a:rPr lang="en-US" i="1" dirty="0"/>
              <a:t>Prison Notebooks </a:t>
            </a:r>
            <a:r>
              <a:rPr lang="en-US" dirty="0"/>
              <a:t>(1966) had appeared.14 By 1982, </a:t>
            </a:r>
            <a:r>
              <a:rPr lang="en-US" dirty="0" err="1"/>
              <a:t>Gramsci’s</a:t>
            </a:r>
            <a:r>
              <a:rPr lang="en-US" dirty="0"/>
              <a:t> ideas were in wide circulation.15 Ironically, though </a:t>
            </a:r>
            <a:r>
              <a:rPr lang="en-US" dirty="0" err="1"/>
              <a:t>Gramsci</a:t>
            </a:r>
            <a:r>
              <a:rPr lang="en-US" dirty="0"/>
              <a:t> himself was a Communist activist whose prison notes were smuggled to Moscow for publication and translation, scholars outside or opposed to Communist parties (and to Marxism) have most ardently embraced his English books (as well as those of the Frankfurt School). </a:t>
            </a:r>
            <a:endParaRPr lang="en-IN" dirty="0"/>
          </a:p>
          <a:p>
            <a:endParaRPr lang="en-IN" dirty="0"/>
          </a:p>
        </p:txBody>
      </p:sp>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428604"/>
            <a:ext cx="8358246" cy="5715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428604"/>
            <a:ext cx="8229600" cy="5697559"/>
          </a:xfrm>
        </p:spPr>
        <p:txBody>
          <a:bodyPr>
            <a:normAutofit/>
          </a:bodyPr>
          <a:lstStyle/>
          <a:p>
            <a:r>
              <a:rPr lang="en-US" sz="2000" dirty="0">
                <a:latin typeface="Times New Roman" pitchFamily="18" charset="0"/>
                <a:cs typeface="Times New Roman" pitchFamily="18" charset="0"/>
              </a:rPr>
              <a:t>Subaltern Studies deployed some of Gramsci's </a:t>
            </a:r>
            <a:r>
              <a:rPr lang="en-US" sz="2000" dirty="0" smtClean="0">
                <a:latin typeface="Times New Roman" pitchFamily="18" charset="0"/>
                <a:cs typeface="Times New Roman" pitchFamily="18" charset="0"/>
              </a:rPr>
              <a:t>ideas </a:t>
            </a:r>
            <a:r>
              <a:rPr lang="en-US" sz="2000" dirty="0">
                <a:latin typeface="Times New Roman" pitchFamily="18" charset="0"/>
                <a:cs typeface="Times New Roman" pitchFamily="18" charset="0"/>
              </a:rPr>
              <a:t>at a critical juncture in historical studies. By the late 1970s, a rapid decline in state-</a:t>
            </a:r>
            <a:r>
              <a:rPr lang="en-US" sz="2000" dirty="0" err="1">
                <a:latin typeface="Times New Roman" pitchFamily="18" charset="0"/>
                <a:cs typeface="Times New Roman" pitchFamily="18" charset="0"/>
              </a:rPr>
              <a:t>centred</a:t>
            </a:r>
            <a:r>
              <a:rPr lang="en-US" sz="2000" dirty="0">
                <a:latin typeface="Times New Roman" pitchFamily="18" charset="0"/>
                <a:cs typeface="Times New Roman" pitchFamily="18" charset="0"/>
              </a:rPr>
              <a:t> historical research had already occurred and social history "from below" was flourishing. </a:t>
            </a:r>
            <a:r>
              <a:rPr lang="en-US" sz="2000" dirty="0" err="1">
                <a:latin typeface="Times New Roman" pitchFamily="18" charset="0"/>
                <a:cs typeface="Times New Roman" pitchFamily="18" charset="0"/>
              </a:rPr>
              <a:t>E.P.Thompson’s</a:t>
            </a:r>
            <a:r>
              <a:rPr lang="en-US" sz="2000" dirty="0">
                <a:latin typeface="Times New Roman" pitchFamily="18" charset="0"/>
                <a:cs typeface="Times New Roman" pitchFamily="18" charset="0"/>
              </a:rPr>
              <a:t> 1963 book, </a:t>
            </a:r>
            <a:r>
              <a:rPr lang="en-US" sz="2000" i="1" dirty="0">
                <a:latin typeface="Times New Roman" pitchFamily="18" charset="0"/>
                <a:cs typeface="Times New Roman" pitchFamily="18" charset="0"/>
              </a:rPr>
              <a:t>The making of the English working </a:t>
            </a:r>
            <a:r>
              <a:rPr lang="en-US" sz="2000" i="1" dirty="0" smtClean="0">
                <a:latin typeface="Times New Roman" pitchFamily="18" charset="0"/>
                <a:cs typeface="Times New Roman" pitchFamily="18" charset="0"/>
              </a:rPr>
              <a:t>class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is often cited as an inspiration for the growing number of "bottom up" studies of people whose history had been previously </a:t>
            </a:r>
            <a:r>
              <a:rPr lang="en-US" sz="2000" dirty="0" smtClean="0">
                <a:latin typeface="Times New Roman" pitchFamily="18" charset="0"/>
                <a:cs typeface="Times New Roman" pitchFamily="18" charset="0"/>
              </a:rPr>
              <a:t>ignored.</a:t>
            </a:r>
          </a:p>
          <a:p>
            <a:r>
              <a:rPr lang="en-US" sz="2000" i="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By 1979, women’s history was popular enough in the U.S. to merit source books and guides to </a:t>
            </a:r>
            <a:r>
              <a:rPr lang="en-US" sz="2000" dirty="0" smtClean="0">
                <a:latin typeface="Times New Roman" pitchFamily="18" charset="0"/>
                <a:cs typeface="Times New Roman" pitchFamily="18" charset="0"/>
              </a:rPr>
              <a:t>research… </a:t>
            </a:r>
            <a:r>
              <a:rPr lang="en-US" sz="2000" dirty="0">
                <a:latin typeface="Times New Roman" pitchFamily="18" charset="0"/>
                <a:cs typeface="Times New Roman" pitchFamily="18" charset="0"/>
              </a:rPr>
              <a:t>In 1982, Eric Wolf published what can be called the first global history from </a:t>
            </a:r>
            <a:r>
              <a:rPr lang="en-US" sz="2000" dirty="0" smtClean="0">
                <a:latin typeface="Times New Roman" pitchFamily="18" charset="0"/>
                <a:cs typeface="Times New Roman" pitchFamily="18" charset="0"/>
              </a:rPr>
              <a:t>below. </a:t>
            </a:r>
            <a:r>
              <a:rPr lang="en-US" sz="2000" dirty="0">
                <a:latin typeface="Times New Roman" pitchFamily="18" charset="0"/>
                <a:cs typeface="Times New Roman" pitchFamily="18" charset="0"/>
              </a:rPr>
              <a:t>In South Asia, the history of subaltern groups was thriving, though they were not called that </a:t>
            </a:r>
            <a:r>
              <a:rPr lang="en-US" sz="2000" dirty="0" smtClean="0">
                <a:latin typeface="Times New Roman" pitchFamily="18" charset="0"/>
                <a:cs typeface="Times New Roman" pitchFamily="18" charset="0"/>
              </a:rPr>
              <a:t>then. </a:t>
            </a:r>
            <a:r>
              <a:rPr lang="en-US" sz="2000" dirty="0">
                <a:latin typeface="Times New Roman" pitchFamily="18" charset="0"/>
                <a:cs typeface="Times New Roman" pitchFamily="18" charset="0"/>
              </a:rPr>
              <a:t>In the seventies, two new journals featuring studies of South Asian peasants had begun publishing in the US and </a:t>
            </a:r>
            <a:r>
              <a:rPr lang="en-US" sz="2000" dirty="0" smtClean="0">
                <a:latin typeface="Times New Roman" pitchFamily="18" charset="0"/>
                <a:cs typeface="Times New Roman" pitchFamily="18" charset="0"/>
              </a:rPr>
              <a:t>UK. </a:t>
            </a:r>
            <a:r>
              <a:rPr lang="en-US" sz="2000" dirty="0">
                <a:latin typeface="Times New Roman" pitchFamily="18" charset="0"/>
                <a:cs typeface="Times New Roman" pitchFamily="18" charset="0"/>
              </a:rPr>
              <a:t>Hundreds of titles on rural history had </a:t>
            </a:r>
            <a:r>
              <a:rPr lang="en-US" sz="2000" dirty="0" smtClean="0">
                <a:latin typeface="Times New Roman" pitchFamily="18" charset="0"/>
                <a:cs typeface="Times New Roman" pitchFamily="18" charset="0"/>
              </a:rPr>
              <a:t>appeared. </a:t>
            </a:r>
            <a:r>
              <a:rPr lang="en-US" sz="2000" dirty="0">
                <a:latin typeface="Times New Roman" pitchFamily="18" charset="0"/>
                <a:cs typeface="Times New Roman" pitchFamily="18" charset="0"/>
              </a:rPr>
              <a:t>In 1976, Eric Stokes announced the "return of the peasant" to colonial </a:t>
            </a:r>
            <a:r>
              <a:rPr lang="en-US" sz="2000" dirty="0" smtClean="0">
                <a:latin typeface="Times New Roman" pitchFamily="18" charset="0"/>
                <a:cs typeface="Times New Roman" pitchFamily="18" charset="0"/>
              </a:rPr>
              <a:t>history. </a:t>
            </a:r>
            <a:r>
              <a:rPr lang="en-US" sz="2000" dirty="0">
                <a:latin typeface="Times New Roman" pitchFamily="18" charset="0"/>
                <a:cs typeface="Times New Roman" pitchFamily="18" charset="0"/>
              </a:rPr>
              <a:t>Guides to sources promoted more local </a:t>
            </a:r>
            <a:r>
              <a:rPr lang="en-US" sz="2000" dirty="0" smtClean="0">
                <a:latin typeface="Times New Roman" pitchFamily="18" charset="0"/>
                <a:cs typeface="Times New Roman" pitchFamily="18" charset="0"/>
              </a:rPr>
              <a:t>research.</a:t>
            </a:r>
            <a:endParaRPr lang="en-IN"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transition>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571480"/>
            <a:ext cx="8286808" cy="5572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28596" y="571480"/>
            <a:ext cx="8258204" cy="5554683"/>
          </a:xfrm>
        </p:spPr>
        <p:txBody>
          <a:bodyPr>
            <a:normAutofit fontScale="92500"/>
          </a:bodyPr>
          <a:lstStyle/>
          <a:p>
            <a:r>
              <a:rPr lang="en-US" dirty="0"/>
              <a:t>Subaltern Studies1 began its impressive career in England at the end of the 1970s, when conversations on subaltern themes among a small group of English and Indian historians led to a proposal to launch a new journal in India. </a:t>
            </a:r>
            <a:endParaRPr lang="en-US" dirty="0" smtClean="0"/>
          </a:p>
          <a:p>
            <a:r>
              <a:rPr lang="en-US" dirty="0" smtClean="0"/>
              <a:t>Oxford </a:t>
            </a:r>
            <a:r>
              <a:rPr lang="en-US" dirty="0"/>
              <a:t>University Press in New Delhi agreed instead to publish three volumes of essays called </a:t>
            </a:r>
            <a:r>
              <a:rPr lang="en-US" i="1" dirty="0"/>
              <a:t>Subaltern Studies</a:t>
            </a:r>
            <a:r>
              <a:rPr lang="en-US" i="1" dirty="0" smtClean="0"/>
              <a:t>: Writings </a:t>
            </a:r>
            <a:r>
              <a:rPr lang="en-US" i="1" dirty="0"/>
              <a:t>on South Asian History and Society</a:t>
            </a:r>
            <a:r>
              <a:rPr lang="en-US" dirty="0"/>
              <a:t>. These appeared annually from 1982 and their success stimulated three more volumes in the next five years, all edited by </a:t>
            </a:r>
            <a:r>
              <a:rPr lang="en-US" dirty="0" err="1"/>
              <a:t>Ranajit</a:t>
            </a:r>
            <a:r>
              <a:rPr lang="en-US" dirty="0"/>
              <a:t> </a:t>
            </a:r>
            <a:r>
              <a:rPr lang="en-US" dirty="0" err="1"/>
              <a:t>Guha</a:t>
            </a:r>
            <a:r>
              <a:rPr lang="en-US" dirty="0"/>
              <a:t>.</a:t>
            </a:r>
            <a:endParaRPr lang="en-IN" dirty="0"/>
          </a:p>
        </p:txBody>
      </p:sp>
    </p:spTree>
  </p:cSld>
  <p:clrMapOvr>
    <a:masterClrMapping/>
  </p:clrMapOvr>
  <p:transition>
    <p:cover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dell\Desktop\RAMACHANDRA_GUHA_2255475f.jpg"/>
          <p:cNvPicPr>
            <a:picLocks noGrp="1" noChangeAspect="1" noChangeArrowheads="1"/>
          </p:cNvPicPr>
          <p:nvPr>
            <p:ph idx="1"/>
          </p:nvPr>
        </p:nvPicPr>
        <p:blipFill>
          <a:blip r:embed="rId2"/>
          <a:srcRect/>
          <a:stretch>
            <a:fillRect/>
          </a:stretch>
        </p:blipFill>
        <p:spPr bwMode="auto">
          <a:xfrm>
            <a:off x="1000100" y="928670"/>
            <a:ext cx="7072362" cy="4944286"/>
          </a:xfrm>
          <a:prstGeom prst="rect">
            <a:avLst/>
          </a:prstGeom>
          <a:noFill/>
        </p:spPr>
      </p:pic>
      <p:sp>
        <p:nvSpPr>
          <p:cNvPr id="6" name="TextBox 5"/>
          <p:cNvSpPr txBox="1"/>
          <p:nvPr/>
        </p:nvSpPr>
        <p:spPr>
          <a:xfrm>
            <a:off x="2285984" y="285728"/>
            <a:ext cx="5072098" cy="769441"/>
          </a:xfrm>
          <a:prstGeom prst="rect">
            <a:avLst/>
          </a:prstGeom>
          <a:noFill/>
        </p:spPr>
        <p:txBody>
          <a:bodyPr wrap="square" rtlCol="0">
            <a:spAutoFit/>
          </a:bodyPr>
          <a:lstStyle/>
          <a:p>
            <a:r>
              <a:rPr lang="en-US" sz="4400" dirty="0" smtClean="0">
                <a:latin typeface="Baskerville Old Face" pitchFamily="18" charset="0"/>
              </a:rPr>
              <a:t>  RANJIT GUHA</a:t>
            </a:r>
            <a:endParaRPr lang="en-IN" sz="4400" dirty="0">
              <a:latin typeface="Baskerville Old Face" pitchFamily="18" charset="0"/>
            </a:endParaRPr>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428604"/>
            <a:ext cx="8229600" cy="5697559"/>
          </a:xfrm>
        </p:spPr>
        <p:txBody>
          <a:bodyPr>
            <a:normAutofit fontScale="85000" lnSpcReduction="20000"/>
          </a:bodyPr>
          <a:lstStyle/>
          <a:p>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he retired as editor in 1989, </a:t>
            </a:r>
            <a:r>
              <a:rPr lang="en-US" dirty="0" err="1">
                <a:latin typeface="Times New Roman" pitchFamily="18" charset="0"/>
                <a:cs typeface="Times New Roman" pitchFamily="18" charset="0"/>
              </a:rPr>
              <a:t>Ranajit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Guha</a:t>
            </a:r>
            <a:r>
              <a:rPr lang="en-US" dirty="0">
                <a:latin typeface="Times New Roman" pitchFamily="18" charset="0"/>
                <a:cs typeface="Times New Roman" pitchFamily="18" charset="0"/>
              </a:rPr>
              <a:t> and eight collaborators2 had written thirty-four of forty-seven essays in six </a:t>
            </a:r>
            <a:r>
              <a:rPr lang="en-US" i="1" dirty="0">
                <a:latin typeface="Times New Roman" pitchFamily="18" charset="0"/>
                <a:cs typeface="Times New Roman" pitchFamily="18" charset="0"/>
              </a:rPr>
              <a:t>Subaltern Studies </a:t>
            </a:r>
            <a:r>
              <a:rPr lang="en-US" dirty="0">
                <a:latin typeface="Times New Roman" pitchFamily="18" charset="0"/>
                <a:cs typeface="Times New Roman" pitchFamily="18" charset="0"/>
              </a:rPr>
              <a:t>volumes, as well as fifteen related books.3 By 1993, the group he remembers as originally being “an assortment of marginalized academics”4 had sufficient international prestige that a Latin America Subaltern Studies Group was inspired "by this interdisciplinary organization of South Asian scholars led by </a:t>
            </a:r>
            <a:r>
              <a:rPr lang="en-US" dirty="0" err="1">
                <a:latin typeface="Times New Roman" pitchFamily="18" charset="0"/>
                <a:cs typeface="Times New Roman" pitchFamily="18" charset="0"/>
              </a:rPr>
              <a:t>Ranajit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Guha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5 Today, ten (and counting) </a:t>
            </a:r>
            <a:r>
              <a:rPr lang="en-US" i="1" dirty="0">
                <a:latin typeface="Times New Roman" pitchFamily="18" charset="0"/>
                <a:cs typeface="Times New Roman" pitchFamily="18" charset="0"/>
              </a:rPr>
              <a:t>Subaltern Studies </a:t>
            </a:r>
            <a:r>
              <a:rPr lang="en-US" dirty="0">
                <a:latin typeface="Times New Roman" pitchFamily="18" charset="0"/>
                <a:cs typeface="Times New Roman" pitchFamily="18" charset="0"/>
              </a:rPr>
              <a:t>volumes have appeared. They include essays by forty-four authors whose allied publications approach two hundred, including translations in several languages,6 yet the core group still includes eight founders7 and </a:t>
            </a:r>
            <a:r>
              <a:rPr lang="en-US" dirty="0" err="1">
                <a:latin typeface="Times New Roman" pitchFamily="18" charset="0"/>
                <a:cs typeface="Times New Roman" pitchFamily="18" charset="0"/>
              </a:rPr>
              <a:t>Ranajit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Guha’s</a:t>
            </a:r>
            <a:r>
              <a:rPr lang="en-US" dirty="0">
                <a:latin typeface="Times New Roman" pitchFamily="18" charset="0"/>
                <a:cs typeface="Times New Roman" pitchFamily="18" charset="0"/>
              </a:rPr>
              <a:t> “intellectual driving force”8 is still visible.</a:t>
            </a:r>
            <a:endParaRPr lang="en-IN" dirty="0">
              <a:latin typeface="Times New Roman" pitchFamily="18" charset="0"/>
              <a:cs typeface="Times New Roman" pitchFamily="18" charset="0"/>
            </a:endParaRPr>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500042"/>
            <a:ext cx="8229600" cy="5626121"/>
          </a:xfrm>
        </p:spPr>
        <p:txBody>
          <a:bodyPr>
            <a:noAutofit/>
          </a:bodyPr>
          <a:lstStyle/>
          <a:p>
            <a:r>
              <a:rPr lang="en-US" sz="2000" dirty="0">
                <a:latin typeface="Baskerville Old Face" pitchFamily="18" charset="0"/>
              </a:rPr>
              <a:t>Readings of </a:t>
            </a:r>
            <a:r>
              <a:rPr lang="en-US" sz="2000" i="1" dirty="0">
                <a:latin typeface="Baskerville Old Face" pitchFamily="18" charset="0"/>
              </a:rPr>
              <a:t>Subaltern Studies </a:t>
            </a:r>
            <a:r>
              <a:rPr lang="en-US" sz="2000" dirty="0">
                <a:latin typeface="Baskerville Old Face" pitchFamily="18" charset="0"/>
              </a:rPr>
              <a:t>began in India, where writing about Subaltern Studies began in book reviews</a:t>
            </a:r>
            <a:r>
              <a:rPr lang="en-US" sz="2000" i="1" dirty="0">
                <a:latin typeface="Baskerville Old Face" pitchFamily="18" charset="0"/>
              </a:rPr>
              <a:t>. </a:t>
            </a:r>
            <a:r>
              <a:rPr lang="en-US" sz="2000" dirty="0">
                <a:latin typeface="Baskerville Old Face" pitchFamily="18" charset="0"/>
              </a:rPr>
              <a:t>At first, each volume in the series was reviewed separately as collection of essays, but by 1986, an accumulation of writing inside and outside the project had established a distinctive school of research whose adherents came to be called "</a:t>
            </a:r>
            <a:r>
              <a:rPr lang="en-US" sz="2000" dirty="0" err="1">
                <a:latin typeface="Baskerville Old Face" pitchFamily="18" charset="0"/>
              </a:rPr>
              <a:t>subalternists</a:t>
            </a:r>
            <a:r>
              <a:rPr lang="en-US" sz="2000" dirty="0">
                <a:latin typeface="Baskerville Old Face" pitchFamily="18" charset="0"/>
              </a:rPr>
              <a:t>" or simply, "subalterns</a:t>
            </a:r>
            <a:r>
              <a:rPr lang="en-US" sz="2000" dirty="0" smtClean="0">
                <a:latin typeface="Baskerville Old Face" pitchFamily="18" charset="0"/>
              </a:rPr>
              <a:t>.</a:t>
            </a:r>
          </a:p>
          <a:p>
            <a:r>
              <a:rPr lang="en-US" sz="2000" dirty="0" smtClean="0">
                <a:latin typeface="Baskerville Old Face" pitchFamily="18" charset="0"/>
              </a:rPr>
              <a:t>" </a:t>
            </a:r>
            <a:r>
              <a:rPr lang="en-US" sz="2000" dirty="0">
                <a:latin typeface="Baskerville Old Face" pitchFamily="18" charset="0"/>
              </a:rPr>
              <a:t>Their seminal essays appeared in paperback in 1988, when </a:t>
            </a:r>
            <a:r>
              <a:rPr lang="en-US" sz="2000" i="1" dirty="0">
                <a:latin typeface="Baskerville Old Face" pitchFamily="18" charset="0"/>
              </a:rPr>
              <a:t>Selected Subaltern Studies </a:t>
            </a:r>
            <a:r>
              <a:rPr lang="en-US" sz="2000" dirty="0">
                <a:latin typeface="Baskerville Old Face" pitchFamily="18" charset="0"/>
              </a:rPr>
              <a:t>was published by Oxford University Press in New York and Oxford, edited by </a:t>
            </a:r>
            <a:r>
              <a:rPr lang="en-US" sz="2000" dirty="0" err="1">
                <a:latin typeface="Baskerville Old Face" pitchFamily="18" charset="0"/>
              </a:rPr>
              <a:t>Ranajit</a:t>
            </a:r>
            <a:r>
              <a:rPr lang="en-US" sz="2000" dirty="0">
                <a:latin typeface="Baskerville Old Face" pitchFamily="18" charset="0"/>
              </a:rPr>
              <a:t> </a:t>
            </a:r>
            <a:r>
              <a:rPr lang="en-US" sz="2000" dirty="0" err="1">
                <a:latin typeface="Baskerville Old Face" pitchFamily="18" charset="0"/>
              </a:rPr>
              <a:t>Guha</a:t>
            </a:r>
            <a:r>
              <a:rPr lang="en-US" sz="2000" dirty="0">
                <a:latin typeface="Baskerville Old Face" pitchFamily="18" charset="0"/>
              </a:rPr>
              <a:t> and </a:t>
            </a:r>
            <a:r>
              <a:rPr lang="en-US" sz="2000" dirty="0" err="1">
                <a:latin typeface="Baskerville Old Face" pitchFamily="18" charset="0"/>
              </a:rPr>
              <a:t>Gayatri</a:t>
            </a:r>
            <a:r>
              <a:rPr lang="en-US" sz="2000" dirty="0">
                <a:latin typeface="Baskerville Old Face" pitchFamily="18" charset="0"/>
              </a:rPr>
              <a:t> </a:t>
            </a:r>
            <a:r>
              <a:rPr lang="en-US" sz="2000" dirty="0" err="1">
                <a:latin typeface="Baskerville Old Face" pitchFamily="18" charset="0"/>
              </a:rPr>
              <a:t>Chakravorty</a:t>
            </a:r>
            <a:r>
              <a:rPr lang="en-US" sz="2000" dirty="0">
                <a:latin typeface="Baskerville Old Face" pitchFamily="18" charset="0"/>
              </a:rPr>
              <a:t> </a:t>
            </a:r>
            <a:r>
              <a:rPr lang="en-US" sz="2000" dirty="0" err="1">
                <a:latin typeface="Baskerville Old Face" pitchFamily="18" charset="0"/>
              </a:rPr>
              <a:t>Spivak</a:t>
            </a:r>
            <a:r>
              <a:rPr lang="en-US" sz="2000" dirty="0">
                <a:latin typeface="Baskerville Old Face" pitchFamily="18" charset="0"/>
              </a:rPr>
              <a:t>, with a foreword by Edward Said. </a:t>
            </a:r>
            <a:endParaRPr lang="en-US" sz="2000" dirty="0" smtClean="0">
              <a:latin typeface="Baskerville Old Face" pitchFamily="18" charset="0"/>
            </a:endParaRPr>
          </a:p>
          <a:p>
            <a:r>
              <a:rPr lang="en-US" sz="2000" dirty="0" smtClean="0">
                <a:latin typeface="Baskerville Old Face" pitchFamily="18" charset="0"/>
              </a:rPr>
              <a:t>By </a:t>
            </a:r>
            <a:r>
              <a:rPr lang="en-US" sz="2000" dirty="0">
                <a:latin typeface="Baskerville Old Face" pitchFamily="18" charset="0"/>
              </a:rPr>
              <a:t>1990, Burton Stein could cite the growing interest in Subaltern Studies as one sign that the 1980s were "a decade of historical efflorescence" in South Asian studies</a:t>
            </a:r>
            <a:r>
              <a:rPr lang="en-US" sz="2000" dirty="0" smtClean="0">
                <a:latin typeface="Baskerville Old Face" pitchFamily="18" charset="0"/>
              </a:rPr>
              <a:t>.</a:t>
            </a:r>
          </a:p>
          <a:p>
            <a:r>
              <a:rPr lang="en-US" sz="2000" dirty="0" smtClean="0">
                <a:latin typeface="Baskerville Old Face" pitchFamily="18" charset="0"/>
              </a:rPr>
              <a:t> </a:t>
            </a:r>
            <a:r>
              <a:rPr lang="en-US" sz="2000" dirty="0">
                <a:latin typeface="Baskerville Old Face" pitchFamily="18" charset="0"/>
              </a:rPr>
              <a:t>In the 1990s, Subaltern Studies became a hot topic in academic circles on several continents; a weapon, magnet, target, lightning rod, hitching post, icon, gold mine, and fortress for scholars ranging across disciplines from history to political science, anthropology, sociology, literary criticism, and cultural studies.</a:t>
            </a:r>
            <a:endParaRPr lang="en-IN" sz="2000" dirty="0">
              <a:latin typeface="Baskerville Old Face" pitchFamily="18" charset="0"/>
            </a:endParaRPr>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329642" cy="5840435"/>
          </a:xfrm>
        </p:spPr>
        <p:txBody>
          <a:bodyPr/>
          <a:lstStyle/>
          <a:p>
            <a:endParaRPr lang="en-IN" dirty="0"/>
          </a:p>
        </p:txBody>
      </p:sp>
      <p:sp>
        <p:nvSpPr>
          <p:cNvPr id="4" name="Rounded Rectangle 3"/>
          <p:cNvSpPr/>
          <p:nvPr/>
        </p:nvSpPr>
        <p:spPr>
          <a:xfrm>
            <a:off x="357158" y="285728"/>
            <a:ext cx="8358246" cy="5929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 name="Picture 3" descr="C:\Users\dell\Desktop\images (1).jpg"/>
          <p:cNvPicPr>
            <a:picLocks noChangeAspect="1" noChangeArrowheads="1"/>
          </p:cNvPicPr>
          <p:nvPr/>
        </p:nvPicPr>
        <p:blipFill>
          <a:blip r:embed="rId2"/>
          <a:srcRect/>
          <a:stretch>
            <a:fillRect/>
          </a:stretch>
        </p:blipFill>
        <p:spPr bwMode="auto">
          <a:xfrm>
            <a:off x="683519" y="581263"/>
            <a:ext cx="2857504" cy="2414594"/>
          </a:xfrm>
          <a:prstGeom prst="rect">
            <a:avLst/>
          </a:prstGeom>
          <a:ln w="88900" cap="sq" cmpd="thickThin">
            <a:solidFill>
              <a:srgbClr val="000000"/>
            </a:solidFill>
            <a:prstDash val="solid"/>
            <a:miter lim="800000"/>
          </a:ln>
          <a:effectLst>
            <a:innerShdw blurRad="76200">
              <a:srgbClr val="000000"/>
            </a:innerShdw>
          </a:effectLst>
        </p:spPr>
      </p:pic>
      <p:pic>
        <p:nvPicPr>
          <p:cNvPr id="6" name="Picture 2" descr="C:\Users\dell\Desktop\download.jpg"/>
          <p:cNvPicPr>
            <a:picLocks noChangeAspect="1" noChangeArrowheads="1"/>
          </p:cNvPicPr>
          <p:nvPr/>
        </p:nvPicPr>
        <p:blipFill>
          <a:blip r:embed="rId3"/>
          <a:srcRect/>
          <a:stretch>
            <a:fillRect/>
          </a:stretch>
        </p:blipFill>
        <p:spPr bwMode="auto">
          <a:xfrm>
            <a:off x="6429388" y="285728"/>
            <a:ext cx="2266950" cy="20193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5" descr="C:\Users\dell\Desktop\images (3).jpg"/>
          <p:cNvPicPr>
            <a:picLocks noChangeAspect="1" noChangeArrowheads="1"/>
          </p:cNvPicPr>
          <p:nvPr/>
        </p:nvPicPr>
        <p:blipFill>
          <a:blip r:embed="rId4"/>
          <a:srcRect/>
          <a:stretch>
            <a:fillRect/>
          </a:stretch>
        </p:blipFill>
        <p:spPr bwMode="auto">
          <a:xfrm>
            <a:off x="4286248" y="2357430"/>
            <a:ext cx="4429156" cy="1957390"/>
          </a:xfrm>
          <a:prstGeom prst="rect">
            <a:avLst/>
          </a:prstGeom>
          <a:noFill/>
        </p:spPr>
      </p:pic>
      <p:pic>
        <p:nvPicPr>
          <p:cNvPr id="8" name="Picture 4" descr="C:\Users\dell\Desktop\005fbdc6d67667ae8997c9cc5b881a0b_article.jpg"/>
          <p:cNvPicPr>
            <a:picLocks noChangeAspect="1" noChangeArrowheads="1"/>
          </p:cNvPicPr>
          <p:nvPr/>
        </p:nvPicPr>
        <p:blipFill>
          <a:blip r:embed="rId5"/>
          <a:srcRect/>
          <a:stretch>
            <a:fillRect/>
          </a:stretch>
        </p:blipFill>
        <p:spPr bwMode="auto">
          <a:xfrm>
            <a:off x="1357290" y="3143248"/>
            <a:ext cx="2879098" cy="2928958"/>
          </a:xfrm>
          <a:prstGeom prst="rect">
            <a:avLst/>
          </a:prstGeom>
          <a:noFill/>
        </p:spPr>
      </p:pic>
    </p:spTree>
  </p:cSld>
  <p:clrMapOvr>
    <a:masterClrMapping/>
  </p:clrMapOvr>
  <p:transition spd="med">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28596" y="428604"/>
            <a:ext cx="8358246" cy="5929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Content Placeholder 2"/>
          <p:cNvSpPr>
            <a:spLocks noGrp="1"/>
          </p:cNvSpPr>
          <p:nvPr>
            <p:ph idx="1"/>
          </p:nvPr>
        </p:nvSpPr>
        <p:spPr>
          <a:xfrm>
            <a:off x="457200" y="428604"/>
            <a:ext cx="8229600" cy="5697559"/>
          </a:xfrm>
        </p:spPr>
        <p:txBody>
          <a:bodyPr>
            <a:normAutofit fontScale="92500" lnSpcReduction="10000"/>
          </a:bodyPr>
          <a:lstStyle/>
          <a:p>
            <a:r>
              <a:rPr lang="en-US" dirty="0"/>
              <a:t>An interest is created among scholars to document such historical events that are important to humanity from the marginalized sections of the society. </a:t>
            </a:r>
            <a:endParaRPr lang="en-US" dirty="0" smtClean="0"/>
          </a:p>
          <a:p>
            <a:r>
              <a:rPr lang="en-US" dirty="0" smtClean="0"/>
              <a:t>From </a:t>
            </a:r>
            <a:r>
              <a:rPr lang="en-US" dirty="0"/>
              <a:t>the time of Spartacus, the revolutionary of the ancient Roman empire, there have been cries for freedom and against all forms of human rights violations by established powerful socio political structures. </a:t>
            </a:r>
            <a:endParaRPr lang="en-US" dirty="0" smtClean="0"/>
          </a:p>
          <a:p>
            <a:r>
              <a:rPr lang="en-US" dirty="0" smtClean="0"/>
              <a:t>Thousands </a:t>
            </a:r>
            <a:r>
              <a:rPr lang="en-US" dirty="0"/>
              <a:t>of gladiators protested stoutly against the oppression. Even in India all through the history there have been protests in many forms and different magnitudes.</a:t>
            </a:r>
            <a:endParaRPr lang="en-IN" dirty="0"/>
          </a:p>
        </p:txBody>
      </p:sp>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785918" y="500042"/>
            <a:ext cx="5786478" cy="4286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normAutofit/>
          </a:bodyPr>
          <a:lstStyle/>
          <a:p>
            <a:r>
              <a:rPr lang="en-US" sz="4400" dirty="0">
                <a:latin typeface="Times New Roman" pitchFamily="18" charset="0"/>
                <a:cs typeface="Times New Roman" pitchFamily="18" charset="0"/>
              </a:rPr>
              <a:t> </a:t>
            </a:r>
            <a:r>
              <a:rPr lang="en-US" sz="4400" dirty="0" smtClean="0">
                <a:latin typeface="Times New Roman" pitchFamily="18" charset="0"/>
                <a:cs typeface="Times New Roman" pitchFamily="18" charset="0"/>
              </a:rPr>
              <a:t>    ROMAN SLAVES</a:t>
            </a:r>
            <a:endParaRPr lang="en-IN" sz="4400" dirty="0">
              <a:latin typeface="Times New Roman" pitchFamily="18" charset="0"/>
              <a:cs typeface="Times New Roman" pitchFamily="18" charset="0"/>
            </a:endParaRPr>
          </a:p>
        </p:txBody>
      </p:sp>
      <p:pic>
        <p:nvPicPr>
          <p:cNvPr id="5" name="Picture 2" descr="C:\Users\dell\Desktop\many-slaves-vector-illustration-men-chain-their-neck-43659465.jpg"/>
          <p:cNvPicPr>
            <a:picLocks noChangeAspect="1" noChangeArrowheads="1"/>
          </p:cNvPicPr>
          <p:nvPr/>
        </p:nvPicPr>
        <p:blipFill>
          <a:blip r:embed="rId2"/>
          <a:srcRect/>
          <a:stretch>
            <a:fillRect/>
          </a:stretch>
        </p:blipFill>
        <p:spPr bwMode="auto">
          <a:xfrm>
            <a:off x="1785918" y="500042"/>
            <a:ext cx="5643602" cy="4286280"/>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Content Placeholder 5"/>
          <p:cNvSpPr>
            <a:spLocks noGrp="1"/>
          </p:cNvSpPr>
          <p:nvPr>
            <p:ph idx="1"/>
          </p:nvPr>
        </p:nvSpPr>
        <p:spPr>
          <a:xfrm>
            <a:off x="457200" y="285728"/>
            <a:ext cx="8229600" cy="5214975"/>
          </a:xfrm>
        </p:spPr>
        <p:txBody>
          <a:bodyPr>
            <a:normAutofit fontScale="70000" lnSpcReduction="20000"/>
          </a:bodyPr>
          <a:lstStyle/>
          <a:p>
            <a:r>
              <a:rPr lang="en-US" sz="4000" dirty="0">
                <a:latin typeface="Aharoni" pitchFamily="2" charset="-79"/>
                <a:cs typeface="Aharoni" pitchFamily="2" charset="-79"/>
              </a:rPr>
              <a:t>There were strong protests and rebellions against the British imperialism by the indigenous people and </a:t>
            </a:r>
            <a:r>
              <a:rPr lang="en-US" sz="4000" dirty="0" err="1">
                <a:latin typeface="Aharoni" pitchFamily="2" charset="-79"/>
                <a:cs typeface="Aharoni" pitchFamily="2" charset="-79"/>
              </a:rPr>
              <a:t>adivasis</a:t>
            </a:r>
            <a:r>
              <a:rPr lang="en-US" sz="4000" dirty="0">
                <a:latin typeface="Aharoni" pitchFamily="2" charset="-79"/>
                <a:cs typeface="Aharoni" pitchFamily="2" charset="-79"/>
              </a:rPr>
              <a:t> such as the </a:t>
            </a:r>
            <a:r>
              <a:rPr lang="en-US" sz="4000" dirty="0" err="1">
                <a:latin typeface="Aharoni" pitchFamily="2" charset="-79"/>
                <a:cs typeface="Aharoni" pitchFamily="2" charset="-79"/>
              </a:rPr>
              <a:t>Mundas</a:t>
            </a:r>
            <a:r>
              <a:rPr lang="en-US" sz="4000" dirty="0">
                <a:latin typeface="Aharoni" pitchFamily="2" charset="-79"/>
                <a:cs typeface="Aharoni" pitchFamily="2" charset="-79"/>
              </a:rPr>
              <a:t>, </a:t>
            </a:r>
            <a:r>
              <a:rPr lang="en-US" sz="4000" dirty="0" err="1">
                <a:latin typeface="Aharoni" pitchFamily="2" charset="-79"/>
                <a:cs typeface="Aharoni" pitchFamily="2" charset="-79"/>
              </a:rPr>
              <a:t>Santals</a:t>
            </a:r>
            <a:r>
              <a:rPr lang="en-US" sz="4000" dirty="0">
                <a:latin typeface="Aharoni" pitchFamily="2" charset="-79"/>
                <a:cs typeface="Aharoni" pitchFamily="2" charset="-79"/>
              </a:rPr>
              <a:t>, and others. Such voices are not enunciated and articulated in the past in history sufficiently. Such forms of protest should be highlighted and efforts to be taken to bring them to light. This side of the society also should be known to the world. </a:t>
            </a:r>
            <a:endParaRPr lang="en-US" sz="4000" dirty="0" smtClean="0">
              <a:latin typeface="Aharoni" pitchFamily="2" charset="-79"/>
              <a:cs typeface="Aharoni" pitchFamily="2" charset="-79"/>
            </a:endParaRPr>
          </a:p>
          <a:p>
            <a:pPr>
              <a:buNone/>
            </a:pPr>
            <a:endParaRPr lang="en-US" dirty="0" smtClean="0"/>
          </a:p>
          <a:p>
            <a:pPr>
              <a:buNone/>
            </a:pPr>
            <a:endParaRPr lang="en-US" dirty="0"/>
          </a:p>
          <a:p>
            <a:pPr>
              <a:buNone/>
            </a:pPr>
            <a:endParaRPr lang="en-US" dirty="0" smtClean="0"/>
          </a:p>
          <a:p>
            <a:pPr>
              <a:buNone/>
            </a:pPr>
            <a:r>
              <a:rPr lang="en-US" dirty="0" smtClean="0"/>
              <a:t>---</a:t>
            </a:r>
            <a:r>
              <a:rPr lang="en-US" b="1" dirty="0" smtClean="0"/>
              <a:t> </a:t>
            </a:r>
            <a:r>
              <a:rPr lang="en-US" b="1" dirty="0"/>
              <a:t>A Brief History of </a:t>
            </a:r>
            <a:r>
              <a:rPr lang="en-US" b="1" dirty="0" err="1"/>
              <a:t>Subalternity</a:t>
            </a:r>
            <a:r>
              <a:rPr lang="en-US" b="1" dirty="0"/>
              <a:t> </a:t>
            </a:r>
            <a:r>
              <a:rPr lang="en-US" b="1" dirty="0" smtClean="0"/>
              <a:t> </a:t>
            </a:r>
            <a:r>
              <a:rPr lang="en-US" dirty="0" smtClean="0"/>
              <a:t>David </a:t>
            </a:r>
            <a:r>
              <a:rPr lang="en-US" dirty="0" err="1"/>
              <a:t>Ludden</a:t>
            </a:r>
            <a:r>
              <a:rPr lang="en-US" dirty="0"/>
              <a:t> </a:t>
            </a:r>
            <a:endParaRPr lang="en-IN" dirty="0"/>
          </a:p>
          <a:p>
            <a:pPr>
              <a:buNone/>
            </a:pPr>
            <a:endParaRPr lang="en-IN" dirty="0"/>
          </a:p>
          <a:p>
            <a:pPr>
              <a:buNone/>
            </a:pPr>
            <a:r>
              <a:rPr lang="en-US" dirty="0"/>
              <a:t> </a:t>
            </a:r>
            <a:endParaRPr lang="en-IN" dirty="0"/>
          </a:p>
          <a:p>
            <a:pPr>
              <a:buNone/>
            </a:pPr>
            <a:endParaRPr lang="en-IN" dirty="0"/>
          </a:p>
          <a:p>
            <a:endParaRPr lang="en-IN"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Munda-tribes.jpg"/>
          <p:cNvPicPr>
            <a:picLocks noGrp="1" noChangeAspect="1" noChangeArrowheads="1"/>
          </p:cNvPicPr>
          <p:nvPr>
            <p:ph idx="1"/>
          </p:nvPr>
        </p:nvPicPr>
        <p:blipFill>
          <a:blip r:embed="rId2"/>
          <a:srcRect/>
          <a:stretch>
            <a:fillRect/>
          </a:stretch>
        </p:blipFill>
        <p:spPr bwMode="auto">
          <a:xfrm>
            <a:off x="0" y="1071546"/>
            <a:ext cx="9144000" cy="5786454"/>
          </a:xfrm>
          <a:prstGeom prst="rect">
            <a:avLst/>
          </a:prstGeom>
          <a:noFill/>
        </p:spPr>
      </p:pic>
      <p:sp>
        <p:nvSpPr>
          <p:cNvPr id="5" name="TextBox 4"/>
          <p:cNvSpPr txBox="1"/>
          <p:nvPr/>
        </p:nvSpPr>
        <p:spPr>
          <a:xfrm>
            <a:off x="1428728" y="214290"/>
            <a:ext cx="6143668" cy="769441"/>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       MUNDAS TRIBES</a:t>
            </a:r>
            <a:endParaRPr lang="en-IN" sz="4400" dirty="0">
              <a:solidFill>
                <a:srgbClr val="FF0000"/>
              </a:solidFill>
              <a:latin typeface="Times New Roman" pitchFamily="18" charset="0"/>
              <a:cs typeface="Times New Roman" pitchFamily="18" charset="0"/>
            </a:endParaRPr>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ll\Desktop\1_Shantal_Tribal_Community.jpg"/>
          <p:cNvPicPr>
            <a:picLocks noGrp="1" noChangeAspect="1" noChangeArrowheads="1"/>
          </p:cNvPicPr>
          <p:nvPr>
            <p:ph idx="1"/>
          </p:nvPr>
        </p:nvPicPr>
        <p:blipFill>
          <a:blip r:embed="rId2"/>
          <a:srcRect/>
          <a:stretch>
            <a:fillRect/>
          </a:stretch>
        </p:blipFill>
        <p:spPr bwMode="auto">
          <a:xfrm>
            <a:off x="500034" y="714356"/>
            <a:ext cx="8072494" cy="5857916"/>
          </a:xfrm>
          <a:prstGeom prst="rect">
            <a:avLst/>
          </a:prstGeom>
          <a:noFill/>
        </p:spPr>
      </p:pic>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ll\Desktop\edu-avsorissa.jpg"/>
          <p:cNvPicPr>
            <a:picLocks noGrp="1" noChangeAspect="1" noChangeArrowheads="1"/>
          </p:cNvPicPr>
          <p:nvPr>
            <p:ph idx="1"/>
          </p:nvPr>
        </p:nvPicPr>
        <p:blipFill>
          <a:blip r:embed="rId2"/>
          <a:srcRect/>
          <a:stretch>
            <a:fillRect/>
          </a:stretch>
        </p:blipFill>
        <p:spPr bwMode="auto">
          <a:xfrm>
            <a:off x="571472" y="1142984"/>
            <a:ext cx="7572428" cy="5357850"/>
          </a:xfrm>
          <a:prstGeom prst="rect">
            <a:avLst/>
          </a:prstGeom>
          <a:noFill/>
        </p:spPr>
      </p:pic>
      <p:sp>
        <p:nvSpPr>
          <p:cNvPr id="5" name="TextBox 4"/>
          <p:cNvSpPr txBox="1"/>
          <p:nvPr/>
        </p:nvSpPr>
        <p:spPr>
          <a:xfrm>
            <a:off x="2285984" y="571480"/>
            <a:ext cx="4572032" cy="830997"/>
          </a:xfrm>
          <a:prstGeom prst="rect">
            <a:avLst/>
          </a:prstGeom>
          <a:noFill/>
        </p:spPr>
        <p:txBody>
          <a:bodyPr wrap="square" rtlCol="0">
            <a:spAutoFit/>
          </a:bodyPr>
          <a:lstStyle/>
          <a:p>
            <a:r>
              <a:rPr lang="en-US" sz="4800" dirty="0" smtClean="0">
                <a:latin typeface="Aharoni" pitchFamily="2" charset="-79"/>
                <a:cs typeface="Aharoni" pitchFamily="2" charset="-79"/>
              </a:rPr>
              <a:t>     ADIVASIS   </a:t>
            </a:r>
            <a:endParaRPr lang="en-IN" sz="4800" dirty="0">
              <a:latin typeface="Aharoni" pitchFamily="2" charset="-79"/>
              <a:cs typeface="Aharoni" pitchFamily="2" charset="-79"/>
            </a:endParaRPr>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285860"/>
            <a:ext cx="8001056" cy="50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428604"/>
            <a:ext cx="8229600" cy="989034"/>
          </a:xfrm>
        </p:spPr>
        <p:txBody>
          <a:bodyPr>
            <a:normAutofit fontScale="90000"/>
          </a:bodyPr>
          <a:lstStyle/>
          <a:p>
            <a:r>
              <a:rPr lang="en-US" b="1" dirty="0" smtClean="0"/>
              <a:t>Historical </a:t>
            </a:r>
            <a:r>
              <a:rPr lang="en-US" b="1" dirty="0"/>
              <a:t>Origins: Insurgency, Nationalism, and Social Theory </a:t>
            </a:r>
            <a:r>
              <a:rPr lang="en-IN" dirty="0"/>
              <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US" dirty="0"/>
              <a:t>In the last forty years, scholars have produced countless studies of societies, histories, and cultures "from below" which have dispersed terms, methods, and bits of theory used in Subaltern Studies among countless academic sites. Reflecting this trend, the 1993 edition of </a:t>
            </a:r>
            <a:r>
              <a:rPr lang="en-US" i="1" dirty="0"/>
              <a:t>The New Shorter Oxford English Dictionary </a:t>
            </a:r>
            <a:r>
              <a:rPr lang="en-US" dirty="0"/>
              <a:t>included "history" for the first time as a context for defining “subaltern.” </a:t>
            </a:r>
            <a:endParaRPr lang="en-US" dirty="0" smtClean="0"/>
          </a:p>
          <a:p>
            <a:r>
              <a:rPr lang="en-US" dirty="0" smtClean="0"/>
              <a:t>The </a:t>
            </a:r>
            <a:r>
              <a:rPr lang="en-US" dirty="0"/>
              <a:t>word has a long past. In late-medieval English, it applied to vassals and peasants. By 1700, it denoted lower ranks in the military, suggesting peasant origins.</a:t>
            </a:r>
            <a:endParaRPr lang="en-IN" dirty="0"/>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1132</Words>
  <Application>Microsoft Office PowerPoint</Application>
  <PresentationFormat>On-screen Show (4:3)</PresentationFormat>
  <Paragraphs>32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SUBALTERN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Origins: Insurgency, Nationalism, and Social Theory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SUBALTERN</dc:title>
  <dc:creator>dell</dc:creator>
  <cp:lastModifiedBy>XAVIER</cp:lastModifiedBy>
  <cp:revision>2</cp:revision>
  <dcterms:created xsi:type="dcterms:W3CDTF">2006-08-16T00:00:00Z</dcterms:created>
  <dcterms:modified xsi:type="dcterms:W3CDTF">2016-07-13T22:57:38Z</dcterms:modified>
</cp:coreProperties>
</file>