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754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F103-0877-4EDF-A9EB-3BD2532B3035}" type="datetimeFigureOut">
              <a:rPr lang="en-IN" smtClean="0"/>
              <a:pPr/>
              <a:t>27-07-2018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E085-213E-4681-9CD2-249A257643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7739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F103-0877-4EDF-A9EB-3BD2532B3035}" type="datetimeFigureOut">
              <a:rPr lang="en-IN" smtClean="0"/>
              <a:pPr/>
              <a:t>27-07-2018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E085-213E-4681-9CD2-249A257643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7667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F103-0877-4EDF-A9EB-3BD2532B3035}" type="datetimeFigureOut">
              <a:rPr lang="en-IN" smtClean="0"/>
              <a:pPr/>
              <a:t>27-07-2018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E085-213E-4681-9CD2-249A257643D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2603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F103-0877-4EDF-A9EB-3BD2532B3035}" type="datetimeFigureOut">
              <a:rPr lang="en-IN" smtClean="0"/>
              <a:pPr/>
              <a:t>27-07-2018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E085-213E-4681-9CD2-249A257643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7151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F103-0877-4EDF-A9EB-3BD2532B3035}" type="datetimeFigureOut">
              <a:rPr lang="en-IN" smtClean="0"/>
              <a:pPr/>
              <a:t>27-07-2018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E085-213E-4681-9CD2-249A257643D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9169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F103-0877-4EDF-A9EB-3BD2532B3035}" type="datetimeFigureOut">
              <a:rPr lang="en-IN" smtClean="0"/>
              <a:pPr/>
              <a:t>27-07-2018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E085-213E-4681-9CD2-249A257643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6777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F103-0877-4EDF-A9EB-3BD2532B3035}" type="datetimeFigureOut">
              <a:rPr lang="en-IN" smtClean="0"/>
              <a:pPr/>
              <a:t>27-07-2018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E085-213E-4681-9CD2-249A257643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8652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F103-0877-4EDF-A9EB-3BD2532B3035}" type="datetimeFigureOut">
              <a:rPr lang="en-IN" smtClean="0"/>
              <a:pPr/>
              <a:t>27-07-2018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E085-213E-4681-9CD2-249A257643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1610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F103-0877-4EDF-A9EB-3BD2532B3035}" type="datetimeFigureOut">
              <a:rPr lang="en-IN" smtClean="0"/>
              <a:pPr/>
              <a:t>27-07-2018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E085-213E-4681-9CD2-249A257643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790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F103-0877-4EDF-A9EB-3BD2532B3035}" type="datetimeFigureOut">
              <a:rPr lang="en-IN" smtClean="0"/>
              <a:pPr/>
              <a:t>27-07-2018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E085-213E-4681-9CD2-249A257643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1092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F103-0877-4EDF-A9EB-3BD2532B3035}" type="datetimeFigureOut">
              <a:rPr lang="en-IN" smtClean="0"/>
              <a:pPr/>
              <a:t>27-07-2018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E085-213E-4681-9CD2-249A257643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7002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F103-0877-4EDF-A9EB-3BD2532B3035}" type="datetimeFigureOut">
              <a:rPr lang="en-IN" smtClean="0"/>
              <a:pPr/>
              <a:t>27-07-2018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E085-213E-4681-9CD2-249A257643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604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F103-0877-4EDF-A9EB-3BD2532B3035}" type="datetimeFigureOut">
              <a:rPr lang="en-IN" smtClean="0"/>
              <a:pPr/>
              <a:t>27-07-2018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E085-213E-4681-9CD2-249A257643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7808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F103-0877-4EDF-A9EB-3BD2532B3035}" type="datetimeFigureOut">
              <a:rPr lang="en-IN" smtClean="0"/>
              <a:pPr/>
              <a:t>27-07-2018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E085-213E-4681-9CD2-249A257643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0885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F103-0877-4EDF-A9EB-3BD2532B3035}" type="datetimeFigureOut">
              <a:rPr lang="en-IN" smtClean="0"/>
              <a:pPr/>
              <a:t>27-07-2018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E085-213E-4681-9CD2-249A257643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965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F103-0877-4EDF-A9EB-3BD2532B3035}" type="datetimeFigureOut">
              <a:rPr lang="en-IN" smtClean="0"/>
              <a:pPr/>
              <a:t>27-07-2018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E085-213E-4681-9CD2-249A257643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8397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CF103-0877-4EDF-A9EB-3BD2532B3035}" type="datetimeFigureOut">
              <a:rPr lang="en-IN" smtClean="0"/>
              <a:pPr/>
              <a:t>27-07-2018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0BACE085-213E-4681-9CD2-249A257643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9304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6790" y="0"/>
            <a:ext cx="7766936" cy="1409076"/>
          </a:xfrm>
        </p:spPr>
        <p:txBody>
          <a:bodyPr/>
          <a:lstStyle/>
          <a:p>
            <a:pPr algn="ctr"/>
            <a:r>
              <a:rPr lang="en-IN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Science and Technology in China</a:t>
            </a:r>
            <a:endParaRPr lang="en-IN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706" y="1573967"/>
            <a:ext cx="11437494" cy="5036695"/>
          </a:xfrm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IN" sz="25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Far east, China had high level of cultural and technical development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IN" sz="25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China civilisation occurred by 1000 BC and attained supreme development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IN" sz="25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China’s Greatest contributions important to the world civilization.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IN" sz="25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Chinese conducted systematic observations and investigations on astronomy, medicine and other natural sciences.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IN" sz="25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They developed indigenous technology in </a:t>
            </a:r>
            <a:r>
              <a:rPr lang="en-IN" sz="2500" b="1" dirty="0" err="1" smtClean="0">
                <a:solidFill>
                  <a:srgbClr val="002060"/>
                </a:solidFill>
                <a:latin typeface="Bookman Old Style" panose="02050604050505020204" pitchFamily="18" charset="0"/>
              </a:rPr>
              <a:t>iorn</a:t>
            </a:r>
            <a:r>
              <a:rPr lang="en-IN" sz="25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-casting, block-printing, paper, gunpowder, magnetic instrument.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IN" sz="25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Their inventions adopted by the Europeans.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IN" sz="25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0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63" y="1796268"/>
            <a:ext cx="4745074" cy="38098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34912" y="240804"/>
            <a:ext cx="803472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6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Gun Powder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2060"/>
                </a:solidFill>
              </a:rPr>
              <a:t>Invented Gun powder </a:t>
            </a:r>
            <a:r>
              <a:rPr lang="en-IN" sz="3200" b="1" dirty="0">
                <a:solidFill>
                  <a:srgbClr val="002060"/>
                </a:solidFill>
              </a:rPr>
              <a:t>in the 7th </a:t>
            </a:r>
            <a:r>
              <a:rPr lang="en-IN" sz="3200" b="1" dirty="0" smtClean="0">
                <a:solidFill>
                  <a:srgbClr val="002060"/>
                </a:solidFill>
              </a:rPr>
              <a:t>century by Chinese</a:t>
            </a:r>
            <a:endParaRPr lang="en-IN" sz="3200" b="1" dirty="0">
              <a:solidFill>
                <a:srgbClr val="00206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b="1" dirty="0">
                <a:solidFill>
                  <a:srgbClr val="002060"/>
                </a:solidFill>
              </a:rPr>
              <a:t>Gun powder formula Potassium </a:t>
            </a:r>
            <a:r>
              <a:rPr lang="en-IN" sz="3200" b="1" dirty="0" smtClean="0">
                <a:solidFill>
                  <a:srgbClr val="002060"/>
                </a:solidFill>
              </a:rPr>
              <a:t>nitrate 75% </a:t>
            </a:r>
            <a:r>
              <a:rPr lang="en-IN" sz="3200" b="1" dirty="0">
                <a:solidFill>
                  <a:srgbClr val="002060"/>
                </a:solidFill>
              </a:rPr>
              <a:t>with proper quantity of </a:t>
            </a:r>
            <a:r>
              <a:rPr lang="en-IN" sz="3200" b="1" dirty="0" smtClean="0">
                <a:solidFill>
                  <a:srgbClr val="002060"/>
                </a:solidFill>
              </a:rPr>
              <a:t>charcoal 15% </a:t>
            </a:r>
            <a:r>
              <a:rPr lang="en-IN" sz="3200" b="1" dirty="0">
                <a:solidFill>
                  <a:srgbClr val="002060"/>
                </a:solidFill>
              </a:rPr>
              <a:t>and </a:t>
            </a:r>
            <a:r>
              <a:rPr lang="en-IN" sz="3200" b="1" dirty="0" smtClean="0">
                <a:solidFill>
                  <a:srgbClr val="002060"/>
                </a:solidFill>
              </a:rPr>
              <a:t>sulphur 10% </a:t>
            </a:r>
            <a:r>
              <a:rPr lang="en-IN" sz="3200" b="1" dirty="0">
                <a:solidFill>
                  <a:srgbClr val="002060"/>
                </a:solidFill>
              </a:rPr>
              <a:t>to make explosives</a:t>
            </a:r>
            <a:r>
              <a:rPr lang="en-IN" sz="3200" b="1" dirty="0" smtClean="0">
                <a:solidFill>
                  <a:srgbClr val="002060"/>
                </a:solidFill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2060"/>
                </a:solidFill>
              </a:rPr>
              <a:t>Art of making Gun Powder was introduced in Europe during the Mongol’s conquest of Europe in the 14</a:t>
            </a:r>
            <a:r>
              <a:rPr lang="en-IN" sz="3200" b="1" baseline="30000" dirty="0" smtClean="0">
                <a:solidFill>
                  <a:srgbClr val="002060"/>
                </a:solidFill>
              </a:rPr>
              <a:t>th</a:t>
            </a:r>
            <a:r>
              <a:rPr lang="en-IN" sz="3200" b="1" dirty="0" smtClean="0">
                <a:solidFill>
                  <a:srgbClr val="002060"/>
                </a:solidFill>
              </a:rPr>
              <a:t> Century.</a:t>
            </a:r>
            <a:endParaRPr lang="en-IN" sz="3200" b="1" dirty="0">
              <a:solidFill>
                <a:srgbClr val="00206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IN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1433549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482" y="380733"/>
            <a:ext cx="5325287" cy="63021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942412" y="74950"/>
            <a:ext cx="7606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Paper Invention 105 C.E</a:t>
            </a:r>
            <a:endParaRPr lang="en-IN" sz="24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4871" y="380733"/>
            <a:ext cx="682052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SzPct val="77000"/>
              <a:buFont typeface="Wingdings" panose="05000000000000000000" pitchFamily="2" charset="2"/>
              <a:buChar char="Ø"/>
            </a:pPr>
            <a:r>
              <a:rPr lang="en-IN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by </a:t>
            </a:r>
            <a:r>
              <a:rPr lang="en-IN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Chinese Eunuch </a:t>
            </a:r>
            <a:r>
              <a:rPr lang="en-IN" sz="2400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Cai</a:t>
            </a:r>
            <a:r>
              <a:rPr lang="en-IN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IN" sz="2400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Lun</a:t>
            </a:r>
            <a:r>
              <a:rPr lang="en-IN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</a:p>
          <a:p>
            <a:pPr marL="342900" indent="-342900">
              <a:buSzPct val="77000"/>
              <a:buFont typeface="Wingdings" panose="05000000000000000000" pitchFamily="2" charset="2"/>
              <a:buChar char="Ø"/>
            </a:pPr>
            <a:r>
              <a:rPr lang="en-IN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Vegetable </a:t>
            </a:r>
            <a:r>
              <a:rPr lang="en-IN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Fibres and tree bark, old rags and hemp waste were all put it together in water and settle to form a uniform layer.</a:t>
            </a:r>
          </a:p>
          <a:p>
            <a:pPr marL="342900" indent="-342900">
              <a:buSzPct val="77000"/>
              <a:buFont typeface="Wingdings" panose="05000000000000000000" pitchFamily="2" charset="2"/>
              <a:buChar char="Ø"/>
            </a:pPr>
            <a:r>
              <a:rPr lang="en-IN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It was the </a:t>
            </a:r>
            <a:r>
              <a:rPr lang="en-IN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preparation </a:t>
            </a:r>
            <a:r>
              <a:rPr lang="en-IN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method of a crude form of paper.</a:t>
            </a:r>
          </a:p>
          <a:p>
            <a:pPr marL="342900" indent="-342900">
              <a:buSzPct val="77000"/>
              <a:buFont typeface="Wingdings" panose="05000000000000000000" pitchFamily="2" charset="2"/>
              <a:buChar char="Ø"/>
            </a:pPr>
            <a:r>
              <a:rPr lang="en-IN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Since 2</a:t>
            </a:r>
            <a:r>
              <a:rPr lang="en-IN" sz="2400" b="1" baseline="30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nd</a:t>
            </a:r>
            <a:r>
              <a:rPr lang="en-IN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century </a:t>
            </a:r>
            <a:r>
              <a:rPr lang="en-IN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onwards paper used as a substitute for the silk cloth for conveying the messages.</a:t>
            </a:r>
          </a:p>
          <a:p>
            <a:pPr marL="342900" indent="-342900">
              <a:buSzPct val="77000"/>
              <a:buFont typeface="Wingdings" panose="05000000000000000000" pitchFamily="2" charset="2"/>
              <a:buChar char="Ø"/>
            </a:pPr>
            <a:r>
              <a:rPr lang="en-IN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Later </a:t>
            </a:r>
            <a:r>
              <a:rPr lang="en-IN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this crude form of paper strengthened with gypsum and polished. </a:t>
            </a:r>
          </a:p>
          <a:p>
            <a:pPr marL="342900" indent="-342900">
              <a:buSzPct val="77000"/>
              <a:buFont typeface="Wingdings" panose="05000000000000000000" pitchFamily="2" charset="2"/>
              <a:buChar char="Ø"/>
            </a:pPr>
            <a:r>
              <a:rPr lang="en-IN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This paper making spread to Japan and then to Korea between 280 C.E to 610 A.D.</a:t>
            </a:r>
          </a:p>
          <a:p>
            <a:pPr marL="342900" indent="-342900">
              <a:buSzPct val="77000"/>
              <a:buFont typeface="Wingdings" panose="05000000000000000000" pitchFamily="2" charset="2"/>
              <a:buChar char="Ø"/>
            </a:pPr>
            <a:r>
              <a:rPr lang="en-IN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Later paper was made from bamboo and rice straw</a:t>
            </a:r>
            <a:r>
              <a:rPr lang="en-IN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</a:p>
          <a:p>
            <a:pPr marL="342900" indent="-342900">
              <a:buSzPct val="77000"/>
              <a:buFont typeface="Wingdings" panose="05000000000000000000" pitchFamily="2" charset="2"/>
              <a:buChar char="Ø"/>
            </a:pPr>
            <a:r>
              <a:rPr lang="en-IN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In 1348 A.D Europeans began to manufacture paper.</a:t>
            </a:r>
            <a:endParaRPr lang="en-IN" sz="2400" b="1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342900" indent="-342900">
              <a:buSzPct val="77000"/>
              <a:buFont typeface="Wingdings" panose="05000000000000000000" pitchFamily="2" charset="2"/>
              <a:buChar char="Ø"/>
            </a:pPr>
            <a:endParaRPr lang="en-IN" sz="2400" b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530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442" y="1581326"/>
            <a:ext cx="5683545" cy="39074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344774" y="688112"/>
            <a:ext cx="614596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SzPct val="86000"/>
              <a:buFont typeface="Wingdings" panose="05000000000000000000" pitchFamily="2" charset="2"/>
              <a:buChar char="Ø"/>
            </a:pPr>
            <a:r>
              <a:rPr lang="en-IN" sz="2800" b="1" dirty="0" smtClean="0">
                <a:latin typeface="Book Antiqua" panose="02040602050305030304" pitchFamily="18" charset="0"/>
              </a:rPr>
              <a:t>Three </a:t>
            </a:r>
            <a:r>
              <a:rPr lang="en-IN" sz="2800" b="1" dirty="0">
                <a:latin typeface="Book Antiqua" panose="02040602050305030304" pitchFamily="18" charset="0"/>
              </a:rPr>
              <a:t>dynasties contributed to complete the construction of Great wall of China</a:t>
            </a:r>
          </a:p>
          <a:p>
            <a:pPr marL="342900" indent="-342900">
              <a:buSzPct val="86000"/>
              <a:buFont typeface="Wingdings" panose="05000000000000000000" pitchFamily="2" charset="2"/>
              <a:buChar char="Ø"/>
            </a:pPr>
            <a:r>
              <a:rPr lang="en-IN" sz="2800" b="1" dirty="0">
                <a:latin typeface="Book Antiqua" panose="02040602050305030304" pitchFamily="18" charset="0"/>
              </a:rPr>
              <a:t>Qin Dynasty</a:t>
            </a:r>
          </a:p>
          <a:p>
            <a:pPr marL="342900" indent="-342900">
              <a:buSzPct val="86000"/>
              <a:buFont typeface="Wingdings" panose="05000000000000000000" pitchFamily="2" charset="2"/>
              <a:buChar char="Ø"/>
            </a:pPr>
            <a:r>
              <a:rPr lang="en-IN" sz="2800" b="1" dirty="0">
                <a:latin typeface="Book Antiqua" panose="02040602050305030304" pitchFamily="18" charset="0"/>
              </a:rPr>
              <a:t>Han Dynasty</a:t>
            </a:r>
          </a:p>
          <a:p>
            <a:pPr marL="342900" indent="-342900">
              <a:buSzPct val="86000"/>
              <a:buFont typeface="Wingdings" panose="05000000000000000000" pitchFamily="2" charset="2"/>
              <a:buChar char="Ø"/>
            </a:pPr>
            <a:r>
              <a:rPr lang="en-IN" sz="2800" b="1" dirty="0">
                <a:latin typeface="Book Antiqua" panose="02040602050305030304" pitchFamily="18" charset="0"/>
              </a:rPr>
              <a:t>Ming Dynasty</a:t>
            </a:r>
          </a:p>
          <a:p>
            <a:pPr marL="342900" indent="-342900">
              <a:buSzPct val="86000"/>
              <a:buFont typeface="Wingdings" panose="05000000000000000000" pitchFamily="2" charset="2"/>
              <a:buChar char="Ø"/>
            </a:pPr>
            <a:r>
              <a:rPr lang="en-IN" sz="2800" b="1" dirty="0">
                <a:latin typeface="Book Antiqua" panose="02040602050305030304" pitchFamily="18" charset="0"/>
              </a:rPr>
              <a:t>Shih Huang </a:t>
            </a:r>
            <a:r>
              <a:rPr lang="en-IN" sz="2800" b="1" dirty="0" err="1">
                <a:latin typeface="Book Antiqua" panose="02040602050305030304" pitchFamily="18" charset="0"/>
              </a:rPr>
              <a:t>Ti</a:t>
            </a:r>
            <a:r>
              <a:rPr lang="en-IN" sz="2800" b="1" dirty="0">
                <a:latin typeface="Book Antiqua" panose="02040602050305030304" pitchFamily="18" charset="0"/>
              </a:rPr>
              <a:t> of Han Dynasty constructed the first stage of the Chinese Wall in 221 B. C.E.</a:t>
            </a:r>
          </a:p>
          <a:p>
            <a:pPr marL="342900" indent="-342900">
              <a:buSzPct val="86000"/>
              <a:buFont typeface="Wingdings" panose="05000000000000000000" pitchFamily="2" charset="2"/>
              <a:buChar char="Ø"/>
            </a:pPr>
            <a:r>
              <a:rPr lang="en-IN" sz="2800" b="1" dirty="0">
                <a:latin typeface="Book Antiqua" panose="02040602050305030304" pitchFamily="18" charset="0"/>
              </a:rPr>
              <a:t>Great Wall mostly built during the Ming Dynasty.</a:t>
            </a:r>
          </a:p>
          <a:p>
            <a:pPr marL="342900" indent="-342900">
              <a:buSzPct val="86000"/>
              <a:buFont typeface="Wingdings" panose="05000000000000000000" pitchFamily="2" charset="2"/>
              <a:buChar char="Ø"/>
            </a:pPr>
            <a:r>
              <a:rPr lang="en-IN" sz="2800" b="1" dirty="0">
                <a:latin typeface="Book Antiqua" panose="02040602050305030304" pitchFamily="18" charset="0"/>
              </a:rPr>
              <a:t>Great wall of china- about 6400km long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15455" y="164892"/>
            <a:ext cx="4512040" cy="523220"/>
          </a:xfrm>
          <a:prstGeom prst="rect">
            <a:avLst/>
          </a:prstGeom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Great wall of </a:t>
            </a:r>
            <a:r>
              <a:rPr lang="en-IN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China</a:t>
            </a:r>
            <a:endParaRPr lang="en-IN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650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931" y="855091"/>
            <a:ext cx="6619665" cy="5668622"/>
          </a:xfrm>
        </p:spPr>
        <p:txBody>
          <a:bodyPr>
            <a:noAutofit/>
          </a:bodyPr>
          <a:lstStyle/>
          <a:p>
            <a:r>
              <a:rPr lang="en-IN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invention of printing </a:t>
            </a:r>
            <a:r>
              <a:rPr lang="en-IN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– 8</a:t>
            </a:r>
            <a:r>
              <a:rPr lang="en-IN" sz="2400" b="1" baseline="30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en-IN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century C.E.</a:t>
            </a:r>
          </a:p>
          <a:p>
            <a:r>
              <a:rPr lang="en-IN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Earliest method of Chinese printing used by wooden blocks.</a:t>
            </a:r>
          </a:p>
          <a:p>
            <a:r>
              <a:rPr lang="en-IN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Chinese invented a way of using cut woodblocks to print text on paper. between 704 and 751 C.E</a:t>
            </a:r>
          </a:p>
          <a:p>
            <a:r>
              <a:rPr lang="en-IN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During </a:t>
            </a:r>
            <a:r>
              <a:rPr lang="en-IN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the period of Tang Dynasty, the invention of printing on paper </a:t>
            </a:r>
            <a:r>
              <a:rPr lang="en-IN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occurred.</a:t>
            </a:r>
            <a:endParaRPr lang="en-IN" sz="2400" b="1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en-IN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Chinese </a:t>
            </a:r>
            <a:r>
              <a:rPr lang="en-IN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printed copies of works of Confucius, poetry, </a:t>
            </a:r>
            <a:r>
              <a:rPr lang="en-IN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Buddhist </a:t>
            </a:r>
            <a:r>
              <a:rPr lang="en-IN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teaching. </a:t>
            </a:r>
          </a:p>
          <a:p>
            <a:r>
              <a:rPr lang="en-IN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by the 11th century </a:t>
            </a:r>
            <a:r>
              <a:rPr lang="en-IN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Chinese first invented movable type printing.</a:t>
            </a:r>
            <a:endParaRPr lang="en-IN" sz="2400" b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4597" y="428096"/>
            <a:ext cx="4822427" cy="2676447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169232" y="163988"/>
            <a:ext cx="5261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Chinese Printing Technology</a:t>
            </a:r>
            <a:endParaRPr lang="en-IN" sz="28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4596" y="3509650"/>
            <a:ext cx="4943237" cy="3031393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7899121" y="25488"/>
            <a:ext cx="24733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Wooden Blocks</a:t>
            </a:r>
            <a:endParaRPr lang="en-IN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38465" y="3109540"/>
            <a:ext cx="3252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Moveable printing type</a:t>
            </a:r>
            <a:endParaRPr lang="en-IN" sz="20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949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6901" y="0"/>
            <a:ext cx="8596668" cy="964368"/>
          </a:xfrm>
        </p:spPr>
        <p:txBody>
          <a:bodyPr/>
          <a:lstStyle/>
          <a:p>
            <a:pPr algn="ctr"/>
            <a:r>
              <a:rPr lang="en-IN" dirty="0" smtClean="0">
                <a:solidFill>
                  <a:srgbClr val="002060"/>
                </a:solidFill>
              </a:rPr>
              <a:t>Astronomy</a:t>
            </a:r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706" y="824457"/>
            <a:ext cx="11422504" cy="56962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Chinese emperors encouraged to mathematicians to study astronomical truths.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Believed that knowledge of astronomy gave power over man and nature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Royal Astronomers used astronomical measurements and calculations which served as the basic for the preparation of almanacs.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Almanac determined the duration of the month, dates and equal length of day and night in all seasons.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Earlier Astronomer had problem with calculating the length of the solar year.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Based on their observation of cycle of seasons they calculated as 366 days for a year.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Finally they concluded that 365 </a:t>
            </a:r>
            <a:r>
              <a:rPr lang="en-IN" sz="2200" b="1" dirty="0" smtClean="0">
                <a:solidFill>
                  <a:srgbClr val="002060"/>
                </a:solidFill>
                <a:latin typeface="Bookman Old Style" panose="02050604050505020204" pitchFamily="18" charset="0"/>
                <a:ea typeface="Yu Gothic" panose="020B0400000000000000" pitchFamily="34" charset="-128"/>
              </a:rPr>
              <a:t>¼ days for a year in </a:t>
            </a:r>
            <a:r>
              <a:rPr lang="en-IN" sz="2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4</a:t>
            </a:r>
            <a:r>
              <a:rPr lang="en-IN" sz="2200" b="1" baseline="30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th</a:t>
            </a:r>
            <a:r>
              <a:rPr lang="en-IN" sz="2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c. B.C.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Calculated the 12 months based on the position of the polestar.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sz="22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48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379" y="500332"/>
            <a:ext cx="8596668" cy="477327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b="1" dirty="0" smtClean="0"/>
              <a:t>Chinese astronomer calculated the time by the shadow of a fixed special stone pillar about eight feet height.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 smtClean="0"/>
              <a:t>Position of the shadow of the stone pillar to find out the arrival of summer.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 smtClean="0"/>
              <a:t>Absorbed the moments of the stars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 err="1" smtClean="0"/>
              <a:t>Hsien</a:t>
            </a:r>
            <a:r>
              <a:rPr lang="en-US" sz="2000" b="1" dirty="0" smtClean="0"/>
              <a:t>, eminent astronomer considered as the first Chinese Star </a:t>
            </a:r>
            <a:r>
              <a:rPr lang="en-US" sz="2000" b="1" dirty="0" err="1" smtClean="0"/>
              <a:t>mapper</a:t>
            </a:r>
            <a:r>
              <a:rPr lang="en-US" sz="2000" b="1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 smtClean="0"/>
              <a:t>He prepared the star map of the universe.</a:t>
            </a:r>
          </a:p>
          <a:p>
            <a:pPr>
              <a:buFont typeface="Wingdings" pitchFamily="2" charset="2"/>
              <a:buChar char="Ø"/>
            </a:pP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3411" y="1220308"/>
            <a:ext cx="2243956" cy="3881437"/>
          </a:xfrm>
        </p:spPr>
      </p:pic>
      <p:sp>
        <p:nvSpPr>
          <p:cNvPr id="6" name="TextBox 5"/>
          <p:cNvSpPr txBox="1"/>
          <p:nvPr/>
        </p:nvSpPr>
        <p:spPr>
          <a:xfrm>
            <a:off x="3364302" y="1449237"/>
            <a:ext cx="2002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Armillary Sphere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87528" y="2030692"/>
            <a:ext cx="8288658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b="1" dirty="0" smtClean="0">
                <a:latin typeface="Bookman Old Style" pitchFamily="18" charset="0"/>
              </a:rPr>
              <a:t>Important invention to astronomy of China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b="1" dirty="0" smtClean="0">
                <a:latin typeface="Bookman Old Style" pitchFamily="18" charset="0"/>
              </a:rPr>
              <a:t> by </a:t>
            </a:r>
            <a:r>
              <a:rPr lang="en-US" b="1" dirty="0" err="1" smtClean="0">
                <a:latin typeface="Bookman Old Style" pitchFamily="18" charset="0"/>
              </a:rPr>
              <a:t>Shou</a:t>
            </a:r>
            <a:r>
              <a:rPr lang="en-US" b="1" dirty="0" smtClean="0">
                <a:latin typeface="Bookman Old Style" pitchFamily="18" charset="0"/>
              </a:rPr>
              <a:t>- Chang, in 1</a:t>
            </a:r>
            <a:r>
              <a:rPr lang="en-US" b="1" baseline="30000" dirty="0" smtClean="0">
                <a:latin typeface="Bookman Old Style" pitchFamily="18" charset="0"/>
              </a:rPr>
              <a:t>st</a:t>
            </a:r>
            <a:r>
              <a:rPr lang="en-US" b="1" dirty="0" smtClean="0">
                <a:latin typeface="Bookman Old Style" pitchFamily="18" charset="0"/>
              </a:rPr>
              <a:t> Century A.D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b="1" dirty="0" smtClean="0">
                <a:latin typeface="Bookman Old Style" pitchFamily="18" charset="0"/>
              </a:rPr>
              <a:t>Invented during the period of Han Dynasty (206 BC-220 BC)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b="1" dirty="0" smtClean="0">
                <a:latin typeface="Bookman Old Style" pitchFamily="18" charset="0"/>
              </a:rPr>
              <a:t>It was the fundamental tool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b="1" dirty="0" smtClean="0">
                <a:latin typeface="Bookman Old Style" pitchFamily="18" charset="0"/>
              </a:rPr>
              <a:t>This instrument used for the draw imaginary circle which dividing the sky for the measurement and map making.</a:t>
            </a:r>
          </a:p>
          <a:p>
            <a:pPr>
              <a:lnSpc>
                <a:spcPct val="150000"/>
              </a:lnSpc>
            </a:pPr>
            <a:endParaRPr lang="en-US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95555" y="577970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Alchemy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0830" y="983412"/>
            <a:ext cx="954081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70C0"/>
                </a:solidFill>
              </a:rPr>
              <a:t>Alchemy major work of the Chinese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70C0"/>
                </a:solidFill>
              </a:rPr>
              <a:t>Main aim: discovery of an internal medicine to attain immortality.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70C0"/>
                </a:solidFill>
              </a:rPr>
              <a:t>Chinese gave main contribution towards in the field of pharmacology.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i="1" dirty="0" smtClean="0">
                <a:solidFill>
                  <a:srgbClr val="0070C0"/>
                </a:solidFill>
              </a:rPr>
              <a:t>‘Ts’ and </a:t>
            </a:r>
            <a:r>
              <a:rPr lang="en-US" sz="2000" b="1" i="1" dirty="0" err="1" smtClean="0">
                <a:solidFill>
                  <a:srgbClr val="0070C0"/>
                </a:solidFill>
              </a:rPr>
              <a:t>T’ung</a:t>
            </a:r>
            <a:r>
              <a:rPr lang="en-US" sz="2000" b="1" i="1" dirty="0" smtClean="0">
                <a:solidFill>
                  <a:srgbClr val="0070C0"/>
                </a:solidFill>
              </a:rPr>
              <a:t> </a:t>
            </a:r>
            <a:r>
              <a:rPr lang="en-US" sz="2000" b="1" i="1" dirty="0" err="1" smtClean="0">
                <a:solidFill>
                  <a:srgbClr val="0070C0"/>
                </a:solidFill>
              </a:rPr>
              <a:t>Ch’I</a:t>
            </a:r>
            <a:r>
              <a:rPr lang="en-US" sz="2000" b="1" i="1" dirty="0" smtClean="0">
                <a:solidFill>
                  <a:srgbClr val="0070C0"/>
                </a:solidFill>
              </a:rPr>
              <a:t>’ </a:t>
            </a:r>
            <a:r>
              <a:rPr lang="en-US" sz="2000" b="1" dirty="0" smtClean="0">
                <a:solidFill>
                  <a:srgbClr val="0070C0"/>
                </a:solidFill>
              </a:rPr>
              <a:t>– important </a:t>
            </a:r>
            <a:r>
              <a:rPr lang="en-US" sz="2000" b="1" dirty="0" err="1" smtClean="0">
                <a:solidFill>
                  <a:srgbClr val="0070C0"/>
                </a:solidFill>
              </a:rPr>
              <a:t>Archemical</a:t>
            </a:r>
            <a:r>
              <a:rPr lang="en-US" sz="2000" b="1" dirty="0" smtClean="0">
                <a:solidFill>
                  <a:srgbClr val="0070C0"/>
                </a:solidFill>
              </a:rPr>
              <a:t> work written during the period 	of Han dynasty.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70C0"/>
                </a:solidFill>
              </a:rPr>
              <a:t>It was the laboratory manual in the field of alchemy.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i="1" dirty="0" smtClean="0">
                <a:solidFill>
                  <a:srgbClr val="0070C0"/>
                </a:solidFill>
              </a:rPr>
              <a:t>‘</a:t>
            </a:r>
            <a:r>
              <a:rPr lang="en-US" sz="2000" b="1" i="1" dirty="0" err="1" smtClean="0">
                <a:solidFill>
                  <a:srgbClr val="0070C0"/>
                </a:solidFill>
              </a:rPr>
              <a:t>Pao</a:t>
            </a:r>
            <a:r>
              <a:rPr lang="en-US" sz="2000" b="1" i="1" dirty="0" smtClean="0">
                <a:solidFill>
                  <a:srgbClr val="0070C0"/>
                </a:solidFill>
              </a:rPr>
              <a:t> </a:t>
            </a:r>
            <a:r>
              <a:rPr lang="en-US" sz="2000" b="1" i="1" dirty="0" err="1" smtClean="0">
                <a:solidFill>
                  <a:srgbClr val="0070C0"/>
                </a:solidFill>
              </a:rPr>
              <a:t>P’u</a:t>
            </a:r>
            <a:r>
              <a:rPr lang="en-US" sz="2000" b="1" i="1" dirty="0" smtClean="0">
                <a:solidFill>
                  <a:srgbClr val="0070C0"/>
                </a:solidFill>
              </a:rPr>
              <a:t> Tzu’ </a:t>
            </a:r>
            <a:r>
              <a:rPr lang="en-US" sz="2000" b="1" dirty="0" smtClean="0">
                <a:solidFill>
                  <a:srgbClr val="0070C0"/>
                </a:solidFill>
              </a:rPr>
              <a:t>written in 4</a:t>
            </a:r>
            <a:r>
              <a:rPr lang="en-US" sz="2000" b="1" baseline="30000" dirty="0" smtClean="0">
                <a:solidFill>
                  <a:srgbClr val="0070C0"/>
                </a:solidFill>
              </a:rPr>
              <a:t>th</a:t>
            </a:r>
            <a:r>
              <a:rPr lang="en-US" sz="2000" b="1" dirty="0" smtClean="0">
                <a:solidFill>
                  <a:srgbClr val="0070C0"/>
                </a:solidFill>
              </a:rPr>
              <a:t> century A.D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i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</a:rPr>
              <a:t>Contains the alchemical purposes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70C0"/>
                </a:solidFill>
              </a:rPr>
              <a:t>Discussed the creation of gold and the preparation of the elixir (single 	medicine for all the deceases) to live long.</a:t>
            </a:r>
          </a:p>
          <a:p>
            <a:pPr>
              <a:lnSpc>
                <a:spcPct val="150000"/>
              </a:lnSpc>
            </a:pPr>
            <a:endParaRPr lang="en-US" sz="2000" b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2000" b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2000" b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580" y="459700"/>
            <a:ext cx="8596668" cy="13208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</a:rPr>
              <a:t>Medicine</a:t>
            </a:r>
            <a:endParaRPr lang="en-US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fornian FB" panose="0207040306080B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2727" y="314793"/>
            <a:ext cx="8392159" cy="65432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b="1" dirty="0" smtClean="0">
                <a:latin typeface="Bookman Old Style" panose="02050604050505020204" pitchFamily="18" charset="0"/>
              </a:rPr>
              <a:t>Two forms of therapy- introduce by classical Chinese </a:t>
            </a:r>
          </a:p>
          <a:p>
            <a:pPr marL="0" indent="0">
              <a:buNone/>
            </a:pPr>
            <a:r>
              <a:rPr lang="en-US" sz="2600" b="1" dirty="0" smtClean="0">
                <a:latin typeface="Bookman Old Style" panose="02050604050505020204" pitchFamily="18" charset="0"/>
              </a:rPr>
              <a:t>	1. Acupuncture</a:t>
            </a:r>
            <a:endParaRPr lang="en-US" sz="2600" b="1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2600" b="1" dirty="0" smtClean="0">
                <a:latin typeface="Bookman Old Style" panose="02050604050505020204" pitchFamily="18" charset="0"/>
              </a:rPr>
              <a:t>	2. </a:t>
            </a:r>
            <a:r>
              <a:rPr lang="en-US" sz="2600" b="1" dirty="0" err="1" smtClean="0">
                <a:latin typeface="Bookman Old Style" panose="02050604050505020204" pitchFamily="18" charset="0"/>
              </a:rPr>
              <a:t>Moxibustin</a:t>
            </a:r>
            <a:r>
              <a:rPr lang="en-US" sz="2600" b="1" dirty="0" smtClean="0">
                <a:latin typeface="Bookman Old Style" panose="02050604050505020204" pitchFamily="18" charset="0"/>
              </a:rPr>
              <a:t> </a:t>
            </a:r>
          </a:p>
          <a:p>
            <a:pPr marL="0" indent="0">
              <a:buNone/>
            </a:pPr>
            <a:r>
              <a:rPr lang="en-IN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Acupuncture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6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It is </a:t>
            </a:r>
            <a:r>
              <a:rPr lang="en-IN" sz="26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a method of encouraging the body to promote natural healing and to improve functioning.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6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This is done by inserting needles and applying heat or electrical stimulation at very precise </a:t>
            </a:r>
            <a:r>
              <a:rPr lang="en-IN" sz="26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acupuncture </a:t>
            </a:r>
            <a:r>
              <a:rPr lang="en-IN" sz="26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points</a:t>
            </a:r>
            <a:r>
              <a:rPr lang="en-IN" sz="26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6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It existed since the Han Dynasty in China over 2000 years ago.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6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Introduced </a:t>
            </a:r>
            <a:r>
              <a:rPr lang="en-IN" sz="26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in Europe in the 17th Century.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sz="2600" b="1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600" b="1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600" dirty="0">
              <a:latin typeface="Bookman Old Style" panose="020506040505050202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2" y="2548328"/>
            <a:ext cx="3219877" cy="22485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4733" y="490965"/>
            <a:ext cx="7971125" cy="58049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800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Moxibustion</a:t>
            </a:r>
            <a:r>
              <a:rPr lang="en-IN" sz="2800" b="1" dirty="0">
                <a:solidFill>
                  <a:srgbClr val="002060"/>
                </a:solidFill>
                <a:latin typeface="Book Antiqua" panose="02040602050305030304" pitchFamily="18" charset="0"/>
              </a:rPr>
              <a:t> is an ancient technique for healing all kinds of illnesses in </a:t>
            </a:r>
            <a:r>
              <a:rPr lang="en-IN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China </a:t>
            </a:r>
            <a:r>
              <a:rPr lang="en-IN" sz="2800" b="1" dirty="0">
                <a:solidFill>
                  <a:srgbClr val="002060"/>
                </a:solidFill>
                <a:latin typeface="Book Antiqua" panose="02040602050305030304" pitchFamily="18" charset="0"/>
              </a:rPr>
              <a:t>by using </a:t>
            </a:r>
            <a:r>
              <a:rPr lang="en-IN" sz="2800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moxa</a:t>
            </a:r>
            <a:r>
              <a:rPr lang="en-IN" sz="2800" b="1" dirty="0">
                <a:solidFill>
                  <a:srgbClr val="002060"/>
                </a:solidFill>
                <a:latin typeface="Book Antiqua" panose="02040602050305030304" pitchFamily="18" charset="0"/>
              </a:rPr>
              <a:t> or </a:t>
            </a:r>
            <a:r>
              <a:rPr lang="en-IN" sz="2800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mugwort</a:t>
            </a:r>
            <a:r>
              <a:rPr lang="en-IN" sz="2800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IN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herb.</a:t>
            </a:r>
            <a:endParaRPr lang="en-IN" sz="2800" b="1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It found by philosopher </a:t>
            </a:r>
            <a:r>
              <a:rPr lang="en-IN" sz="2800" b="1" dirty="0">
                <a:solidFill>
                  <a:srgbClr val="002060"/>
                </a:solidFill>
                <a:latin typeface="Book Antiqua" panose="02040602050305030304" pitchFamily="18" charset="0"/>
              </a:rPr>
              <a:t>Zhuangzi.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800" b="1" dirty="0">
                <a:solidFill>
                  <a:srgbClr val="002060"/>
                </a:solidFill>
                <a:latin typeface="Book Antiqua" panose="02040602050305030304" pitchFamily="18" charset="0"/>
              </a:rPr>
              <a:t>It healing and preventing from illness just by smoking specialized </a:t>
            </a:r>
            <a:r>
              <a:rPr lang="en-IN" sz="2800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mugwort</a:t>
            </a:r>
            <a:r>
              <a:rPr lang="en-IN" sz="2800" b="1" dirty="0">
                <a:solidFill>
                  <a:srgbClr val="002060"/>
                </a:solidFill>
                <a:latin typeface="Book Antiqua" panose="02040602050305030304" pitchFamily="18" charset="0"/>
              </a:rPr>
              <a:t> over specific parts of the body.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8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Moxa</a:t>
            </a:r>
            <a:r>
              <a:rPr lang="en-IN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IN" sz="2800" b="1" dirty="0">
                <a:solidFill>
                  <a:srgbClr val="002060"/>
                </a:solidFill>
                <a:latin typeface="Book Antiqua" panose="02040602050305030304" pitchFamily="18" charset="0"/>
              </a:rPr>
              <a:t>sticks wrapped in </a:t>
            </a:r>
            <a:r>
              <a:rPr lang="en-IN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papers.</a:t>
            </a:r>
          </a:p>
          <a:p>
            <a:pPr marL="0" indent="0">
              <a:lnSpc>
                <a:spcPct val="150000"/>
              </a:lnSpc>
              <a:buNone/>
            </a:pPr>
            <a:endParaRPr lang="en-IN" sz="2800" b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13" y="164892"/>
            <a:ext cx="3899153" cy="38991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044" y="4152275"/>
            <a:ext cx="3526689" cy="23384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11897" y="29300"/>
            <a:ext cx="35734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Moxibustion</a:t>
            </a:r>
            <a:r>
              <a:rPr lang="en-IN" sz="24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Therapy</a:t>
            </a:r>
            <a:endParaRPr lang="en-IN" sz="2400" b="1" dirty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58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685" y="374755"/>
            <a:ext cx="10687987" cy="568159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There are two types of using </a:t>
            </a:r>
            <a:r>
              <a:rPr lang="en-IN" sz="2400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Moxa</a:t>
            </a:r>
            <a:r>
              <a:rPr lang="en-IN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,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1. Direct </a:t>
            </a:r>
            <a:r>
              <a:rPr lang="en-IN" sz="2400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Moxa</a:t>
            </a:r>
            <a:r>
              <a:rPr lang="en-IN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(placed directly on the skin)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2. Indirect </a:t>
            </a:r>
            <a:r>
              <a:rPr lang="en-IN" sz="2400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Moxa</a:t>
            </a:r>
            <a:r>
              <a:rPr lang="en-IN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(</a:t>
            </a:r>
            <a:r>
              <a:rPr lang="en-IN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something </a:t>
            </a:r>
            <a:r>
              <a:rPr lang="en-IN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placed between the burning </a:t>
            </a:r>
            <a:r>
              <a:rPr lang="en-IN" sz="2400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Moxa</a:t>
            </a:r>
            <a:r>
              <a:rPr lang="en-IN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and the Skin. (slices of Ginger, Garlic, Salt, Pepper and Mud)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Burning of </a:t>
            </a:r>
            <a:r>
              <a:rPr lang="en-IN" sz="2400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moxa</a:t>
            </a:r>
            <a:r>
              <a:rPr lang="en-IN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against the skin to treat pain or illness and Fighting against Cancer, </a:t>
            </a:r>
            <a:r>
              <a:rPr lang="en-IN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asthma </a:t>
            </a:r>
            <a:endParaRPr lang="en-IN" sz="24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b="1" smtClean="0">
                <a:solidFill>
                  <a:srgbClr val="002060"/>
                </a:solidFill>
                <a:latin typeface="Bookman Old Style" panose="02050604050505020204" pitchFamily="18" charset="0"/>
              </a:rPr>
              <a:t>The </a:t>
            </a:r>
            <a:r>
              <a:rPr lang="en-IN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plant, Asian </a:t>
            </a:r>
            <a:r>
              <a:rPr lang="en-IN" sz="2400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Mugwort</a:t>
            </a:r>
            <a:r>
              <a:rPr lang="en-IN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was called as Golden Grass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Traditional medical system followed in Japan, Korea, Vietnam, Tibet and Mongolia.</a:t>
            </a:r>
          </a:p>
          <a:p>
            <a:pPr>
              <a:lnSpc>
                <a:spcPct val="150000"/>
              </a:lnSpc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472754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570" y="184666"/>
            <a:ext cx="4709307" cy="622460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70164" y="0"/>
            <a:ext cx="40110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Chinese Technology</a:t>
            </a:r>
            <a:endParaRPr lang="en-IN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26322" y="148466"/>
            <a:ext cx="3172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Magnetic Compass</a:t>
            </a:r>
            <a:endParaRPr lang="en-IN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4853" y="610131"/>
            <a:ext cx="794478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80000"/>
              <a:buFont typeface="Wingdings" panose="05000000000000000000" pitchFamily="2" charset="2"/>
              <a:buChar char="ü"/>
            </a:pPr>
            <a:r>
              <a:rPr lang="en-IN" sz="32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Magnetic Compass invented during the period of Han Dynasty (206-220 C.E)</a:t>
            </a:r>
          </a:p>
          <a:p>
            <a:pPr marL="285750" indent="-285750">
              <a:buSzPct val="80000"/>
              <a:buFont typeface="Wingdings" panose="05000000000000000000" pitchFamily="2" charset="2"/>
              <a:buChar char="ü"/>
            </a:pPr>
            <a:r>
              <a:rPr lang="en-IN" sz="32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Later adopted by Song Dynasty of China during the 11th century.</a:t>
            </a:r>
          </a:p>
          <a:p>
            <a:pPr marL="285750" indent="-285750">
              <a:buSzPct val="80000"/>
              <a:buFont typeface="Wingdings" panose="05000000000000000000" pitchFamily="2" charset="2"/>
              <a:buChar char="ü"/>
            </a:pPr>
            <a:r>
              <a:rPr lang="en-IN" sz="3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Compass </a:t>
            </a:r>
            <a:r>
              <a:rPr lang="en-IN" sz="32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is an instrument used while conduct navigation which shows the </a:t>
            </a:r>
            <a:r>
              <a:rPr lang="en-IN" sz="3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direction.</a:t>
            </a:r>
            <a:endParaRPr lang="en-IN" sz="32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285750" indent="-285750">
              <a:buSzPct val="80000"/>
              <a:buFont typeface="Wingdings" panose="05000000000000000000" pitchFamily="2" charset="2"/>
              <a:buChar char="ü"/>
            </a:pPr>
            <a:r>
              <a:rPr lang="en-IN" sz="3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It </a:t>
            </a:r>
            <a:r>
              <a:rPr lang="en-IN" sz="32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reached European countries through the Arabs by </a:t>
            </a:r>
            <a:r>
              <a:rPr lang="en-IN" sz="3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13</a:t>
            </a:r>
            <a:r>
              <a:rPr lang="en-IN" sz="3200" b="1" baseline="30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th</a:t>
            </a:r>
            <a:r>
              <a:rPr lang="en-IN" sz="3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century</a:t>
            </a:r>
            <a:r>
              <a:rPr lang="en-IN" sz="32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.</a:t>
            </a:r>
          </a:p>
          <a:p>
            <a:pPr marL="285750" indent="-285750">
              <a:buSzPct val="80000"/>
              <a:buFont typeface="Wingdings" panose="05000000000000000000" pitchFamily="2" charset="2"/>
              <a:buChar char="ü"/>
            </a:pPr>
            <a:r>
              <a:rPr lang="en-IN" sz="32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Later it used by Portugal, Holland and England </a:t>
            </a:r>
          </a:p>
        </p:txBody>
      </p:sp>
    </p:spTree>
    <p:extLst>
      <p:ext uri="{BB962C8B-B14F-4D97-AF65-F5344CB8AC3E}">
        <p14:creationId xmlns:p14="http://schemas.microsoft.com/office/powerpoint/2010/main" val="12066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285</TotalTime>
  <Words>873</Words>
  <Application>Microsoft Office PowerPoint</Application>
  <PresentationFormat>Widescreen</PresentationFormat>
  <Paragraphs>96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Yu Gothic</vt:lpstr>
      <vt:lpstr>Arial</vt:lpstr>
      <vt:lpstr>Book Antiqua</vt:lpstr>
      <vt:lpstr>Bookman Old Style</vt:lpstr>
      <vt:lpstr>Californian FB</vt:lpstr>
      <vt:lpstr>Comic Sans MS</vt:lpstr>
      <vt:lpstr>Trebuchet MS</vt:lpstr>
      <vt:lpstr>Wingdings</vt:lpstr>
      <vt:lpstr>Wingdings 3</vt:lpstr>
      <vt:lpstr>Facet</vt:lpstr>
      <vt:lpstr>Science and Technology in China</vt:lpstr>
      <vt:lpstr>Astronomy</vt:lpstr>
      <vt:lpstr>PowerPoint Presentation</vt:lpstr>
      <vt:lpstr>PowerPoint Presentation</vt:lpstr>
      <vt:lpstr>PowerPoint Presentation</vt:lpstr>
      <vt:lpstr>Medicine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and Technology in China</dc:title>
  <dc:creator>SMJishnu</dc:creator>
  <cp:lastModifiedBy>SMJishnu</cp:lastModifiedBy>
  <cp:revision>72</cp:revision>
  <dcterms:created xsi:type="dcterms:W3CDTF">2018-07-23T17:03:01Z</dcterms:created>
  <dcterms:modified xsi:type="dcterms:W3CDTF">2018-07-27T03:16:03Z</dcterms:modified>
</cp:coreProperties>
</file>