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1"/>
            <a:ext cx="8458200" cy="1142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SAARC (</a:t>
            </a:r>
            <a:r>
              <a:rPr lang="en-US" b="1" dirty="0" smtClean="0"/>
              <a:t>South Asian Association for Regional </a:t>
            </a:r>
            <a:r>
              <a:rPr lang="en-US" b="1" dirty="0" smtClean="0"/>
              <a:t>Co-operation)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1816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Organization 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of South Asian nations, founded in 1985 and dedicated to economic, technological, social, and 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cultural development 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emphasizing collective 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self-reliance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/>
              <a:t> 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Its seven founding members are 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Bangladesh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, 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Bhutan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, 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India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, the 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Maldives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, 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Nepal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, 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Pakistan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, and 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Sri 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Lanka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. 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Afghanistan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Headquarters are in </a:t>
            </a:r>
            <a:r>
              <a:rPr lang="en-US" sz="2800" u="sng" dirty="0" smtClean="0">
                <a:solidFill>
                  <a:schemeClr val="tx1"/>
                </a:solidFill>
                <a:latin typeface="Bookman Old Style" pitchFamily="18" charset="0"/>
              </a:rPr>
              <a:t>Kathmandu</a:t>
            </a: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, Nepal.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Meetings of heads of state are usually scheduled annually;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  <a:latin typeface="Bookman Old Style" pitchFamily="18" charset="0"/>
              </a:rPr>
              <a:t>meetings of foreign secretaries, twice annually</a:t>
            </a:r>
            <a:endParaRPr lang="en-US" sz="28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Objectives SAARC </a:t>
            </a:r>
            <a:r>
              <a:rPr lang="en-US" dirty="0" smtClean="0"/>
              <a:t>Charter </a:t>
            </a:r>
            <a:r>
              <a:rPr lang="en-US" dirty="0" smtClean="0"/>
              <a:t>: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8674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Bookman Old Style" pitchFamily="18" charset="0"/>
              </a:rPr>
              <a:t>to promote the welfare of the peoples of South Asia and to improve their quality of life; </a:t>
            </a:r>
            <a:endParaRPr lang="en-US" sz="2000" dirty="0" smtClean="0">
              <a:latin typeface="Bookman Old Style" pitchFamily="18" charset="0"/>
            </a:endParaRPr>
          </a:p>
          <a:p>
            <a:r>
              <a:rPr lang="en-US" sz="2000" dirty="0" smtClean="0">
                <a:latin typeface="Bookman Old Style" pitchFamily="18" charset="0"/>
              </a:rPr>
              <a:t>to </a:t>
            </a:r>
            <a:r>
              <a:rPr lang="en-US" sz="2000" dirty="0" smtClean="0">
                <a:latin typeface="Bookman Old Style" pitchFamily="18" charset="0"/>
              </a:rPr>
              <a:t>accelerate economic growth, social progress and cultural development in the region and to provide all individuals the opportunity to live in dignity and to realize their full potentials; </a:t>
            </a:r>
            <a:endParaRPr lang="en-US" sz="2000" dirty="0" smtClean="0">
              <a:latin typeface="Bookman Old Style" pitchFamily="18" charset="0"/>
            </a:endParaRPr>
          </a:p>
          <a:p>
            <a:r>
              <a:rPr lang="en-US" sz="2000" dirty="0" smtClean="0">
                <a:latin typeface="Bookman Old Style" pitchFamily="18" charset="0"/>
              </a:rPr>
              <a:t>to </a:t>
            </a:r>
            <a:r>
              <a:rPr lang="en-US" sz="2000" dirty="0" smtClean="0">
                <a:latin typeface="Bookman Old Style" pitchFamily="18" charset="0"/>
              </a:rPr>
              <a:t>promote and strengthen collective self-reliance among the countries of South Asia</a:t>
            </a:r>
            <a:r>
              <a:rPr lang="en-US" sz="2000" dirty="0" smtClean="0">
                <a:latin typeface="Bookman Old Style" pitchFamily="18" charset="0"/>
              </a:rPr>
              <a:t>;</a:t>
            </a:r>
          </a:p>
          <a:p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n-US" sz="2000" dirty="0" smtClean="0">
                <a:latin typeface="Bookman Old Style" pitchFamily="18" charset="0"/>
              </a:rPr>
              <a:t>to contribute to mutual trust, understanding and appreciation of one another's problems; </a:t>
            </a:r>
            <a:endParaRPr lang="en-US" sz="2000" dirty="0" smtClean="0">
              <a:latin typeface="Bookman Old Style" pitchFamily="18" charset="0"/>
            </a:endParaRPr>
          </a:p>
          <a:p>
            <a:r>
              <a:rPr lang="en-US" sz="2000" dirty="0" smtClean="0">
                <a:latin typeface="Bookman Old Style" pitchFamily="18" charset="0"/>
              </a:rPr>
              <a:t>to </a:t>
            </a:r>
            <a:r>
              <a:rPr lang="en-US" sz="2000" dirty="0" smtClean="0">
                <a:latin typeface="Bookman Old Style" pitchFamily="18" charset="0"/>
              </a:rPr>
              <a:t>promote active collaboration and mutual assistance in the economic, social, cultural, technical and scientific fields; </a:t>
            </a:r>
            <a:endParaRPr lang="en-US" sz="2000" dirty="0" smtClean="0">
              <a:latin typeface="Bookman Old Style" pitchFamily="18" charset="0"/>
            </a:endParaRPr>
          </a:p>
          <a:p>
            <a:r>
              <a:rPr lang="en-US" sz="2000" dirty="0" smtClean="0">
                <a:latin typeface="Bookman Old Style" pitchFamily="18" charset="0"/>
              </a:rPr>
              <a:t>to </a:t>
            </a:r>
            <a:r>
              <a:rPr lang="en-US" sz="2000" dirty="0" smtClean="0">
                <a:latin typeface="Bookman Old Style" pitchFamily="18" charset="0"/>
              </a:rPr>
              <a:t>strengthen cooperation with other developing countries</a:t>
            </a:r>
            <a:r>
              <a:rPr lang="en-US" sz="2000" dirty="0" smtClean="0">
                <a:latin typeface="Bookman Old Style" pitchFamily="18" charset="0"/>
              </a:rPr>
              <a:t>;</a:t>
            </a:r>
          </a:p>
          <a:p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n-US" sz="2000" dirty="0" smtClean="0">
                <a:latin typeface="Bookman Old Style" pitchFamily="18" charset="0"/>
              </a:rPr>
              <a:t>to strengthen cooperation among themselves in international forums on matters of common interests; </a:t>
            </a:r>
            <a:endParaRPr lang="en-US" sz="2000" dirty="0" smtClean="0">
              <a:latin typeface="Bookman Old Style" pitchFamily="18" charset="0"/>
            </a:endParaRPr>
          </a:p>
          <a:p>
            <a:r>
              <a:rPr lang="en-US" sz="2000" dirty="0" smtClean="0">
                <a:latin typeface="Bookman Old Style" pitchFamily="18" charset="0"/>
              </a:rPr>
              <a:t>to </a:t>
            </a:r>
            <a:r>
              <a:rPr lang="en-US" sz="2000" dirty="0" smtClean="0">
                <a:latin typeface="Bookman Old Style" pitchFamily="18" charset="0"/>
              </a:rPr>
              <a:t>cooperate with international and regional organizations with similar aims and purposes.</a:t>
            </a:r>
            <a:endParaRPr lang="en-US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cap="all" dirty="0" smtClean="0"/>
              <a:t>AREAS OF COOPERATION</a:t>
            </a:r>
            <a:br>
              <a:rPr lang="en-US" cap="all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19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Human Resource Development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Agriculture and Rural Development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Environment, Natural </a:t>
            </a:r>
            <a:r>
              <a:rPr lang="en-US" dirty="0" err="1" smtClean="0"/>
              <a:t>Disaters</a:t>
            </a:r>
            <a:r>
              <a:rPr lang="en-US" dirty="0" smtClean="0"/>
              <a:t> and Biotechnology</a:t>
            </a:r>
          </a:p>
          <a:p>
            <a:pPr marL="514350" indent="-514350">
              <a:buAutoNum type="arabicPeriod"/>
            </a:pPr>
            <a:r>
              <a:rPr lang="en-US" dirty="0" smtClean="0"/>
              <a:t>Economics, Trade and Finance</a:t>
            </a:r>
          </a:p>
          <a:p>
            <a:pPr marL="514350" indent="-514350">
              <a:buAutoNum type="arabicPeriod"/>
            </a:pPr>
            <a:r>
              <a:rPr lang="en-US" dirty="0" smtClean="0"/>
              <a:t>Social Affairs</a:t>
            </a:r>
          </a:p>
          <a:p>
            <a:pPr marL="514350" indent="-514350">
              <a:buAutoNum type="arabicPeriod"/>
            </a:pPr>
            <a:r>
              <a:rPr lang="en-US" dirty="0" smtClean="0"/>
              <a:t>Information and Poverty Alleviation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Energy, Transport, Science and Technology</a:t>
            </a:r>
          </a:p>
          <a:p>
            <a:pPr marL="514350" indent="-514350">
              <a:buAutoNum type="arabicPeriod"/>
            </a:pPr>
            <a:r>
              <a:rPr lang="en-US" dirty="0" smtClean="0"/>
              <a:t>Education, Security and Culture.</a:t>
            </a:r>
            <a:endParaRPr lang="en-US" dirty="0"/>
          </a:p>
        </p:txBody>
      </p:sp>
      <p:pic>
        <p:nvPicPr>
          <p:cNvPr id="4" name="Picture 2" descr="C:\Users\user\Downloads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495800"/>
            <a:ext cx="2171700" cy="2171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ownloads\logo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95750" y="3386931"/>
            <a:ext cx="952500" cy="952500"/>
          </a:xfrm>
          <a:prstGeom prst="rect">
            <a:avLst/>
          </a:prstGeom>
          <a:noFill/>
        </p:spPr>
      </p:pic>
      <p:pic>
        <p:nvPicPr>
          <p:cNvPr id="1028" name="Picture 4" descr="Image resul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914400"/>
            <a:ext cx="7461836" cy="4251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208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SAARC (South Asian Association for Regional Co-operation)</vt:lpstr>
      <vt:lpstr>Objectives SAARC Charter : </vt:lpstr>
      <vt:lpstr>AREAS OF COOPERATION 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SAARC (South Asian Association for Regional Co-operation)</dc:title>
  <dc:creator>user</dc:creator>
  <cp:lastModifiedBy>user</cp:lastModifiedBy>
  <cp:revision>2</cp:revision>
  <dcterms:created xsi:type="dcterms:W3CDTF">2006-08-16T00:00:00Z</dcterms:created>
  <dcterms:modified xsi:type="dcterms:W3CDTF">2018-02-22T01:21:54Z</dcterms:modified>
</cp:coreProperties>
</file>