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747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67" y="3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6BC21-8D35-40CF-8B4D-38E2EB5CAC0B}" type="datetimeFigureOut">
              <a:rPr lang="en-US" smtClean="0"/>
              <a:t>7/31/2008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9060E-19DC-4440-8F28-80C10A081C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7233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6BC21-8D35-40CF-8B4D-38E2EB5CAC0B}" type="datetimeFigureOut">
              <a:rPr lang="en-US" smtClean="0"/>
              <a:t>7/31/2008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9060E-19DC-4440-8F28-80C10A081C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6157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6BC21-8D35-40CF-8B4D-38E2EB5CAC0B}" type="datetimeFigureOut">
              <a:rPr lang="en-US" smtClean="0"/>
              <a:t>7/31/2008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9060E-19DC-4440-8F28-80C10A081C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8496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6BC21-8D35-40CF-8B4D-38E2EB5CAC0B}" type="datetimeFigureOut">
              <a:rPr lang="en-US" smtClean="0"/>
              <a:t>7/31/2008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9060E-19DC-4440-8F28-80C10A081C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3438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6BC21-8D35-40CF-8B4D-38E2EB5CAC0B}" type="datetimeFigureOut">
              <a:rPr lang="en-US" smtClean="0"/>
              <a:t>7/31/2008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9060E-19DC-4440-8F28-80C10A081C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118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6BC21-8D35-40CF-8B4D-38E2EB5CAC0B}" type="datetimeFigureOut">
              <a:rPr lang="en-US" smtClean="0"/>
              <a:t>7/31/2008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9060E-19DC-4440-8F28-80C10A081C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259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6BC21-8D35-40CF-8B4D-38E2EB5CAC0B}" type="datetimeFigureOut">
              <a:rPr lang="en-US" smtClean="0"/>
              <a:t>7/31/2008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9060E-19DC-4440-8F28-80C10A081C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7355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6BC21-8D35-40CF-8B4D-38E2EB5CAC0B}" type="datetimeFigureOut">
              <a:rPr lang="en-US" smtClean="0"/>
              <a:t>7/31/2008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9060E-19DC-4440-8F28-80C10A081C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9470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6BC21-8D35-40CF-8B4D-38E2EB5CAC0B}" type="datetimeFigureOut">
              <a:rPr lang="en-US" smtClean="0"/>
              <a:t>7/31/2008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9060E-19DC-4440-8F28-80C10A081C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8993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6BC21-8D35-40CF-8B4D-38E2EB5CAC0B}" type="datetimeFigureOut">
              <a:rPr lang="en-US" smtClean="0"/>
              <a:t>7/31/2008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9060E-19DC-4440-8F28-80C10A081C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9744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6BC21-8D35-40CF-8B4D-38E2EB5CAC0B}" type="datetimeFigureOut">
              <a:rPr lang="en-US" smtClean="0"/>
              <a:t>7/31/2008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9060E-19DC-4440-8F28-80C10A081C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7744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E6BC21-8D35-40CF-8B4D-38E2EB5CAC0B}" type="datetimeFigureOut">
              <a:rPr lang="en-US" smtClean="0"/>
              <a:t>7/31/2008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D9060E-19DC-4440-8F28-80C10A081C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7284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"/>
            <a:ext cx="9144000" cy="1047404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Algerian" panose="04020705040A02060702" pitchFamily="82" charset="0"/>
              </a:rPr>
              <a:t>REFORMATION</a:t>
            </a:r>
            <a:endParaRPr lang="en-US" dirty="0">
              <a:solidFill>
                <a:schemeClr val="bg1"/>
              </a:solidFill>
              <a:latin typeface="Algerian" panose="04020705040A02060702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4524" y="1479665"/>
            <a:ext cx="10723418" cy="5378335"/>
          </a:xfrm>
        </p:spPr>
        <p:txBody>
          <a:bodyPr/>
          <a:lstStyle/>
          <a:p>
            <a:pPr algn="just"/>
            <a:r>
              <a:rPr lang="en-US" dirty="0" smtClean="0">
                <a:solidFill>
                  <a:schemeClr val="bg1"/>
                </a:solidFill>
                <a:latin typeface="Algerian" panose="04020705040A02060702" pitchFamily="82" charset="0"/>
              </a:rPr>
              <a:t>CAUSES</a:t>
            </a:r>
          </a:p>
          <a:p>
            <a:pPr algn="just"/>
            <a:r>
              <a:rPr lang="en-US" dirty="0">
                <a:solidFill>
                  <a:schemeClr val="bg1"/>
                </a:solidFill>
                <a:latin typeface="Algerian" panose="04020705040A02060702" pitchFamily="82" charset="0"/>
              </a:rPr>
              <a:t>	</a:t>
            </a:r>
            <a:r>
              <a:rPr lang="en-US" dirty="0" smtClean="0">
                <a:solidFill>
                  <a:schemeClr val="bg1"/>
                </a:solidFill>
                <a:latin typeface="Algerian" panose="04020705040A02060702" pitchFamily="82" charset="0"/>
              </a:rPr>
              <a:t>DECLINE OF PAPCY: ROME, 1309: AVIGNON, 1409: ROME</a:t>
            </a:r>
          </a:p>
          <a:p>
            <a:pPr algn="just"/>
            <a:r>
              <a:rPr lang="en-US" dirty="0">
                <a:solidFill>
                  <a:schemeClr val="bg1"/>
                </a:solidFill>
                <a:latin typeface="Algerian" panose="04020705040A02060702" pitchFamily="82" charset="0"/>
              </a:rPr>
              <a:t>	</a:t>
            </a:r>
            <a:r>
              <a:rPr lang="en-US" dirty="0" smtClean="0">
                <a:solidFill>
                  <a:schemeClr val="bg1"/>
                </a:solidFill>
                <a:latin typeface="Algerian" panose="04020705040A02060702" pitchFamily="82" charset="0"/>
              </a:rPr>
              <a:t>SUPRAMACY OF THE CHURCH OVER STATE</a:t>
            </a:r>
          </a:p>
          <a:p>
            <a:pPr algn="just"/>
            <a:r>
              <a:rPr lang="en-US" dirty="0">
                <a:solidFill>
                  <a:schemeClr val="bg1"/>
                </a:solidFill>
                <a:latin typeface="Algerian" panose="04020705040A02060702" pitchFamily="82" charset="0"/>
              </a:rPr>
              <a:t>	</a:t>
            </a:r>
            <a:r>
              <a:rPr lang="en-US" dirty="0" smtClean="0">
                <a:solidFill>
                  <a:schemeClr val="bg1"/>
                </a:solidFill>
                <a:latin typeface="Algerian" panose="04020705040A02060702" pitchFamily="82" charset="0"/>
              </a:rPr>
              <a:t>RISE OF NATION STATES</a:t>
            </a:r>
          </a:p>
          <a:p>
            <a:pPr algn="just"/>
            <a:r>
              <a:rPr lang="en-US" dirty="0">
                <a:solidFill>
                  <a:schemeClr val="bg1"/>
                </a:solidFill>
                <a:latin typeface="Algerian" panose="04020705040A02060702" pitchFamily="82" charset="0"/>
              </a:rPr>
              <a:t>	</a:t>
            </a:r>
            <a:r>
              <a:rPr lang="en-US" dirty="0" smtClean="0">
                <a:solidFill>
                  <a:schemeClr val="bg1"/>
                </a:solidFill>
                <a:latin typeface="Algerian" panose="04020705040A02060702" pitchFamily="82" charset="0"/>
              </a:rPr>
              <a:t>RISE OF SECULAR ATTITUDE</a:t>
            </a:r>
          </a:p>
          <a:p>
            <a:pPr algn="just"/>
            <a:r>
              <a:rPr lang="en-US" dirty="0">
                <a:solidFill>
                  <a:schemeClr val="bg1"/>
                </a:solidFill>
                <a:latin typeface="Algerian" panose="04020705040A02060702" pitchFamily="82" charset="0"/>
              </a:rPr>
              <a:t>	</a:t>
            </a:r>
            <a:r>
              <a:rPr lang="en-US" dirty="0" smtClean="0">
                <a:solidFill>
                  <a:schemeClr val="bg1"/>
                </a:solidFill>
                <a:latin typeface="Algerian" panose="04020705040A02060702" pitchFamily="82" charset="0"/>
              </a:rPr>
              <a:t>ANTI CHURCH MOVEMENTS</a:t>
            </a:r>
          </a:p>
          <a:p>
            <a:pPr algn="just"/>
            <a:r>
              <a:rPr lang="en-US" dirty="0">
                <a:solidFill>
                  <a:schemeClr val="bg1"/>
                </a:solidFill>
                <a:latin typeface="Algerian" panose="04020705040A02060702" pitchFamily="82" charset="0"/>
              </a:rPr>
              <a:t>	</a:t>
            </a:r>
            <a:r>
              <a:rPr lang="en-US" dirty="0" smtClean="0">
                <a:solidFill>
                  <a:schemeClr val="bg1"/>
                </a:solidFill>
                <a:latin typeface="Algerian" panose="04020705040A02060702" pitchFamily="82" charset="0"/>
              </a:rPr>
              <a:t>	JOHN WYCLIFFE: PRIEST PROFESSOR: CRRITICISED 				WORLDLINESS: BIBLE TO 	ENGLISH: HE WAS CRUSHED</a:t>
            </a:r>
          </a:p>
          <a:p>
            <a:pPr algn="just"/>
            <a:r>
              <a:rPr lang="en-US" dirty="0">
                <a:solidFill>
                  <a:schemeClr val="bg1"/>
                </a:solidFill>
                <a:latin typeface="Algerian" panose="04020705040A02060702" pitchFamily="82" charset="0"/>
              </a:rPr>
              <a:t>	</a:t>
            </a:r>
            <a:r>
              <a:rPr lang="en-US" dirty="0" smtClean="0">
                <a:solidFill>
                  <a:schemeClr val="bg1"/>
                </a:solidFill>
                <a:latin typeface="Algerian" panose="04020705040A02060702" pitchFamily="82" charset="0"/>
              </a:rPr>
              <a:t>	JOHN HUSS: PRIEST PROFESSOR: CONDEMNED CORRUPTION: 				HE WAS BURNT AT STAKE</a:t>
            </a:r>
          </a:p>
          <a:p>
            <a:pPr algn="just"/>
            <a:r>
              <a:rPr lang="en-US" dirty="0">
                <a:solidFill>
                  <a:schemeClr val="bg1"/>
                </a:solidFill>
                <a:latin typeface="Algerian" panose="04020705040A02060702" pitchFamily="82" charset="0"/>
              </a:rPr>
              <a:t>	</a:t>
            </a:r>
            <a:r>
              <a:rPr lang="en-US" dirty="0" smtClean="0">
                <a:solidFill>
                  <a:schemeClr val="bg1"/>
                </a:solidFill>
                <a:latin typeface="Algerian" panose="04020705040A02060702" pitchFamily="82" charset="0"/>
              </a:rPr>
              <a:t>	SAVONAROLA: CORRUPTION FREE RULE IN FRANCE: 						HE WAS BURNT AT THE STAKE</a:t>
            </a:r>
            <a:endParaRPr lang="en-US" dirty="0">
              <a:solidFill>
                <a:schemeClr val="bg1"/>
              </a:solidFill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3326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82384"/>
            <a:ext cx="9144000" cy="6475615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dirty="0" smtClean="0">
                <a:solidFill>
                  <a:schemeClr val="bg1"/>
                </a:solidFill>
                <a:latin typeface="Algerian" panose="04020705040A02060702" pitchFamily="82" charset="0"/>
              </a:rPr>
              <a:t>CAUSES</a:t>
            </a:r>
          </a:p>
          <a:p>
            <a:pPr algn="just"/>
            <a:r>
              <a:rPr lang="en-US" dirty="0">
                <a:solidFill>
                  <a:schemeClr val="bg1"/>
                </a:solidFill>
                <a:latin typeface="Algerian" panose="04020705040A02060702" pitchFamily="82" charset="0"/>
              </a:rPr>
              <a:t>	</a:t>
            </a:r>
            <a:r>
              <a:rPr lang="en-US" dirty="0" smtClean="0">
                <a:solidFill>
                  <a:schemeClr val="bg1"/>
                </a:solidFill>
                <a:latin typeface="Algerian" panose="04020705040A02060702" pitchFamily="82" charset="0"/>
              </a:rPr>
              <a:t>ATTACK BY HUMANIST SCHOLARS</a:t>
            </a:r>
          </a:p>
          <a:p>
            <a:pPr algn="just"/>
            <a:r>
              <a:rPr lang="en-US" dirty="0">
                <a:solidFill>
                  <a:schemeClr val="bg1"/>
                </a:solidFill>
                <a:latin typeface="Algerian" panose="04020705040A02060702" pitchFamily="82" charset="0"/>
              </a:rPr>
              <a:t>	</a:t>
            </a:r>
            <a:r>
              <a:rPr lang="en-US" dirty="0" smtClean="0">
                <a:solidFill>
                  <a:schemeClr val="bg1"/>
                </a:solidFill>
                <a:latin typeface="Algerian" panose="04020705040A02060702" pitchFamily="82" charset="0"/>
              </a:rPr>
              <a:t>	LITERAL USE OF BIBLE</a:t>
            </a:r>
          </a:p>
          <a:p>
            <a:pPr algn="just"/>
            <a:r>
              <a:rPr lang="en-US" dirty="0">
                <a:solidFill>
                  <a:schemeClr val="bg1"/>
                </a:solidFill>
                <a:latin typeface="Algerian" panose="04020705040A02060702" pitchFamily="82" charset="0"/>
              </a:rPr>
              <a:t>	</a:t>
            </a:r>
            <a:r>
              <a:rPr lang="en-US" dirty="0" smtClean="0">
                <a:solidFill>
                  <a:schemeClr val="bg1"/>
                </a:solidFill>
                <a:latin typeface="Algerian" panose="04020705040A02060702" pitchFamily="82" charset="0"/>
              </a:rPr>
              <a:t>	CORRUPTION OF MONKS AND PRIESTS</a:t>
            </a:r>
          </a:p>
          <a:p>
            <a:pPr algn="just"/>
            <a:r>
              <a:rPr lang="en-US" dirty="0">
                <a:solidFill>
                  <a:schemeClr val="bg1"/>
                </a:solidFill>
                <a:latin typeface="Algerian" panose="04020705040A02060702" pitchFamily="82" charset="0"/>
              </a:rPr>
              <a:t>	</a:t>
            </a:r>
            <a:r>
              <a:rPr lang="en-US" dirty="0" smtClean="0">
                <a:solidFill>
                  <a:schemeClr val="bg1"/>
                </a:solidFill>
                <a:latin typeface="Algerian" panose="04020705040A02060702" pitchFamily="82" charset="0"/>
              </a:rPr>
              <a:t>	REFORMS WITHIN CHURCH</a:t>
            </a:r>
          </a:p>
          <a:p>
            <a:pPr algn="just"/>
            <a:r>
              <a:rPr lang="en-US" dirty="0">
                <a:solidFill>
                  <a:schemeClr val="bg1"/>
                </a:solidFill>
                <a:latin typeface="Algerian" panose="04020705040A02060702" pitchFamily="82" charset="0"/>
              </a:rPr>
              <a:t>	</a:t>
            </a:r>
            <a:r>
              <a:rPr lang="en-US" dirty="0" smtClean="0">
                <a:solidFill>
                  <a:schemeClr val="bg1"/>
                </a:solidFill>
                <a:latin typeface="Algerian" panose="04020705040A02060702" pitchFamily="82" charset="0"/>
              </a:rPr>
              <a:t>SALE OF INDUKGENCES</a:t>
            </a:r>
          </a:p>
          <a:p>
            <a:pPr algn="just"/>
            <a:r>
              <a:rPr lang="en-US" dirty="0">
                <a:solidFill>
                  <a:schemeClr val="bg1"/>
                </a:solidFill>
                <a:latin typeface="Algerian" panose="04020705040A02060702" pitchFamily="82" charset="0"/>
              </a:rPr>
              <a:t>	</a:t>
            </a:r>
            <a:r>
              <a:rPr lang="en-US" dirty="0" smtClean="0">
                <a:solidFill>
                  <a:schemeClr val="bg1"/>
                </a:solidFill>
                <a:latin typeface="Algerian" panose="04020705040A02060702" pitchFamily="82" charset="0"/>
              </a:rPr>
              <a:t>	ST. PETER’S CHURCH CONSTRUCTION</a:t>
            </a:r>
          </a:p>
          <a:p>
            <a:pPr algn="just"/>
            <a:r>
              <a:rPr lang="en-US" dirty="0">
                <a:solidFill>
                  <a:schemeClr val="bg1"/>
                </a:solidFill>
                <a:latin typeface="Algerian" panose="04020705040A02060702" pitchFamily="82" charset="0"/>
              </a:rPr>
              <a:t>	</a:t>
            </a:r>
            <a:r>
              <a:rPr lang="en-US" dirty="0" smtClean="0">
                <a:solidFill>
                  <a:schemeClr val="bg1"/>
                </a:solidFill>
                <a:latin typeface="Algerian" panose="04020705040A02060702" pitchFamily="82" charset="0"/>
              </a:rPr>
              <a:t>	Germany: John Tetzel: 1517: martin Luther</a:t>
            </a:r>
          </a:p>
          <a:p>
            <a:pPr algn="just"/>
            <a:r>
              <a:rPr lang="en-US" dirty="0">
                <a:solidFill>
                  <a:schemeClr val="bg1"/>
                </a:solidFill>
                <a:latin typeface="Algerian" panose="04020705040A02060702" pitchFamily="82" charset="0"/>
              </a:rPr>
              <a:t>	</a:t>
            </a:r>
            <a:r>
              <a:rPr lang="en-US" dirty="0" smtClean="0">
                <a:solidFill>
                  <a:schemeClr val="bg1"/>
                </a:solidFill>
                <a:latin typeface="Algerian" panose="04020705040A02060702" pitchFamily="82" charset="0"/>
              </a:rPr>
              <a:t>misuses in the church</a:t>
            </a:r>
          </a:p>
          <a:p>
            <a:pPr algn="just"/>
            <a:r>
              <a:rPr lang="en-US" dirty="0">
                <a:solidFill>
                  <a:schemeClr val="bg1"/>
                </a:solidFill>
                <a:latin typeface="Algerian" panose="04020705040A02060702" pitchFamily="82" charset="0"/>
              </a:rPr>
              <a:t>	</a:t>
            </a:r>
            <a:r>
              <a:rPr lang="en-US" dirty="0" smtClean="0">
                <a:solidFill>
                  <a:schemeClr val="bg1"/>
                </a:solidFill>
                <a:latin typeface="Algerian" panose="04020705040A02060702" pitchFamily="82" charset="0"/>
              </a:rPr>
              <a:t>	unholy men in holy order: business: drinking: 		sale of church offices: Indulgences</a:t>
            </a:r>
          </a:p>
          <a:p>
            <a:pPr algn="just"/>
            <a:r>
              <a:rPr lang="en-US" dirty="0">
                <a:solidFill>
                  <a:schemeClr val="bg1"/>
                </a:solidFill>
                <a:latin typeface="Algerian" panose="04020705040A02060702" pitchFamily="82" charset="0"/>
              </a:rPr>
              <a:t>	</a:t>
            </a:r>
            <a:r>
              <a:rPr lang="en-US" dirty="0" smtClean="0">
                <a:solidFill>
                  <a:schemeClr val="bg1"/>
                </a:solidFill>
                <a:latin typeface="Algerian" panose="04020705040A02060702" pitchFamily="82" charset="0"/>
              </a:rPr>
              <a:t>emergence of middle class</a:t>
            </a:r>
          </a:p>
          <a:p>
            <a:pPr algn="just"/>
            <a:r>
              <a:rPr lang="en-US" dirty="0">
                <a:solidFill>
                  <a:schemeClr val="bg1"/>
                </a:solidFill>
                <a:latin typeface="Algerian" panose="04020705040A02060702" pitchFamily="82" charset="0"/>
              </a:rPr>
              <a:t>	</a:t>
            </a:r>
            <a:r>
              <a:rPr lang="en-US" dirty="0" smtClean="0">
                <a:solidFill>
                  <a:schemeClr val="bg1"/>
                </a:solidFill>
                <a:latin typeface="Algerian" panose="04020705040A02060702" pitchFamily="82" charset="0"/>
              </a:rPr>
              <a:t>	commerce: artisans, merchants, lawyers, 		doctors: upper class domination: no tax for 		upper class: to free church from wealthy 		aristocrats: peasants … church property</a:t>
            </a:r>
          </a:p>
        </p:txBody>
      </p:sp>
    </p:spTree>
    <p:extLst>
      <p:ext uri="{BB962C8B-B14F-4D97-AF65-F5344CB8AC3E}">
        <p14:creationId xmlns:p14="http://schemas.microsoft.com/office/powerpoint/2010/main" val="790252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4895" y="515388"/>
            <a:ext cx="10956174" cy="6084917"/>
          </a:xfrm>
        </p:spPr>
        <p:txBody>
          <a:bodyPr/>
          <a:lstStyle/>
          <a:p>
            <a:pPr algn="just"/>
            <a:r>
              <a:rPr lang="en-US" dirty="0" smtClean="0">
                <a:solidFill>
                  <a:schemeClr val="bg1"/>
                </a:solidFill>
                <a:latin typeface="Algerian" panose="04020705040A02060702" pitchFamily="82" charset="0"/>
              </a:rPr>
              <a:t>Causes</a:t>
            </a:r>
          </a:p>
          <a:p>
            <a:pPr algn="just"/>
            <a:r>
              <a:rPr lang="en-US" dirty="0">
                <a:solidFill>
                  <a:schemeClr val="bg1"/>
                </a:solidFill>
                <a:latin typeface="Algerian" panose="04020705040A02060702" pitchFamily="82" charset="0"/>
              </a:rPr>
              <a:t>	</a:t>
            </a:r>
            <a:r>
              <a:rPr lang="en-US" dirty="0" smtClean="0">
                <a:solidFill>
                  <a:schemeClr val="bg1"/>
                </a:solidFill>
                <a:latin typeface="Algerian" panose="04020705040A02060702" pitchFamily="82" charset="0"/>
              </a:rPr>
              <a:t>spread of renaissance</a:t>
            </a:r>
          </a:p>
          <a:p>
            <a:pPr algn="just"/>
            <a:r>
              <a:rPr lang="en-US" dirty="0">
                <a:solidFill>
                  <a:schemeClr val="bg1"/>
                </a:solidFill>
                <a:latin typeface="Algerian" panose="04020705040A02060702" pitchFamily="82" charset="0"/>
              </a:rPr>
              <a:t>	</a:t>
            </a:r>
            <a:r>
              <a:rPr lang="en-US" dirty="0" smtClean="0">
                <a:solidFill>
                  <a:schemeClr val="bg1"/>
                </a:solidFill>
                <a:latin typeface="Algerian" panose="04020705040A02060702" pitchFamily="82" charset="0"/>
              </a:rPr>
              <a:t>emergence of spirited leaders</a:t>
            </a:r>
          </a:p>
          <a:p>
            <a:pPr algn="just"/>
            <a:r>
              <a:rPr lang="en-US" dirty="0">
                <a:solidFill>
                  <a:schemeClr val="bg1"/>
                </a:solidFill>
                <a:latin typeface="Algerian" panose="04020705040A02060702" pitchFamily="82" charset="0"/>
              </a:rPr>
              <a:t>	</a:t>
            </a:r>
            <a:r>
              <a:rPr lang="en-US" dirty="0" smtClean="0">
                <a:solidFill>
                  <a:schemeClr val="bg1"/>
                </a:solidFill>
                <a:latin typeface="Algerian" panose="04020705040A02060702" pitchFamily="82" charset="0"/>
              </a:rPr>
              <a:t>	martin </a:t>
            </a:r>
            <a:r>
              <a:rPr lang="en-US" dirty="0" err="1" smtClean="0">
                <a:solidFill>
                  <a:schemeClr val="bg1"/>
                </a:solidFill>
                <a:latin typeface="Algerian" panose="04020705040A02060702" pitchFamily="82" charset="0"/>
              </a:rPr>
              <a:t>luther</a:t>
            </a:r>
            <a:r>
              <a:rPr lang="en-US" dirty="0" smtClean="0">
                <a:solidFill>
                  <a:schemeClr val="bg1"/>
                </a:solidFill>
                <a:latin typeface="Algerian" panose="04020705040A02060702" pitchFamily="82" charset="0"/>
              </a:rPr>
              <a:t>: Ulrich Zwingli: john </a:t>
            </a:r>
            <a:r>
              <a:rPr lang="en-US" dirty="0" err="1" smtClean="0">
                <a:solidFill>
                  <a:schemeClr val="bg1"/>
                </a:solidFill>
                <a:latin typeface="Algerian" panose="04020705040A02060702" pitchFamily="82" charset="0"/>
              </a:rPr>
              <a:t>calvin</a:t>
            </a:r>
            <a:endParaRPr lang="en-US" dirty="0" smtClean="0">
              <a:solidFill>
                <a:schemeClr val="bg1"/>
              </a:solidFill>
              <a:latin typeface="Algerian" panose="04020705040A02060702" pitchFamily="82" charset="0"/>
            </a:endParaRPr>
          </a:p>
          <a:p>
            <a:pPr algn="just"/>
            <a:r>
              <a:rPr lang="en-US" dirty="0">
                <a:solidFill>
                  <a:schemeClr val="bg1"/>
                </a:solidFill>
                <a:latin typeface="Algerian" panose="04020705040A02060702" pitchFamily="82" charset="0"/>
              </a:rPr>
              <a:t>	</a:t>
            </a:r>
            <a:r>
              <a:rPr lang="en-US" dirty="0" smtClean="0">
                <a:solidFill>
                  <a:schemeClr val="bg1"/>
                </a:solidFill>
                <a:latin typeface="Algerian" panose="04020705040A02060702" pitchFamily="82" charset="0"/>
              </a:rPr>
              <a:t>	Thomas </a:t>
            </a:r>
            <a:r>
              <a:rPr lang="en-US" dirty="0" err="1" smtClean="0">
                <a:solidFill>
                  <a:schemeClr val="bg1"/>
                </a:solidFill>
                <a:latin typeface="Algerian" panose="04020705040A02060702" pitchFamily="82" charset="0"/>
              </a:rPr>
              <a:t>cranmer</a:t>
            </a:r>
            <a:r>
              <a:rPr lang="en-US" dirty="0" smtClean="0">
                <a:solidFill>
                  <a:schemeClr val="bg1"/>
                </a:solidFill>
                <a:latin typeface="Algerian" panose="04020705040A02060702" pitchFamily="82" charset="0"/>
              </a:rPr>
              <a:t>: henry VIII</a:t>
            </a:r>
          </a:p>
          <a:p>
            <a:pPr algn="just"/>
            <a:r>
              <a:rPr lang="en-US" dirty="0" smtClean="0">
                <a:solidFill>
                  <a:schemeClr val="bg1"/>
                </a:solidFill>
                <a:latin typeface="Algerian" panose="04020705040A02060702" pitchFamily="82" charset="0"/>
              </a:rPr>
              <a:t>Reformation </a:t>
            </a:r>
            <a:endParaRPr lang="en-US" dirty="0" smtClean="0">
              <a:solidFill>
                <a:schemeClr val="bg1"/>
              </a:solidFill>
              <a:latin typeface="Algerian" panose="04020705040A02060702" pitchFamily="82" charset="0"/>
            </a:endParaRPr>
          </a:p>
          <a:p>
            <a:pPr algn="just"/>
            <a:r>
              <a:rPr lang="en-US" dirty="0">
                <a:solidFill>
                  <a:schemeClr val="bg1"/>
                </a:solidFill>
                <a:latin typeface="Algerian" panose="04020705040A02060702" pitchFamily="82" charset="0"/>
              </a:rPr>
              <a:t>	</a:t>
            </a:r>
            <a:r>
              <a:rPr lang="en-US" dirty="0" smtClean="0">
                <a:solidFill>
                  <a:schemeClr val="bg1"/>
                </a:solidFill>
                <a:latin typeface="Algerian" panose="04020705040A02060702" pitchFamily="82" charset="0"/>
              </a:rPr>
              <a:t>martin </a:t>
            </a:r>
            <a:r>
              <a:rPr lang="en-US" dirty="0" err="1" smtClean="0">
                <a:solidFill>
                  <a:schemeClr val="bg1"/>
                </a:solidFill>
                <a:latin typeface="Algerian" panose="04020705040A02060702" pitchFamily="82" charset="0"/>
              </a:rPr>
              <a:t>luther</a:t>
            </a:r>
            <a:r>
              <a:rPr lang="en-US" dirty="0" smtClean="0">
                <a:solidFill>
                  <a:schemeClr val="bg1"/>
                </a:solidFill>
                <a:latin typeface="Algerian" panose="04020705040A02060702" pitchFamily="82" charset="0"/>
              </a:rPr>
              <a:t>: 1483-1546: professor: </a:t>
            </a:r>
            <a:r>
              <a:rPr lang="en-US" dirty="0" err="1" smtClean="0">
                <a:solidFill>
                  <a:schemeClr val="bg1"/>
                </a:solidFill>
                <a:latin typeface="Algerian" panose="04020705040A02060702" pitchFamily="82" charset="0"/>
              </a:rPr>
              <a:t>wittenberg</a:t>
            </a:r>
            <a:r>
              <a:rPr lang="en-US" dirty="0" smtClean="0">
                <a:solidFill>
                  <a:schemeClr val="bg1"/>
                </a:solidFill>
                <a:latin typeface="Algerian" panose="04020705040A02060702" pitchFamily="82" charset="0"/>
              </a:rPr>
              <a:t> university: 	1511: </a:t>
            </a:r>
            <a:r>
              <a:rPr lang="en-US" dirty="0" err="1" smtClean="0">
                <a:solidFill>
                  <a:schemeClr val="bg1"/>
                </a:solidFill>
                <a:latin typeface="Algerian" panose="04020705040A02060702" pitchFamily="82" charset="0"/>
              </a:rPr>
              <a:t>rome</a:t>
            </a:r>
            <a:r>
              <a:rPr lang="en-US" dirty="0" smtClean="0">
                <a:solidFill>
                  <a:schemeClr val="bg1"/>
                </a:solidFill>
                <a:latin typeface="Algerian" panose="04020705040A02060702" pitchFamily="82" charset="0"/>
              </a:rPr>
              <a:t>: john Tetzel: 95 theses at </a:t>
            </a:r>
            <a:r>
              <a:rPr lang="en-US" dirty="0" err="1" smtClean="0">
                <a:solidFill>
                  <a:schemeClr val="bg1"/>
                </a:solidFill>
                <a:latin typeface="Algerian" panose="04020705040A02060702" pitchFamily="82" charset="0"/>
              </a:rPr>
              <a:t>wittenberg</a:t>
            </a:r>
            <a:r>
              <a:rPr lang="en-US" dirty="0" smtClean="0">
                <a:solidFill>
                  <a:schemeClr val="bg1"/>
                </a:solidFill>
                <a:latin typeface="Algerian" panose="04020705040A02060702" pitchFamily="82" charset="0"/>
              </a:rPr>
              <a:t> church: 	translated bible into </a:t>
            </a:r>
            <a:r>
              <a:rPr lang="en-US" dirty="0" err="1" smtClean="0">
                <a:solidFill>
                  <a:schemeClr val="bg1"/>
                </a:solidFill>
                <a:latin typeface="Algerian" panose="04020705040A02060702" pitchFamily="82" charset="0"/>
              </a:rPr>
              <a:t>german</a:t>
            </a:r>
            <a:r>
              <a:rPr lang="en-US" dirty="0" smtClean="0">
                <a:solidFill>
                  <a:schemeClr val="bg1"/>
                </a:solidFill>
                <a:latin typeface="Algerian" panose="04020705040A02060702" pitchFamily="82" charset="0"/>
              </a:rPr>
              <a:t>: Lutheran church: 1529: 	protestant movement in Germany: catholic Germany: 	Charles v :protestant Germany:luther:1555:Augsburg peace</a:t>
            </a:r>
          </a:p>
          <a:p>
            <a:pPr algn="just"/>
            <a:r>
              <a:rPr lang="en-US" dirty="0" smtClean="0">
                <a:solidFill>
                  <a:schemeClr val="bg1"/>
                </a:solidFill>
                <a:latin typeface="Algerian" panose="04020705040A02060702" pitchFamily="82" charset="0"/>
              </a:rPr>
              <a:t>	</a:t>
            </a:r>
          </a:p>
          <a:p>
            <a:pPr algn="just"/>
            <a:r>
              <a:rPr lang="en-US" dirty="0">
                <a:solidFill>
                  <a:schemeClr val="bg1"/>
                </a:solidFill>
                <a:latin typeface="Algerian" panose="04020705040A02060702" pitchFamily="82" charset="0"/>
              </a:rPr>
              <a:t>	</a:t>
            </a:r>
            <a:r>
              <a:rPr lang="en-US" dirty="0" smtClean="0">
                <a:solidFill>
                  <a:schemeClr val="bg1"/>
                </a:solidFill>
                <a:latin typeface="Algerian" panose="04020705040A02060702" pitchFamily="82" charset="0"/>
              </a:rPr>
              <a:t>Ulrich Zwingli: 1484-1531: Switzerland- follower of </a:t>
            </a:r>
            <a:r>
              <a:rPr lang="en-US" dirty="0" err="1" smtClean="0">
                <a:solidFill>
                  <a:schemeClr val="bg1"/>
                </a:solidFill>
                <a:latin typeface="Algerian" panose="04020705040A02060702" pitchFamily="82" charset="0"/>
              </a:rPr>
              <a:t>luther</a:t>
            </a:r>
            <a:r>
              <a:rPr lang="en-US" dirty="0" smtClean="0">
                <a:solidFill>
                  <a:schemeClr val="bg1"/>
                </a:solidFill>
                <a:latin typeface="Algerian" panose="04020705040A02060702" pitchFamily="82" charset="0"/>
              </a:rPr>
              <a:t>: 	young priest: war: catholic and protestant: </a:t>
            </a:r>
            <a:r>
              <a:rPr lang="en-US" dirty="0" smtClean="0">
                <a:solidFill>
                  <a:schemeClr val="bg1"/>
                </a:solidFill>
                <a:latin typeface="Algerian" panose="04020705040A02060702" pitchFamily="82" charset="0"/>
              </a:rPr>
              <a:t>1531: </a:t>
            </a:r>
            <a:r>
              <a:rPr lang="en-US" dirty="0" smtClean="0">
                <a:solidFill>
                  <a:schemeClr val="bg1"/>
                </a:solidFill>
                <a:latin typeface="Algerian" panose="04020705040A02060702" pitchFamily="82" charset="0"/>
              </a:rPr>
              <a:t>killed</a:t>
            </a:r>
            <a:endParaRPr lang="en-US" dirty="0">
              <a:solidFill>
                <a:schemeClr val="bg1"/>
              </a:solidFill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6708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4761" y="581891"/>
            <a:ext cx="11188930" cy="5783283"/>
          </a:xfrm>
        </p:spPr>
        <p:txBody>
          <a:bodyPr/>
          <a:lstStyle/>
          <a:p>
            <a:pPr algn="just"/>
            <a:r>
              <a:rPr lang="en-US" dirty="0" smtClean="0">
                <a:solidFill>
                  <a:schemeClr val="bg1"/>
                </a:solidFill>
                <a:latin typeface="Algerian" panose="04020705040A02060702" pitchFamily="82" charset="0"/>
              </a:rPr>
              <a:t>	</a:t>
            </a:r>
            <a:r>
              <a:rPr lang="en-US" dirty="0" err="1" smtClean="0">
                <a:solidFill>
                  <a:schemeClr val="bg1"/>
                </a:solidFill>
                <a:latin typeface="Algerian" panose="04020705040A02060702" pitchFamily="82" charset="0"/>
              </a:rPr>
              <a:t>jOhn</a:t>
            </a:r>
            <a:r>
              <a:rPr lang="en-US" dirty="0" smtClean="0">
                <a:solidFill>
                  <a:schemeClr val="bg1"/>
                </a:solidFill>
                <a:latin typeface="Algerian" panose="04020705040A02060702" pitchFamily="82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lgerian" panose="04020705040A02060702" pitchFamily="82" charset="0"/>
              </a:rPr>
              <a:t>calvin</a:t>
            </a:r>
            <a:r>
              <a:rPr lang="en-US" dirty="0" smtClean="0">
                <a:solidFill>
                  <a:schemeClr val="bg1"/>
                </a:solidFill>
                <a:latin typeface="Algerian" panose="04020705040A02060702" pitchFamily="82" charset="0"/>
              </a:rPr>
              <a:t>: 1509-1564: French: </a:t>
            </a:r>
            <a:r>
              <a:rPr lang="en-US" dirty="0" err="1" smtClean="0">
                <a:solidFill>
                  <a:schemeClr val="bg1"/>
                </a:solidFill>
                <a:latin typeface="Algerian" panose="04020705040A02060702" pitchFamily="82" charset="0"/>
              </a:rPr>
              <a:t>swiss</a:t>
            </a:r>
            <a:r>
              <a:rPr lang="en-US" dirty="0" smtClean="0">
                <a:solidFill>
                  <a:schemeClr val="bg1"/>
                </a:solidFill>
                <a:latin typeface="Algerian" panose="04020705040A02060702" pitchFamily="82" charset="0"/>
              </a:rPr>
              <a:t> reform movement: fly 	from </a:t>
            </a:r>
            <a:r>
              <a:rPr lang="en-US" dirty="0" err="1" smtClean="0">
                <a:solidFill>
                  <a:schemeClr val="bg1"/>
                </a:solidFill>
                <a:latin typeface="Algerian" panose="04020705040A02060702" pitchFamily="82" charset="0"/>
              </a:rPr>
              <a:t>france</a:t>
            </a:r>
            <a:r>
              <a:rPr lang="en-US" dirty="0" smtClean="0">
                <a:solidFill>
                  <a:schemeClr val="bg1"/>
                </a:solidFill>
                <a:latin typeface="Algerian" panose="04020705040A02060702" pitchFamily="82" charset="0"/>
              </a:rPr>
              <a:t> to Geneva: Calvinist doctrine: Netherlands: 	</a:t>
            </a:r>
            <a:r>
              <a:rPr lang="en-US" dirty="0" err="1" smtClean="0">
                <a:solidFill>
                  <a:schemeClr val="bg1"/>
                </a:solidFill>
                <a:latin typeface="Algerian" panose="04020705040A02060702" pitchFamily="82" charset="0"/>
              </a:rPr>
              <a:t>hungary</a:t>
            </a:r>
            <a:r>
              <a:rPr lang="en-US" dirty="0" smtClean="0">
                <a:solidFill>
                  <a:schemeClr val="bg1"/>
                </a:solidFill>
                <a:latin typeface="Algerian" panose="04020705040A02060702" pitchFamily="82" charset="0"/>
              </a:rPr>
              <a:t>: </a:t>
            </a:r>
            <a:r>
              <a:rPr lang="en-US" dirty="0" err="1" smtClean="0">
                <a:solidFill>
                  <a:schemeClr val="bg1"/>
                </a:solidFill>
                <a:latin typeface="Algerian" panose="04020705040A02060702" pitchFamily="82" charset="0"/>
              </a:rPr>
              <a:t>france</a:t>
            </a:r>
            <a:r>
              <a:rPr lang="en-US" dirty="0" smtClean="0">
                <a:solidFill>
                  <a:schemeClr val="bg1"/>
                </a:solidFill>
                <a:latin typeface="Algerian" panose="04020705040A02060702" pitchFamily="82" charset="0"/>
              </a:rPr>
              <a:t>: Scotland: England: America</a:t>
            </a:r>
          </a:p>
          <a:p>
            <a:pPr algn="just"/>
            <a:endParaRPr lang="en-US" dirty="0">
              <a:solidFill>
                <a:schemeClr val="bg1"/>
              </a:solidFill>
              <a:latin typeface="Algerian" panose="04020705040A02060702" pitchFamily="82" charset="0"/>
            </a:endParaRPr>
          </a:p>
          <a:p>
            <a:pPr algn="just"/>
            <a:r>
              <a:rPr lang="en-US" dirty="0" smtClean="0">
                <a:solidFill>
                  <a:schemeClr val="bg1"/>
                </a:solidFill>
                <a:latin typeface="Algerian" panose="04020705040A02060702" pitchFamily="82" charset="0"/>
              </a:rPr>
              <a:t>	john Wycliffe: England: king henry VIII: Catherine: aunt of 	Charles V of </a:t>
            </a:r>
            <a:r>
              <a:rPr lang="en-US" dirty="0" err="1" smtClean="0">
                <a:solidFill>
                  <a:schemeClr val="bg1"/>
                </a:solidFill>
                <a:latin typeface="Algerian" panose="04020705040A02060702" pitchFamily="82" charset="0"/>
              </a:rPr>
              <a:t>france</a:t>
            </a:r>
            <a:r>
              <a:rPr lang="en-US" dirty="0" smtClean="0">
                <a:solidFill>
                  <a:schemeClr val="bg1"/>
                </a:solidFill>
                <a:latin typeface="Algerian" panose="04020705040A02060702" pitchFamily="82" charset="0"/>
              </a:rPr>
              <a:t>: </a:t>
            </a:r>
            <a:r>
              <a:rPr lang="en-US" dirty="0" err="1" smtClean="0">
                <a:solidFill>
                  <a:schemeClr val="bg1"/>
                </a:solidFill>
                <a:latin typeface="Algerian" panose="04020705040A02060702" pitchFamily="82" charset="0"/>
              </a:rPr>
              <a:t>anne</a:t>
            </a:r>
            <a:r>
              <a:rPr lang="en-US" dirty="0" smtClean="0">
                <a:solidFill>
                  <a:schemeClr val="bg1"/>
                </a:solidFill>
                <a:latin typeface="Algerian" panose="04020705040A02060702" pitchFamily="82" charset="0"/>
              </a:rPr>
              <a:t> Boleyn: Anglican church: Edward VI: 	protestant doctrine: </a:t>
            </a:r>
            <a:r>
              <a:rPr lang="en-US" dirty="0" err="1" smtClean="0">
                <a:solidFill>
                  <a:schemeClr val="bg1"/>
                </a:solidFill>
                <a:latin typeface="Algerian" panose="04020705040A02060702" pitchFamily="82" charset="0"/>
              </a:rPr>
              <a:t>mary</a:t>
            </a:r>
            <a:r>
              <a:rPr lang="en-US" dirty="0" smtClean="0">
                <a:solidFill>
                  <a:schemeClr val="bg1"/>
                </a:solidFill>
                <a:latin typeface="Algerian" panose="04020705040A02060702" pitchFamily="82" charset="0"/>
              </a:rPr>
              <a:t>: catholic :Elizabeth: middle path</a:t>
            </a:r>
          </a:p>
          <a:p>
            <a:pPr algn="just"/>
            <a:endParaRPr lang="en-US" dirty="0">
              <a:solidFill>
                <a:schemeClr val="bg1"/>
              </a:solidFill>
              <a:latin typeface="Algerian" panose="04020705040A02060702" pitchFamily="82" charset="0"/>
            </a:endParaRPr>
          </a:p>
          <a:p>
            <a:pPr algn="just"/>
            <a:r>
              <a:rPr lang="en-US" dirty="0" smtClean="0">
                <a:solidFill>
                  <a:schemeClr val="bg1"/>
                </a:solidFill>
                <a:latin typeface="Algerian" panose="04020705040A02060702" pitchFamily="82" charset="0"/>
              </a:rPr>
              <a:t>	gradually reformation spread all over Europe and world</a:t>
            </a:r>
            <a:endParaRPr lang="en-US" dirty="0">
              <a:solidFill>
                <a:schemeClr val="bg1"/>
              </a:solidFill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5071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4</Words>
  <Application>Microsoft Office PowerPoint</Application>
  <PresentationFormat>Widescreen</PresentationFormat>
  <Paragraphs>36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Algerian</vt:lpstr>
      <vt:lpstr>Arial</vt:lpstr>
      <vt:lpstr>Calibri</vt:lpstr>
      <vt:lpstr>Calibri Light</vt:lpstr>
      <vt:lpstr>Office Theme</vt:lpstr>
      <vt:lpstr>REFORMATION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REFORMATION</dc:title>
  <dc:creator>ADMIN</dc:creator>
  <cp:lastModifiedBy>ADMIN</cp:lastModifiedBy>
  <cp:revision>12</cp:revision>
  <dcterms:created xsi:type="dcterms:W3CDTF">2008-07-31T10:59:27Z</dcterms:created>
  <dcterms:modified xsi:type="dcterms:W3CDTF">2008-07-30T18:49:35Z</dcterms:modified>
</cp:coreProperties>
</file>