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59" r:id="rId4"/>
    <p:sldId id="258" r:id="rId5"/>
    <p:sldId id="257" r:id="rId6"/>
    <p:sldId id="264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75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E0A9F-73BD-4F9F-8743-6C3C138D6AAF}" type="datetimeFigureOut">
              <a:rPr lang="en-IN" smtClean="0"/>
              <a:t>11-09-2018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1D46-CDB1-4AE8-9010-FFE4F3BDCEA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28716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E0A9F-73BD-4F9F-8743-6C3C138D6AAF}" type="datetimeFigureOut">
              <a:rPr lang="en-IN" smtClean="0"/>
              <a:t>11-09-2018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1D46-CDB1-4AE8-9010-FFE4F3BDCEA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2161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E0A9F-73BD-4F9F-8743-6C3C138D6AAF}" type="datetimeFigureOut">
              <a:rPr lang="en-IN" smtClean="0"/>
              <a:t>11-09-2018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1D46-CDB1-4AE8-9010-FFE4F3BDCEA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57380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E0A9F-73BD-4F9F-8743-6C3C138D6AAF}" type="datetimeFigureOut">
              <a:rPr lang="en-IN" smtClean="0"/>
              <a:t>11-09-2018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1D46-CDB1-4AE8-9010-FFE4F3BDCEA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95563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E0A9F-73BD-4F9F-8743-6C3C138D6AAF}" type="datetimeFigureOut">
              <a:rPr lang="en-IN" smtClean="0"/>
              <a:t>11-09-2018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1D46-CDB1-4AE8-9010-FFE4F3BDCEA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45233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E0A9F-73BD-4F9F-8743-6C3C138D6AAF}" type="datetimeFigureOut">
              <a:rPr lang="en-IN" smtClean="0"/>
              <a:t>11-09-2018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1D46-CDB1-4AE8-9010-FFE4F3BDCEA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89547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E0A9F-73BD-4F9F-8743-6C3C138D6AAF}" type="datetimeFigureOut">
              <a:rPr lang="en-IN" smtClean="0"/>
              <a:t>11-09-2018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1D46-CDB1-4AE8-9010-FFE4F3BDCEA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53839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E0A9F-73BD-4F9F-8743-6C3C138D6AAF}" type="datetimeFigureOut">
              <a:rPr lang="en-IN" smtClean="0"/>
              <a:t>11-09-2018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1D46-CDB1-4AE8-9010-FFE4F3BDCEA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6493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E0A9F-73BD-4F9F-8743-6C3C138D6AAF}" type="datetimeFigureOut">
              <a:rPr lang="en-IN" smtClean="0"/>
              <a:t>11-09-2018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1D46-CDB1-4AE8-9010-FFE4F3BDCEA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48495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E0A9F-73BD-4F9F-8743-6C3C138D6AAF}" type="datetimeFigureOut">
              <a:rPr lang="en-IN" smtClean="0"/>
              <a:t>11-09-2018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1D46-CDB1-4AE8-9010-FFE4F3BDCEA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872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E0A9F-73BD-4F9F-8743-6C3C138D6AAF}" type="datetimeFigureOut">
              <a:rPr lang="en-IN" smtClean="0"/>
              <a:t>11-09-2018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1D46-CDB1-4AE8-9010-FFE4F3BDCEA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46172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E0A9F-73BD-4F9F-8743-6C3C138D6AAF}" type="datetimeFigureOut">
              <a:rPr lang="en-IN" smtClean="0"/>
              <a:t>11-09-2018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51D46-CDB1-4AE8-9010-FFE4F3BDCEA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61474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9783" y="1453967"/>
            <a:ext cx="1173729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200" dirty="0" smtClean="0">
                <a:latin typeface="Book Antiqua" panose="02040602050305030304" pitchFamily="18" charset="0"/>
              </a:rPr>
              <a:t>Genesis </a:t>
            </a:r>
            <a:r>
              <a:rPr lang="en-IN" sz="3200" dirty="0">
                <a:latin typeface="Book Antiqua" panose="02040602050305030304" pitchFamily="18" charset="0"/>
              </a:rPr>
              <a:t>of the </a:t>
            </a:r>
            <a:r>
              <a:rPr lang="en-IN" sz="3200" dirty="0" err="1">
                <a:latin typeface="Book Antiqua" panose="02040602050305030304" pitchFamily="18" charset="0"/>
              </a:rPr>
              <a:t>Gopurams</a:t>
            </a:r>
            <a:r>
              <a:rPr lang="en-IN" sz="3200" dirty="0">
                <a:latin typeface="Book Antiqua" panose="02040602050305030304" pitchFamily="18" charset="0"/>
              </a:rPr>
              <a:t> of Dravidian Style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200" dirty="0">
                <a:latin typeface="Book Antiqua" panose="02040602050305030304" pitchFamily="18" charset="0"/>
              </a:rPr>
              <a:t>Vimana ceased to be the centre of concentration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200" dirty="0">
                <a:latin typeface="Book Antiqua" panose="02040602050305030304" pitchFamily="18" charset="0"/>
              </a:rPr>
              <a:t>supplementary and outlying portions were developed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200" dirty="0">
                <a:latin typeface="Book Antiqua" panose="02040602050305030304" pitchFamily="18" charset="0"/>
              </a:rPr>
              <a:t>Reasons were sentimental - do not touch God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200" dirty="0" smtClean="0">
                <a:latin typeface="Book Antiqua" panose="02040602050305030304" pitchFamily="18" charset="0"/>
              </a:rPr>
              <a:t>Walls </a:t>
            </a:r>
            <a:r>
              <a:rPr lang="en-IN" sz="3200" dirty="0">
                <a:latin typeface="Book Antiqua" panose="02040602050305030304" pitchFamily="18" charset="0"/>
              </a:rPr>
              <a:t>were built became the main feature of South Indian Temple</a:t>
            </a:r>
            <a:r>
              <a:rPr lang="en-IN" sz="3200" dirty="0" smtClean="0">
                <a:latin typeface="Book Antiqua" panose="02040602050305030304" pitchFamily="18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200" dirty="0" err="1" smtClean="0">
                <a:latin typeface="Book Antiqua" panose="02040602050305030304" pitchFamily="18" charset="0"/>
              </a:rPr>
              <a:t>Pandyas</a:t>
            </a:r>
            <a:r>
              <a:rPr lang="en-IN" sz="3200" dirty="0" smtClean="0">
                <a:latin typeface="Book Antiqua" panose="02040602050305030304" pitchFamily="18" charset="0"/>
              </a:rPr>
              <a:t> did not want to disturb the </a:t>
            </a:r>
            <a:r>
              <a:rPr lang="en-IN" sz="3200" dirty="0" err="1" smtClean="0">
                <a:latin typeface="Book Antiqua" panose="02040602050305030304" pitchFamily="18" charset="0"/>
              </a:rPr>
              <a:t>garbhagriha</a:t>
            </a:r>
            <a:r>
              <a:rPr lang="en-IN" sz="3200" dirty="0" smtClean="0">
                <a:latin typeface="Book Antiqua" panose="02040602050305030304" pitchFamily="18" charset="0"/>
              </a:rPr>
              <a:t>. So they decided to cover the </a:t>
            </a:r>
            <a:r>
              <a:rPr lang="en-IN" sz="3200" dirty="0" err="1" smtClean="0">
                <a:latin typeface="Book Antiqua" panose="02040602050305030304" pitchFamily="18" charset="0"/>
              </a:rPr>
              <a:t>garbhagraha’s</a:t>
            </a:r>
            <a:r>
              <a:rPr lang="en-IN" sz="3200" dirty="0" smtClean="0">
                <a:latin typeface="Book Antiqua" panose="02040602050305030304" pitchFamily="18" charset="0"/>
              </a:rPr>
              <a:t> </a:t>
            </a:r>
            <a:r>
              <a:rPr lang="en-IN" sz="3200" dirty="0" err="1" smtClean="0">
                <a:latin typeface="Book Antiqua" panose="02040602050305030304" pitchFamily="18" charset="0"/>
              </a:rPr>
              <a:t>vimanas</a:t>
            </a:r>
            <a:r>
              <a:rPr lang="en-IN" sz="3200" dirty="0" smtClean="0">
                <a:latin typeface="Book Antiqua" panose="02040602050305030304" pitchFamily="18" charset="0"/>
              </a:rPr>
              <a:t> with gold.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200" dirty="0" err="1" smtClean="0">
                <a:latin typeface="Book Antiqua" panose="02040602050305030304" pitchFamily="18" charset="0"/>
              </a:rPr>
              <a:t>Jatavarman</a:t>
            </a:r>
            <a:r>
              <a:rPr lang="en-IN" sz="3200" dirty="0" smtClean="0">
                <a:latin typeface="Book Antiqua" panose="02040602050305030304" pitchFamily="18" charset="0"/>
              </a:rPr>
              <a:t> </a:t>
            </a:r>
            <a:r>
              <a:rPr lang="en-IN" sz="3200" dirty="0" err="1" smtClean="0">
                <a:latin typeface="Book Antiqua" panose="02040602050305030304" pitchFamily="18" charset="0"/>
              </a:rPr>
              <a:t>sundara</a:t>
            </a:r>
            <a:r>
              <a:rPr lang="en-IN" sz="3200" dirty="0" smtClean="0">
                <a:latin typeface="Book Antiqua" panose="02040602050305030304" pitchFamily="18" charset="0"/>
              </a:rPr>
              <a:t> </a:t>
            </a:r>
            <a:r>
              <a:rPr lang="en-IN" sz="3200" dirty="0" err="1" smtClean="0">
                <a:latin typeface="Book Antiqua" panose="02040602050305030304" pitchFamily="18" charset="0"/>
              </a:rPr>
              <a:t>pandya</a:t>
            </a:r>
            <a:r>
              <a:rPr lang="en-IN" sz="3200" dirty="0" smtClean="0">
                <a:latin typeface="Book Antiqua" panose="02040602050305030304" pitchFamily="18" charset="0"/>
              </a:rPr>
              <a:t> I covered the Vimana of </a:t>
            </a:r>
            <a:r>
              <a:rPr lang="en-IN" sz="3200" dirty="0" err="1" smtClean="0">
                <a:latin typeface="Book Antiqua" panose="02040602050305030304" pitchFamily="18" charset="0"/>
              </a:rPr>
              <a:t>Srirangam</a:t>
            </a:r>
            <a:r>
              <a:rPr lang="en-IN" sz="3200" dirty="0" smtClean="0">
                <a:latin typeface="Book Antiqua" panose="02040602050305030304" pitchFamily="18" charset="0"/>
              </a:rPr>
              <a:t> and Chidambaram Temple with gold.</a:t>
            </a:r>
            <a:endParaRPr lang="en-IN" sz="3200" dirty="0">
              <a:latin typeface="Book Antiqua" panose="0204060205030503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91230" y="130528"/>
            <a:ext cx="5129930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N" sz="4000" b="1" dirty="0" err="1" smtClean="0">
                <a:ln w="13462">
                  <a:solidFill>
                    <a:srgbClr val="FFFF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ook Antiqua" panose="02040602050305030304" pitchFamily="18" charset="0"/>
              </a:rPr>
              <a:t>Pandyas</a:t>
            </a:r>
            <a:r>
              <a:rPr lang="en-IN" sz="4000" b="1" dirty="0" smtClean="0">
                <a:ln w="13462">
                  <a:solidFill>
                    <a:srgbClr val="FFFF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ook Antiqua" panose="02040602050305030304" pitchFamily="18" charset="0"/>
              </a:rPr>
              <a:t> </a:t>
            </a:r>
          </a:p>
          <a:p>
            <a:pPr algn="ctr"/>
            <a:r>
              <a:rPr lang="en-IN" sz="4000" b="1" dirty="0" smtClean="0">
                <a:ln w="13462">
                  <a:solidFill>
                    <a:srgbClr val="FFFF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ook Antiqua" panose="02040602050305030304" pitchFamily="18" charset="0"/>
              </a:rPr>
              <a:t>Art and </a:t>
            </a:r>
            <a:r>
              <a:rPr lang="en-IN" sz="4000" b="1" dirty="0">
                <a:ln w="13462">
                  <a:solidFill>
                    <a:srgbClr val="FFFF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ook Antiqua" panose="02040602050305030304" pitchFamily="18" charset="0"/>
              </a:rPr>
              <a:t>Architecture </a:t>
            </a:r>
          </a:p>
        </p:txBody>
      </p:sp>
    </p:spTree>
    <p:extLst>
      <p:ext uri="{BB962C8B-B14F-4D97-AF65-F5344CB8AC3E}">
        <p14:creationId xmlns:p14="http://schemas.microsoft.com/office/powerpoint/2010/main" val="944663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4852" y="805164"/>
            <a:ext cx="1170731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200" dirty="0" smtClean="0">
                <a:latin typeface="Book Antiqua" panose="02040602050305030304" pitchFamily="18" charset="0"/>
              </a:rPr>
              <a:t> They </a:t>
            </a:r>
            <a:r>
              <a:rPr lang="en-IN" sz="3200" dirty="0">
                <a:latin typeface="Book Antiqua" panose="02040602050305030304" pitchFamily="18" charset="0"/>
              </a:rPr>
              <a:t>gave attention towards the outlaying portion of the temple such as the outer </a:t>
            </a:r>
            <a:r>
              <a:rPr lang="en-IN" sz="3200" i="1" dirty="0" err="1">
                <a:latin typeface="Book Antiqua" panose="02040602050305030304" pitchFamily="18" charset="0"/>
              </a:rPr>
              <a:t>gopuras</a:t>
            </a:r>
            <a:r>
              <a:rPr lang="en-IN" sz="3200" i="1" dirty="0">
                <a:latin typeface="Book Antiqua" panose="02040602050305030304" pitchFamily="18" charset="0"/>
              </a:rPr>
              <a:t>, </a:t>
            </a:r>
            <a:r>
              <a:rPr lang="en-IN" sz="3200" i="1" dirty="0" err="1">
                <a:latin typeface="Book Antiqua" panose="02040602050305030304" pitchFamily="18" charset="0"/>
              </a:rPr>
              <a:t>praharas</a:t>
            </a:r>
            <a:r>
              <a:rPr lang="en-IN" sz="3200" i="1" dirty="0">
                <a:latin typeface="Book Antiqua" panose="02040602050305030304" pitchFamily="18" charset="0"/>
              </a:rPr>
              <a:t> </a:t>
            </a:r>
            <a:r>
              <a:rPr lang="en-IN" sz="3200" dirty="0">
                <a:latin typeface="Book Antiqua" panose="02040602050305030304" pitchFamily="18" charset="0"/>
              </a:rPr>
              <a:t>and </a:t>
            </a:r>
            <a:r>
              <a:rPr lang="en-IN" sz="3200" i="1" dirty="0" err="1">
                <a:latin typeface="Book Antiqua" panose="02040602050305030304" pitchFamily="18" charset="0"/>
              </a:rPr>
              <a:t>mandapas</a:t>
            </a:r>
            <a:r>
              <a:rPr lang="en-IN" sz="3200" dirty="0">
                <a:latin typeface="Book Antiqua" panose="02040602050305030304" pitchFamily="18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200" smtClean="0">
                <a:latin typeface="Book Antiqua" panose="02040602050305030304" pitchFamily="18" charset="0"/>
              </a:rPr>
              <a:t> They </a:t>
            </a:r>
            <a:r>
              <a:rPr lang="en-IN" sz="3200" dirty="0">
                <a:latin typeface="Book Antiqua" panose="02040602050305030304" pitchFamily="18" charset="0"/>
              </a:rPr>
              <a:t>were well skilled in the </a:t>
            </a:r>
            <a:r>
              <a:rPr lang="en-IN" sz="3200" dirty="0" smtClean="0">
                <a:latin typeface="Book Antiqua" panose="02040602050305030304" pitchFamily="18" charset="0"/>
              </a:rPr>
              <a:t>construction </a:t>
            </a:r>
            <a:r>
              <a:rPr lang="en-IN" sz="3200" dirty="0">
                <a:latin typeface="Book Antiqua" panose="02040602050305030304" pitchFamily="18" charset="0"/>
              </a:rPr>
              <a:t>of the main gateways and the superstructure above them.</a:t>
            </a:r>
          </a:p>
        </p:txBody>
      </p:sp>
    </p:spTree>
    <p:extLst>
      <p:ext uri="{BB962C8B-B14F-4D97-AF65-F5344CB8AC3E}">
        <p14:creationId xmlns:p14="http://schemas.microsoft.com/office/powerpoint/2010/main" val="3362661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4624" y="872301"/>
            <a:ext cx="1033821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Earliest cave temples of the </a:t>
            </a:r>
            <a:r>
              <a:rPr lang="en-IN" sz="32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Pandyas</a:t>
            </a: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are found at </a:t>
            </a:r>
            <a:r>
              <a:rPr lang="en-IN" sz="32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Pillayarpatti</a:t>
            </a: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(</a:t>
            </a:r>
            <a:r>
              <a:rPr lang="en-IN" sz="32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Sivaganga</a:t>
            </a: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IN" sz="32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Dist</a:t>
            </a: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) </a:t>
            </a:r>
            <a:r>
              <a:rPr lang="en-IN" sz="32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Malayidaikkurichi</a:t>
            </a: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(Tirunelveli </a:t>
            </a:r>
            <a:r>
              <a:rPr lang="en-IN" sz="32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Dist</a:t>
            </a: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) </a:t>
            </a:r>
            <a:r>
              <a:rPr lang="en-IN" sz="32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Anaimalai</a:t>
            </a: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(Coimbatore </a:t>
            </a:r>
            <a:r>
              <a:rPr lang="en-IN" sz="32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Dist</a:t>
            </a: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) and </a:t>
            </a:r>
            <a:r>
              <a:rPr lang="en-IN" sz="32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Aivarmalai</a:t>
            </a: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(</a:t>
            </a:r>
            <a:r>
              <a:rPr lang="en-IN" sz="32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Dindugul</a:t>
            </a: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IN" sz="32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Dist</a:t>
            </a: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Many of the </a:t>
            </a:r>
            <a:r>
              <a:rPr lang="en-IN" sz="32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Pandyan</a:t>
            </a: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Cave temples are found at </a:t>
            </a:r>
            <a:r>
              <a:rPr lang="en-IN" sz="32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Tirumayyam</a:t>
            </a: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(Pudukkottai </a:t>
            </a:r>
            <a:r>
              <a:rPr lang="en-IN" sz="32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dist</a:t>
            </a: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), </a:t>
            </a:r>
            <a:r>
              <a:rPr lang="en-IN" sz="32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Tiruchendur</a:t>
            </a: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(</a:t>
            </a:r>
            <a:r>
              <a:rPr lang="en-IN" sz="32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Thoothukudi</a:t>
            </a: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IN" sz="32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dist</a:t>
            </a: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), </a:t>
            </a:r>
            <a:r>
              <a:rPr lang="en-IN" sz="32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Tirupparankundram</a:t>
            </a: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, </a:t>
            </a:r>
            <a:r>
              <a:rPr lang="en-IN" sz="32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Sittannavasal</a:t>
            </a: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and </a:t>
            </a:r>
            <a:r>
              <a:rPr lang="en-IN" sz="32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Kalugumalai</a:t>
            </a: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Lower rock cut cave temple at Trichy was the best example of the </a:t>
            </a:r>
            <a:r>
              <a:rPr lang="en-IN" sz="32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Pandyas</a:t>
            </a: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masterpiece of the sculpture </a:t>
            </a:r>
          </a:p>
          <a:p>
            <a:endParaRPr lang="en-IN" sz="32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IN" sz="32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55336" y="218155"/>
            <a:ext cx="5376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N" sz="3600" dirty="0" err="1">
                <a:latin typeface="Cooper Black" panose="0208090404030B020404" pitchFamily="18" charset="0"/>
              </a:rPr>
              <a:t>Pandyas</a:t>
            </a:r>
            <a:r>
              <a:rPr lang="en-IN" sz="3600" dirty="0">
                <a:latin typeface="Cooper Black" panose="0208090404030B020404" pitchFamily="18" charset="0"/>
              </a:rPr>
              <a:t> </a:t>
            </a:r>
            <a:r>
              <a:rPr lang="en-IN" sz="3600" dirty="0" smtClean="0">
                <a:latin typeface="Cooper Black" panose="0208090404030B020404" pitchFamily="18" charset="0"/>
              </a:rPr>
              <a:t>Cave </a:t>
            </a:r>
            <a:r>
              <a:rPr lang="en-IN" sz="3600" dirty="0">
                <a:latin typeface="Cooper Black" panose="0208090404030B020404" pitchFamily="18" charset="0"/>
              </a:rPr>
              <a:t>Temples</a:t>
            </a:r>
            <a:endParaRPr lang="en-IN" sz="3600" dirty="0"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902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9902" y="603755"/>
            <a:ext cx="1178226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200" dirty="0" err="1" smtClean="0">
                <a:solidFill>
                  <a:srgbClr val="002060"/>
                </a:solidFill>
                <a:latin typeface="Bookman Old Style" panose="02050604050505020204" pitchFamily="18" charset="0"/>
              </a:rPr>
              <a:t>Vatapatrasayi</a:t>
            </a:r>
            <a:r>
              <a:rPr lang="en-IN" sz="32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en-IN" sz="3200" dirty="0">
                <a:solidFill>
                  <a:srgbClr val="002060"/>
                </a:solidFill>
                <a:latin typeface="Bookman Old Style" panose="02050604050505020204" pitchFamily="18" charset="0"/>
              </a:rPr>
              <a:t>Temple, </a:t>
            </a:r>
            <a:r>
              <a:rPr lang="en-IN" sz="32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Srivilliputtur</a:t>
            </a:r>
            <a:r>
              <a:rPr lang="en-IN" sz="3200" dirty="0">
                <a:solidFill>
                  <a:srgbClr val="002060"/>
                </a:solidFill>
                <a:latin typeface="Bookman Old Style" panose="02050604050505020204" pitchFamily="18" charset="0"/>
              </a:rPr>
              <a:t>, </a:t>
            </a:r>
            <a:r>
              <a:rPr lang="en-IN" sz="32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Virudhunagar</a:t>
            </a:r>
            <a:r>
              <a:rPr lang="en-IN" sz="3200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en-IN" sz="32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dist</a:t>
            </a:r>
            <a:endParaRPr lang="en-IN" sz="3200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2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Varagunisvara</a:t>
            </a:r>
            <a:r>
              <a:rPr lang="en-IN" sz="3200" dirty="0">
                <a:solidFill>
                  <a:srgbClr val="002060"/>
                </a:solidFill>
                <a:latin typeface="Bookman Old Style" panose="02050604050505020204" pitchFamily="18" charset="0"/>
              </a:rPr>
              <a:t> Temple at </a:t>
            </a:r>
            <a:r>
              <a:rPr lang="en-IN" sz="32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Radhapuram</a:t>
            </a:r>
            <a:r>
              <a:rPr lang="en-IN" sz="3200" dirty="0">
                <a:solidFill>
                  <a:srgbClr val="002060"/>
                </a:solidFill>
                <a:latin typeface="Bookman Old Style" panose="02050604050505020204" pitchFamily="18" charset="0"/>
              </a:rPr>
              <a:t>, Tirunelveli </a:t>
            </a:r>
            <a:r>
              <a:rPr lang="en-IN" sz="32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dist</a:t>
            </a:r>
            <a:endParaRPr lang="en-IN" sz="3200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200" dirty="0">
                <a:solidFill>
                  <a:srgbClr val="002060"/>
                </a:solidFill>
                <a:latin typeface="Bookman Old Style" panose="02050604050505020204" pitchFamily="18" charset="0"/>
              </a:rPr>
              <a:t>Siva Temple, </a:t>
            </a:r>
            <a:r>
              <a:rPr lang="en-IN" sz="32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Ambasamudram</a:t>
            </a:r>
            <a:endParaRPr lang="en-IN" sz="3200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2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Tiruttalivara</a:t>
            </a:r>
            <a:r>
              <a:rPr lang="en-IN" sz="3200" dirty="0">
                <a:solidFill>
                  <a:srgbClr val="002060"/>
                </a:solidFill>
                <a:latin typeface="Bookman Old Style" panose="02050604050505020204" pitchFamily="18" charset="0"/>
              </a:rPr>
              <a:t> Temple, </a:t>
            </a:r>
            <a:r>
              <a:rPr lang="en-IN" sz="32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Tiruppattur</a:t>
            </a:r>
            <a:r>
              <a:rPr lang="en-IN" sz="3200" dirty="0">
                <a:solidFill>
                  <a:srgbClr val="002060"/>
                </a:solidFill>
                <a:latin typeface="Bookman Old Style" panose="02050604050505020204" pitchFamily="18" charset="0"/>
              </a:rPr>
              <a:t>, </a:t>
            </a:r>
            <a:r>
              <a:rPr lang="en-IN" sz="32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Sivaganga</a:t>
            </a:r>
            <a:r>
              <a:rPr lang="en-IN" sz="3200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en-IN" sz="32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dist</a:t>
            </a:r>
            <a:endParaRPr lang="en-IN" sz="3200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2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Vijayanarayana</a:t>
            </a:r>
            <a:r>
              <a:rPr lang="en-IN" sz="3200" dirty="0">
                <a:solidFill>
                  <a:srgbClr val="002060"/>
                </a:solidFill>
                <a:latin typeface="Bookman Old Style" panose="02050604050505020204" pitchFamily="18" charset="0"/>
              </a:rPr>
              <a:t> temple, </a:t>
            </a:r>
            <a:r>
              <a:rPr lang="en-IN" sz="32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Nanguneri</a:t>
            </a:r>
            <a:r>
              <a:rPr lang="en-IN" sz="3200" dirty="0">
                <a:solidFill>
                  <a:srgbClr val="002060"/>
                </a:solidFill>
                <a:latin typeface="Bookman Old Style" panose="02050604050505020204" pitchFamily="18" charset="0"/>
              </a:rPr>
              <a:t>, Tirunelveli </a:t>
            </a:r>
            <a:r>
              <a:rPr lang="en-IN" sz="32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dist</a:t>
            </a:r>
            <a:endParaRPr lang="en-IN" sz="3200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2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Buvanathaswami</a:t>
            </a:r>
            <a:r>
              <a:rPr lang="en-IN" sz="3200" dirty="0">
                <a:solidFill>
                  <a:srgbClr val="002060"/>
                </a:solidFill>
                <a:latin typeface="Bookman Old Style" panose="02050604050505020204" pitchFamily="18" charset="0"/>
              </a:rPr>
              <a:t> temple, </a:t>
            </a:r>
            <a:r>
              <a:rPr lang="en-IN" sz="32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Kovilpatti</a:t>
            </a:r>
            <a:r>
              <a:rPr lang="en-IN" sz="3200" dirty="0">
                <a:solidFill>
                  <a:srgbClr val="002060"/>
                </a:solidFill>
                <a:latin typeface="Bookman Old Style" panose="02050604050505020204" pitchFamily="18" charset="0"/>
              </a:rPr>
              <a:t>, </a:t>
            </a:r>
            <a:r>
              <a:rPr lang="en-IN" sz="32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Thoothukudi</a:t>
            </a:r>
            <a:r>
              <a:rPr lang="en-IN" sz="3200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en-IN" sz="32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dist</a:t>
            </a:r>
            <a:endParaRPr lang="en-IN" sz="3200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2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Kudal</a:t>
            </a:r>
            <a:r>
              <a:rPr lang="en-IN" sz="3200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en-IN" sz="32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Alagar</a:t>
            </a:r>
            <a:r>
              <a:rPr lang="en-IN" sz="3200" dirty="0">
                <a:solidFill>
                  <a:srgbClr val="002060"/>
                </a:solidFill>
                <a:latin typeface="Bookman Old Style" panose="02050604050505020204" pitchFamily="18" charset="0"/>
              </a:rPr>
              <a:t> Temple, Madurai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2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Alagar</a:t>
            </a:r>
            <a:r>
              <a:rPr lang="en-IN" sz="3200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en-IN" sz="32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Koil</a:t>
            </a:r>
            <a:r>
              <a:rPr lang="en-IN" sz="3200" dirty="0">
                <a:solidFill>
                  <a:srgbClr val="002060"/>
                </a:solidFill>
                <a:latin typeface="Bookman Old Style" panose="02050604050505020204" pitchFamily="18" charset="0"/>
              </a:rPr>
              <a:t>, </a:t>
            </a:r>
            <a:r>
              <a:rPr lang="en-IN" sz="32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Tirumalinuncholai</a:t>
            </a:r>
            <a:r>
              <a:rPr lang="en-IN" sz="3200" dirty="0">
                <a:solidFill>
                  <a:srgbClr val="002060"/>
                </a:solidFill>
                <a:latin typeface="Bookman Old Style" panose="02050604050505020204" pitchFamily="18" charset="0"/>
              </a:rPr>
              <a:t>, Madurai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2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Tennalagar</a:t>
            </a:r>
            <a:r>
              <a:rPr lang="en-IN" sz="3200" dirty="0">
                <a:solidFill>
                  <a:srgbClr val="002060"/>
                </a:solidFill>
                <a:latin typeface="Bookman Old Style" panose="02050604050505020204" pitchFamily="18" charset="0"/>
              </a:rPr>
              <a:t> Temple, </a:t>
            </a:r>
            <a:r>
              <a:rPr lang="en-IN" sz="32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Kovilkulam</a:t>
            </a:r>
            <a:r>
              <a:rPr lang="en-IN" sz="3200" dirty="0">
                <a:solidFill>
                  <a:srgbClr val="002060"/>
                </a:solidFill>
                <a:latin typeface="Bookman Old Style" panose="02050604050505020204" pitchFamily="18" charset="0"/>
              </a:rPr>
              <a:t>, Tirunelveli </a:t>
            </a:r>
            <a:r>
              <a:rPr lang="en-IN" sz="3200" dirty="0" err="1" smtClean="0">
                <a:solidFill>
                  <a:srgbClr val="002060"/>
                </a:solidFill>
                <a:latin typeface="Bookman Old Style" panose="02050604050505020204" pitchFamily="18" charset="0"/>
              </a:rPr>
              <a:t>dist</a:t>
            </a:r>
            <a:endParaRPr lang="en-IN" sz="3200" dirty="0" smtClean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2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Minakshi</a:t>
            </a:r>
            <a:r>
              <a:rPr lang="en-IN" sz="3200" dirty="0">
                <a:solidFill>
                  <a:srgbClr val="002060"/>
                </a:solidFill>
                <a:latin typeface="Bookman Old Style" panose="02050604050505020204" pitchFamily="18" charset="0"/>
              </a:rPr>
              <a:t> Temple at Madurai and Sri </a:t>
            </a:r>
            <a:r>
              <a:rPr lang="en-IN" sz="32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Ranganatha</a:t>
            </a:r>
            <a:r>
              <a:rPr lang="en-IN" sz="3200" dirty="0">
                <a:solidFill>
                  <a:srgbClr val="002060"/>
                </a:solidFill>
                <a:latin typeface="Bookman Old Style" panose="02050604050505020204" pitchFamily="18" charset="0"/>
              </a:rPr>
              <a:t> Temple at Sri </a:t>
            </a:r>
            <a:r>
              <a:rPr lang="en-IN" sz="32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Rangam</a:t>
            </a:r>
            <a:r>
              <a:rPr lang="en-IN" sz="3200" dirty="0">
                <a:solidFill>
                  <a:srgbClr val="002060"/>
                </a:solidFill>
                <a:latin typeface="Bookman Old Style" panose="02050604050505020204" pitchFamily="18" charset="0"/>
              </a:rPr>
              <a:t> masterpiece of the Pandya’s Architecture</a:t>
            </a:r>
            <a:r>
              <a:rPr lang="en-IN" sz="32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.</a:t>
            </a:r>
            <a:endParaRPr lang="en-IN" sz="3200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7131" y="0"/>
            <a:ext cx="67893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N" sz="3600" dirty="0" err="1">
                <a:latin typeface="Cooper Black" panose="0208090404030B020404" pitchFamily="18" charset="0"/>
              </a:rPr>
              <a:t>Pandyas</a:t>
            </a:r>
            <a:r>
              <a:rPr lang="en-IN" sz="3600" dirty="0">
                <a:latin typeface="Cooper Black" panose="0208090404030B020404" pitchFamily="18" charset="0"/>
              </a:rPr>
              <a:t> S</a:t>
            </a:r>
            <a:r>
              <a:rPr lang="en-IN" sz="3600" dirty="0" smtClean="0">
                <a:latin typeface="Cooper Black" panose="0208090404030B020404" pitchFamily="18" charset="0"/>
              </a:rPr>
              <a:t>tructural Temples</a:t>
            </a:r>
            <a:endParaRPr lang="en-IN" sz="3600" dirty="0"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923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19724" y="958653"/>
            <a:ext cx="1154242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200" dirty="0" err="1" smtClean="0">
                <a:latin typeface="Book Antiqua" panose="02040602050305030304" pitchFamily="18" charset="0"/>
              </a:rPr>
              <a:t>Nellaiyappar</a:t>
            </a:r>
            <a:r>
              <a:rPr lang="en-IN" sz="3200" dirty="0" smtClean="0">
                <a:latin typeface="Book Antiqua" panose="02040602050305030304" pitchFamily="18" charset="0"/>
              </a:rPr>
              <a:t> temple at Tirunelveli and temples at </a:t>
            </a:r>
            <a:r>
              <a:rPr lang="en-IN" sz="3200" dirty="0" err="1" smtClean="0">
                <a:latin typeface="Book Antiqua" panose="02040602050305030304" pitchFamily="18" charset="0"/>
              </a:rPr>
              <a:t>Tenkasi</a:t>
            </a:r>
            <a:r>
              <a:rPr lang="en-IN" sz="3200" dirty="0" smtClean="0">
                <a:latin typeface="Book Antiqua" panose="02040602050305030304" pitchFamily="18" charset="0"/>
              </a:rPr>
              <a:t> and </a:t>
            </a:r>
            <a:r>
              <a:rPr lang="en-IN" sz="3200" dirty="0" err="1" smtClean="0">
                <a:latin typeface="Book Antiqua" panose="02040602050305030304" pitchFamily="18" charset="0"/>
              </a:rPr>
              <a:t>Courtalam</a:t>
            </a:r>
            <a:r>
              <a:rPr lang="en-IN" sz="3200" dirty="0" smtClean="0">
                <a:latin typeface="Book Antiqua" panose="02040602050305030304" pitchFamily="18" charset="0"/>
              </a:rPr>
              <a:t> are some of the best products of the later </a:t>
            </a:r>
            <a:r>
              <a:rPr lang="en-IN" sz="3200" dirty="0" err="1" smtClean="0">
                <a:latin typeface="Book Antiqua" panose="02040602050305030304" pitchFamily="18" charset="0"/>
              </a:rPr>
              <a:t>Pandyas</a:t>
            </a:r>
            <a:r>
              <a:rPr lang="en-IN" sz="3200" dirty="0" smtClean="0">
                <a:latin typeface="Book Antiqua" panose="02040602050305030304" pitchFamily="18" charset="0"/>
              </a:rPr>
              <a:t>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200" dirty="0" smtClean="0">
                <a:latin typeface="Book Antiqua" panose="02040602050305030304" pitchFamily="18" charset="0"/>
              </a:rPr>
              <a:t>Generally </a:t>
            </a:r>
            <a:r>
              <a:rPr lang="en-IN" sz="3200" dirty="0">
                <a:latin typeface="Book Antiqua" panose="02040602050305030304" pitchFamily="18" charset="0"/>
              </a:rPr>
              <a:t>the structural temples of the </a:t>
            </a:r>
            <a:r>
              <a:rPr lang="en-IN" sz="3200" dirty="0" err="1">
                <a:latin typeface="Book Antiqua" panose="02040602050305030304" pitchFamily="18" charset="0"/>
              </a:rPr>
              <a:t>Pandyas</a:t>
            </a:r>
            <a:r>
              <a:rPr lang="en-IN" sz="3200" dirty="0">
                <a:latin typeface="Book Antiqua" panose="02040602050305030304" pitchFamily="18" charset="0"/>
              </a:rPr>
              <a:t> are simple, which contains sanctum and sanctorum, </a:t>
            </a:r>
            <a:r>
              <a:rPr lang="en-IN" sz="3200" dirty="0" err="1">
                <a:latin typeface="Book Antiqua" panose="02040602050305030304" pitchFamily="18" charset="0"/>
              </a:rPr>
              <a:t>Artha</a:t>
            </a:r>
            <a:r>
              <a:rPr lang="en-IN" sz="3200" dirty="0">
                <a:latin typeface="Book Antiqua" panose="02040602050305030304" pitchFamily="18" charset="0"/>
              </a:rPr>
              <a:t> </a:t>
            </a:r>
            <a:r>
              <a:rPr lang="en-IN" sz="3200" dirty="0" err="1">
                <a:latin typeface="Book Antiqua" panose="02040602050305030304" pitchFamily="18" charset="0"/>
              </a:rPr>
              <a:t>mandapa</a:t>
            </a:r>
            <a:r>
              <a:rPr lang="en-IN" sz="3200" dirty="0">
                <a:latin typeface="Book Antiqua" panose="02040602050305030304" pitchFamily="18" charset="0"/>
              </a:rPr>
              <a:t>, </a:t>
            </a:r>
            <a:r>
              <a:rPr lang="en-IN" sz="3200" dirty="0" err="1">
                <a:latin typeface="Book Antiqua" panose="02040602050305030304" pitchFamily="18" charset="0"/>
              </a:rPr>
              <a:t>maha</a:t>
            </a:r>
            <a:r>
              <a:rPr lang="en-IN" sz="3200" dirty="0">
                <a:latin typeface="Book Antiqua" panose="02040602050305030304" pitchFamily="18" charset="0"/>
              </a:rPr>
              <a:t> </a:t>
            </a:r>
            <a:r>
              <a:rPr lang="en-IN" sz="3200" dirty="0" err="1">
                <a:latin typeface="Book Antiqua" panose="02040602050305030304" pitchFamily="18" charset="0"/>
              </a:rPr>
              <a:t>mandapa</a:t>
            </a:r>
            <a:r>
              <a:rPr lang="en-IN" sz="3200" dirty="0">
                <a:latin typeface="Book Antiqua" panose="02040602050305030304" pitchFamily="18" charset="0"/>
              </a:rPr>
              <a:t>, </a:t>
            </a:r>
            <a:r>
              <a:rPr lang="en-IN" sz="3200" dirty="0" err="1">
                <a:latin typeface="Book Antiqua" panose="02040602050305030304" pitchFamily="18" charset="0"/>
              </a:rPr>
              <a:t>prahara</a:t>
            </a:r>
            <a:r>
              <a:rPr lang="en-IN" sz="3200" dirty="0" smtClean="0">
                <a:latin typeface="Book Antiqua" panose="02040602050305030304" pitchFamily="18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200" dirty="0">
                <a:latin typeface="Book Antiqua" panose="02040602050305030304" pitchFamily="18" charset="0"/>
              </a:rPr>
              <a:t> </a:t>
            </a:r>
            <a:r>
              <a:rPr lang="en-IN" sz="3200" dirty="0" smtClean="0">
                <a:latin typeface="Book Antiqua" panose="02040602050305030304" pitchFamily="18" charset="0"/>
              </a:rPr>
              <a:t>They gave importance to the outlaying portions of the temple in their construction.</a:t>
            </a:r>
          </a:p>
          <a:p>
            <a:endParaRPr lang="en-IN" sz="32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30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34517" y="1239879"/>
            <a:ext cx="1032822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200" dirty="0" err="1" smtClean="0">
                <a:latin typeface="Book Antiqua" panose="02040602050305030304" pitchFamily="18" charset="0"/>
              </a:rPr>
              <a:t>Sithannavasal</a:t>
            </a:r>
            <a:r>
              <a:rPr lang="en-IN" sz="3200" dirty="0" smtClean="0">
                <a:latin typeface="Book Antiqua" panose="02040602050305030304" pitchFamily="18" charset="0"/>
              </a:rPr>
              <a:t> </a:t>
            </a:r>
            <a:r>
              <a:rPr lang="en-IN" sz="3200" dirty="0">
                <a:latin typeface="Book Antiqua" panose="02040602050305030304" pitchFamily="18" charset="0"/>
              </a:rPr>
              <a:t>is the best </a:t>
            </a:r>
            <a:r>
              <a:rPr lang="en-IN" sz="3200" dirty="0" smtClean="0">
                <a:latin typeface="Book Antiqua" panose="02040602050305030304" pitchFamily="18" charset="0"/>
              </a:rPr>
              <a:t>example </a:t>
            </a:r>
            <a:r>
              <a:rPr lang="en-IN" sz="3200" dirty="0">
                <a:latin typeface="Book Antiqua" panose="02040602050305030304" pitchFamily="18" charset="0"/>
              </a:rPr>
              <a:t>of Later Pandya's keen </a:t>
            </a:r>
            <a:r>
              <a:rPr lang="en-IN" sz="3200" dirty="0" smtClean="0">
                <a:latin typeface="Book Antiqua" panose="02040602050305030304" pitchFamily="18" charset="0"/>
              </a:rPr>
              <a:t>interest </a:t>
            </a:r>
            <a:r>
              <a:rPr lang="en-IN" sz="3200" dirty="0">
                <a:latin typeface="Book Antiqua" panose="02040602050305030304" pitchFamily="18" charset="0"/>
              </a:rPr>
              <a:t>on paintings.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200" dirty="0" smtClean="0">
                <a:latin typeface="Book Antiqua" panose="02040602050305030304" pitchFamily="18" charset="0"/>
              </a:rPr>
              <a:t>paintings </a:t>
            </a:r>
            <a:r>
              <a:rPr lang="en-IN" sz="3200" dirty="0">
                <a:latin typeface="Book Antiqua" panose="02040602050305030304" pitchFamily="18" charset="0"/>
              </a:rPr>
              <a:t>can found in ceiling, walls and pillars.</a:t>
            </a:r>
          </a:p>
        </p:txBody>
      </p:sp>
      <p:sp>
        <p:nvSpPr>
          <p:cNvPr id="3" name="Rectangle 2"/>
          <p:cNvSpPr/>
          <p:nvPr/>
        </p:nvSpPr>
        <p:spPr>
          <a:xfrm>
            <a:off x="805303" y="501134"/>
            <a:ext cx="21852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N" sz="3600" b="1" dirty="0">
                <a:ln w="22225">
                  <a:solidFill>
                    <a:srgbClr val="FFFF00"/>
                  </a:solidFill>
                  <a:prstDash val="solid"/>
                </a:ln>
                <a:solidFill>
                  <a:srgbClr val="FF0000"/>
                </a:solidFill>
                <a:latin typeface="Book Antiqua" panose="02040602050305030304" pitchFamily="18" charset="0"/>
              </a:rPr>
              <a:t>Paintings</a:t>
            </a:r>
            <a:endParaRPr lang="en-IN" sz="3600" b="1" dirty="0">
              <a:ln w="22225">
                <a:solidFill>
                  <a:srgbClr val="FFFF00"/>
                </a:solidFill>
                <a:prstDash val="solid"/>
              </a:ln>
              <a:solidFill>
                <a:srgbClr val="FF000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194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390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354</Words>
  <Application>Microsoft Office PowerPoint</Application>
  <PresentationFormat>Widescreen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Book Antiqua</vt:lpstr>
      <vt:lpstr>Bookman Old Style</vt:lpstr>
      <vt:lpstr>Calibri</vt:lpstr>
      <vt:lpstr>Calibri Light</vt:lpstr>
      <vt:lpstr>Cooper Black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SMJishnu</dc:creator>
  <cp:lastModifiedBy>SMJishnu</cp:lastModifiedBy>
  <cp:revision>26</cp:revision>
  <dcterms:created xsi:type="dcterms:W3CDTF">2018-09-06T01:59:58Z</dcterms:created>
  <dcterms:modified xsi:type="dcterms:W3CDTF">2018-09-11T07:44:59Z</dcterms:modified>
</cp:coreProperties>
</file>