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1" d="100"/>
          <a:sy n="71" d="100"/>
        </p:scale>
        <p:origin x="-90" y="-4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
            <a:ext cx="8610600" cy="838199"/>
          </a:xfrm>
        </p:spPr>
        <p:txBody>
          <a:bodyPr/>
          <a:lstStyle/>
          <a:p>
            <a:r>
              <a:rPr lang="en-US" dirty="0" err="1" smtClean="0">
                <a:latin typeface="Bodoni MT" pitchFamily="18" charset="0"/>
              </a:rPr>
              <a:t>Panchsheel</a:t>
            </a:r>
            <a:endParaRPr lang="en-US" dirty="0">
              <a:latin typeface="Bodoni MT" pitchFamily="18" charset="0"/>
            </a:endParaRPr>
          </a:p>
        </p:txBody>
      </p:sp>
      <p:sp>
        <p:nvSpPr>
          <p:cNvPr id="3" name="Subtitle 2"/>
          <p:cNvSpPr>
            <a:spLocks noGrp="1"/>
          </p:cNvSpPr>
          <p:nvPr>
            <p:ph type="subTitle" idx="1"/>
          </p:nvPr>
        </p:nvSpPr>
        <p:spPr>
          <a:xfrm>
            <a:off x="228600" y="1219200"/>
            <a:ext cx="8610600" cy="5334000"/>
          </a:xfrm>
        </p:spPr>
        <p:txBody>
          <a:bodyPr>
            <a:normAutofit fontScale="92500" lnSpcReduction="10000"/>
          </a:bodyPr>
          <a:lstStyle/>
          <a:p>
            <a:pPr algn="just"/>
            <a:r>
              <a:rPr lang="en-US" i="1" dirty="0" err="1" smtClean="0">
                <a:solidFill>
                  <a:schemeClr val="tx1"/>
                </a:solidFill>
                <a:latin typeface="Bodoni MT" pitchFamily="18" charset="0"/>
              </a:rPr>
              <a:t>Panchsheel</a:t>
            </a:r>
            <a:r>
              <a:rPr lang="en-US" i="1" dirty="0" smtClean="0">
                <a:solidFill>
                  <a:schemeClr val="tx1"/>
                </a:solidFill>
                <a:latin typeface="Bodoni MT" pitchFamily="18" charset="0"/>
              </a:rPr>
              <a:t> was born </a:t>
            </a:r>
            <a:r>
              <a:rPr lang="en-US" i="1" dirty="0" smtClean="0">
                <a:solidFill>
                  <a:schemeClr val="tx1"/>
                </a:solidFill>
                <a:latin typeface="Bodoni MT" pitchFamily="18" charset="0"/>
              </a:rPr>
              <a:t>in </a:t>
            </a:r>
            <a:r>
              <a:rPr lang="en-US" i="1" dirty="0" smtClean="0">
                <a:solidFill>
                  <a:schemeClr val="tx1"/>
                </a:solidFill>
                <a:latin typeface="Bodoni MT" pitchFamily="18" charset="0"/>
              </a:rPr>
              <a:t>response to a world asking for a new set of principles for the conduct of international relations </a:t>
            </a:r>
            <a:r>
              <a:rPr lang="en-US" i="1" dirty="0" smtClean="0">
                <a:solidFill>
                  <a:schemeClr val="tx1"/>
                </a:solidFill>
                <a:latin typeface="Bodoni MT" pitchFamily="18" charset="0"/>
              </a:rPr>
              <a:t>that </a:t>
            </a:r>
            <a:r>
              <a:rPr lang="en-US" i="1" dirty="0" smtClean="0">
                <a:solidFill>
                  <a:schemeClr val="tx1"/>
                </a:solidFill>
                <a:latin typeface="Bodoni MT" pitchFamily="18" charset="0"/>
              </a:rPr>
              <a:t>would reflect the aspirations of all nations to co-exist and prosper together in peace and harmony</a:t>
            </a:r>
            <a:r>
              <a:rPr lang="en-US" i="1" dirty="0" smtClean="0">
                <a:solidFill>
                  <a:schemeClr val="tx1"/>
                </a:solidFill>
                <a:latin typeface="Bodoni MT" pitchFamily="18" charset="0"/>
              </a:rPr>
              <a:t>.</a:t>
            </a:r>
          </a:p>
          <a:p>
            <a:pPr algn="just">
              <a:buFont typeface="Wingdings" pitchFamily="2" charset="2"/>
              <a:buChar char="Ø"/>
            </a:pPr>
            <a:r>
              <a:rPr lang="en-US" dirty="0" smtClean="0">
                <a:solidFill>
                  <a:schemeClr val="tx1"/>
                </a:solidFill>
                <a:latin typeface="Bodoni MT" pitchFamily="18" charset="0"/>
              </a:rPr>
              <a:t>Took Genesis in </a:t>
            </a:r>
            <a:r>
              <a:rPr lang="en-US" dirty="0" smtClean="0">
                <a:solidFill>
                  <a:schemeClr val="tx1"/>
                </a:solidFill>
                <a:latin typeface="Bodoni MT" pitchFamily="18" charset="0"/>
              </a:rPr>
              <a:t>1954 that will guide it into the </a:t>
            </a:r>
            <a:r>
              <a:rPr lang="en-US" dirty="0" err="1" smtClean="0">
                <a:solidFill>
                  <a:schemeClr val="tx1"/>
                </a:solidFill>
                <a:latin typeface="Bodoni MT" pitchFamily="18" charset="0"/>
              </a:rPr>
              <a:t>harbour</a:t>
            </a:r>
            <a:r>
              <a:rPr lang="en-US" dirty="0" smtClean="0">
                <a:solidFill>
                  <a:schemeClr val="tx1"/>
                </a:solidFill>
                <a:latin typeface="Bodoni MT" pitchFamily="18" charset="0"/>
              </a:rPr>
              <a:t> of peaceful </a:t>
            </a:r>
            <a:r>
              <a:rPr lang="en-US" dirty="0" smtClean="0">
                <a:solidFill>
                  <a:schemeClr val="tx1"/>
                </a:solidFill>
                <a:latin typeface="Bodoni MT" pitchFamily="18" charset="0"/>
              </a:rPr>
              <a:t>co-existence</a:t>
            </a:r>
          </a:p>
          <a:p>
            <a:pPr algn="just">
              <a:buFont typeface="Wingdings" pitchFamily="2" charset="2"/>
              <a:buChar char="Ø"/>
            </a:pPr>
            <a:r>
              <a:rPr lang="en-US" dirty="0" err="1" smtClean="0">
                <a:solidFill>
                  <a:schemeClr val="tx1"/>
                </a:solidFill>
                <a:latin typeface="Bodoni MT" pitchFamily="18" charset="0"/>
              </a:rPr>
              <a:t>Panchsheel</a:t>
            </a:r>
            <a:r>
              <a:rPr lang="en-US" dirty="0" smtClean="0">
                <a:solidFill>
                  <a:schemeClr val="tx1"/>
                </a:solidFill>
                <a:latin typeface="Bodoni MT" pitchFamily="18" charset="0"/>
              </a:rPr>
              <a:t>, or the Five Principles of Peaceful Co-existence, were first formally enunciated in the Agreement on Trade and Intercourse between the Tibet region of China and India signed on April 29, 1954, </a:t>
            </a:r>
            <a:endParaRPr lang="en-US" i="1" dirty="0">
              <a:solidFill>
                <a:schemeClr val="tx1"/>
              </a:solidFill>
              <a:latin typeface="Bodoni MT"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Principles</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err="1" smtClean="0"/>
              <a:t>i</a:t>
            </a:r>
            <a:r>
              <a:rPr lang="en-US" dirty="0" smtClean="0"/>
              <a:t>. Mutual respect for each other’s territorial integrity and sovereignty, </a:t>
            </a:r>
            <a:endParaRPr lang="en-US" dirty="0" smtClean="0"/>
          </a:p>
          <a:p>
            <a:pPr>
              <a:buNone/>
            </a:pPr>
            <a:r>
              <a:rPr lang="en-US" dirty="0" smtClean="0"/>
              <a:t>	ii</a:t>
            </a:r>
            <a:r>
              <a:rPr lang="en-US" dirty="0" smtClean="0"/>
              <a:t>. Mutual non-aggression, </a:t>
            </a:r>
            <a:endParaRPr lang="en-US" dirty="0" smtClean="0"/>
          </a:p>
          <a:p>
            <a:pPr>
              <a:buNone/>
            </a:pPr>
            <a:r>
              <a:rPr lang="en-US" dirty="0" smtClean="0"/>
              <a:t>	iii</a:t>
            </a:r>
            <a:r>
              <a:rPr lang="en-US" dirty="0" smtClean="0"/>
              <a:t>. Mutual non-interference, </a:t>
            </a:r>
            <a:endParaRPr lang="en-US" dirty="0" smtClean="0"/>
          </a:p>
          <a:p>
            <a:pPr>
              <a:buNone/>
            </a:pPr>
            <a:r>
              <a:rPr lang="en-US" dirty="0" smtClean="0"/>
              <a:t>	iv</a:t>
            </a:r>
            <a:r>
              <a:rPr lang="en-US" dirty="0" smtClean="0"/>
              <a:t>. Equality and mutual benefit, </a:t>
            </a:r>
            <a:r>
              <a:rPr lang="en-US" dirty="0" smtClean="0"/>
              <a:t>and</a:t>
            </a:r>
          </a:p>
          <a:p>
            <a:pPr>
              <a:buNone/>
            </a:pPr>
            <a:r>
              <a:rPr lang="en-US" dirty="0" smtClean="0"/>
              <a:t>	 </a:t>
            </a:r>
            <a:r>
              <a:rPr lang="en-US" dirty="0" smtClean="0"/>
              <a:t>v. Peaceful co-existence.”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fontScale="85000" lnSpcReduction="20000"/>
          </a:bodyPr>
          <a:lstStyle/>
          <a:p>
            <a:pPr algn="just">
              <a:buFont typeface="Wingdings" pitchFamily="2" charset="2"/>
              <a:buChar char="q"/>
            </a:pPr>
            <a:r>
              <a:rPr lang="en-US" dirty="0" smtClean="0">
                <a:latin typeface="Bodoni MT" pitchFamily="18" charset="0"/>
              </a:rPr>
              <a:t>This </a:t>
            </a:r>
            <a:r>
              <a:rPr lang="en-US" dirty="0" smtClean="0">
                <a:latin typeface="Bodoni MT" pitchFamily="18" charset="0"/>
              </a:rPr>
              <a:t>vision caught the imagination of the peoples of Asia and the world. </a:t>
            </a:r>
            <a:endParaRPr lang="en-US" dirty="0" smtClean="0">
              <a:latin typeface="Bodoni MT" pitchFamily="18" charset="0"/>
            </a:endParaRPr>
          </a:p>
          <a:p>
            <a:pPr algn="just">
              <a:buFont typeface="Wingdings" pitchFamily="2" charset="2"/>
              <a:buChar char="q"/>
            </a:pPr>
            <a:r>
              <a:rPr lang="en-US" dirty="0" err="1" smtClean="0">
                <a:latin typeface="Bodoni MT" pitchFamily="18" charset="0"/>
              </a:rPr>
              <a:t>Panchsheel</a:t>
            </a:r>
            <a:r>
              <a:rPr lang="en-US" dirty="0" smtClean="0">
                <a:latin typeface="Bodoni MT" pitchFamily="18" charset="0"/>
              </a:rPr>
              <a:t> </a:t>
            </a:r>
            <a:r>
              <a:rPr lang="en-US" dirty="0" smtClean="0">
                <a:latin typeface="Bodoni MT" pitchFamily="18" charset="0"/>
              </a:rPr>
              <a:t>was incorporated into the Ten Principles of International Peace and Cooperation enunciated in the Declaration issued by the April 1955 Bandung Conference of 29 Afro-Asian </a:t>
            </a:r>
            <a:r>
              <a:rPr lang="en-US" dirty="0" smtClean="0">
                <a:latin typeface="Bodoni MT" pitchFamily="18" charset="0"/>
              </a:rPr>
              <a:t>countries</a:t>
            </a:r>
          </a:p>
          <a:p>
            <a:pPr algn="just">
              <a:buFont typeface="Wingdings" pitchFamily="2" charset="2"/>
              <a:buChar char="q"/>
            </a:pPr>
            <a:r>
              <a:rPr lang="en-US" dirty="0" err="1" smtClean="0">
                <a:latin typeface="Bodoni MT" pitchFamily="18" charset="0"/>
              </a:rPr>
              <a:t>Panchsheel</a:t>
            </a:r>
            <a:r>
              <a:rPr lang="en-US" dirty="0" smtClean="0">
                <a:latin typeface="Bodoni MT" pitchFamily="18" charset="0"/>
              </a:rPr>
              <a:t> can provide the ideological foundation for this developing paradigm of international interaction, allowing all nations to work towards peace and prosperity in </a:t>
            </a:r>
            <a:r>
              <a:rPr lang="en-US" dirty="0" smtClean="0">
                <a:latin typeface="Bodoni MT" pitchFamily="18" charset="0"/>
              </a:rPr>
              <a:t>cooperation</a:t>
            </a:r>
          </a:p>
          <a:p>
            <a:pPr algn="just">
              <a:buFont typeface="Wingdings" pitchFamily="2" charset="2"/>
              <a:buChar char="q"/>
            </a:pPr>
            <a:r>
              <a:rPr lang="en-US" dirty="0" smtClean="0">
                <a:latin typeface="Bodoni MT" pitchFamily="18" charset="0"/>
              </a:rPr>
              <a:t>maintaining </a:t>
            </a:r>
            <a:r>
              <a:rPr lang="en-US" dirty="0" smtClean="0">
                <a:latin typeface="Bodoni MT" pitchFamily="18" charset="0"/>
              </a:rPr>
              <a:t>their national identity, spirit and </a:t>
            </a:r>
            <a:r>
              <a:rPr lang="en-US" dirty="0" smtClean="0">
                <a:latin typeface="Bodoni MT" pitchFamily="18" charset="0"/>
              </a:rPr>
              <a:t>character.</a:t>
            </a:r>
          </a:p>
          <a:p>
            <a:pPr algn="just">
              <a:buFont typeface="Wingdings" pitchFamily="2" charset="2"/>
              <a:buChar char="q"/>
            </a:pPr>
            <a:r>
              <a:rPr lang="en-US" dirty="0" smtClean="0">
                <a:latin typeface="Bodoni MT" pitchFamily="18" charset="0"/>
              </a:rPr>
              <a:t>Prime </a:t>
            </a:r>
            <a:r>
              <a:rPr lang="en-US" dirty="0" smtClean="0">
                <a:latin typeface="Bodoni MT" pitchFamily="18" charset="0"/>
              </a:rPr>
              <a:t>Minister Jawaharlal Nehru rightly said that “</a:t>
            </a:r>
            <a:r>
              <a:rPr lang="en-US" i="1" dirty="0" smtClean="0">
                <a:solidFill>
                  <a:srgbClr val="0070C0"/>
                </a:solidFill>
                <a:latin typeface="Bodoni MT" pitchFamily="18" charset="0"/>
              </a:rPr>
              <a:t>those who desire peace for the world must know once for all that there can be no equilibrium or stability for either the East or the West unless all aggression, all imperialist domination, all forced interference in other countries’ affairs end completely.</a:t>
            </a:r>
            <a:r>
              <a:rPr lang="en-US" dirty="0" smtClean="0">
                <a:latin typeface="Bodoni MT" pitchFamily="18" charset="0"/>
              </a:rPr>
              <a:t>” </a:t>
            </a:r>
            <a:endParaRPr lang="en-US" dirty="0">
              <a:latin typeface="Bodoni MT"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221</Words>
  <Application>Microsoft Office PowerPoint</Application>
  <PresentationFormat>On-screen Show (4:3)</PresentationFormat>
  <Paragraphs>15</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Panchsheel</vt:lpstr>
      <vt:lpstr>Five Principles</vt:lpstr>
      <vt:lpstr>Slide 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Panchsheel</dc:title>
  <dc:creator>user</dc:creator>
  <cp:lastModifiedBy>user</cp:lastModifiedBy>
  <cp:revision>2</cp:revision>
  <dcterms:created xsi:type="dcterms:W3CDTF">2006-08-16T00:00:00Z</dcterms:created>
  <dcterms:modified xsi:type="dcterms:W3CDTF">2018-02-22T01:07:34Z</dcterms:modified>
</cp:coreProperties>
</file>