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6" r:id="rId2"/>
  </p:sldMasterIdLst>
  <p:notesMasterIdLst>
    <p:notesMasterId r:id="rId13"/>
  </p:notesMasterIdLst>
  <p:sldIdLst>
    <p:sldId id="575" r:id="rId3"/>
    <p:sldId id="576" r:id="rId4"/>
    <p:sldId id="577" r:id="rId5"/>
    <p:sldId id="578" r:id="rId6"/>
    <p:sldId id="579" r:id="rId7"/>
    <p:sldId id="580" r:id="rId8"/>
    <p:sldId id="581" r:id="rId9"/>
    <p:sldId id="563" r:id="rId10"/>
    <p:sldId id="398" r:id="rId11"/>
    <p:sldId id="583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990000"/>
    <a:srgbClr val="CC0000"/>
    <a:srgbClr val="660033"/>
    <a:srgbClr val="FFFF66"/>
    <a:srgbClr val="DFFFFF"/>
    <a:srgbClr val="FFFF99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06" autoAdjust="0"/>
    <p:restoredTop sz="94671" autoAdjust="0"/>
  </p:normalViewPr>
  <p:slideViewPr>
    <p:cSldViewPr>
      <p:cViewPr varScale="1">
        <p:scale>
          <a:sx n="83" d="100"/>
          <a:sy n="83" d="100"/>
        </p:scale>
        <p:origin x="-118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74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416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416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16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416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91F52AC-5C26-4E2D-970D-400625A382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048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897E6E-95E3-47ED-87F6-89C7E91FDFF0}" type="slidenum">
              <a:rPr lang="en-US"/>
              <a:pPr/>
              <a:t>4</a:t>
            </a:fld>
            <a:endParaRPr lang="en-US"/>
          </a:p>
        </p:txBody>
      </p:sp>
      <p:sp>
        <p:nvSpPr>
          <p:cNvPr id="524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889A5E-17A2-44A4-BBAC-46B5EFDA26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01113B-EEE0-40B4-8AA3-E9769254B0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C8B2EC-1064-4620-A6D8-F5C8312418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529C4A-8E61-4F13-819F-ABA7B32A4D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4F6910-D570-4765-90F4-8088C8A942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895B77-04F9-4B06-89FE-8DAFAC7A79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30C8A4-7669-4DE7-AA4E-6E0CB19B05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794357-A100-479D-BA78-35F5CF9402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1BDCE7-E436-4A62-B477-622E1763E0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DB0C27-38E8-43E1-B644-2804680A8A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F4CCA9-5655-4B6E-B114-C7080570B1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cover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5491C5A-C457-43EE-BD91-2B5A47C41FB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cover dir="d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4E8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6466" name="Picture 2" descr="New Ambsterdam slave market"/>
          <p:cNvPicPr>
            <a:picLocks noChangeAspect="1" noChangeArrowheads="1"/>
          </p:cNvPicPr>
          <p:nvPr userDrawn="1"/>
        </p:nvPicPr>
        <p:blipFill>
          <a:blip r:embed="rId13" cstate="print">
            <a:lum bright="6000" contrast="12000"/>
          </a:blip>
          <a:srcRect r="13719"/>
          <a:stretch>
            <a:fillRect/>
          </a:stretch>
        </p:blipFill>
        <p:spPr bwMode="auto">
          <a:xfrm>
            <a:off x="0" y="0"/>
            <a:ext cx="1600200" cy="6858000"/>
          </a:xfrm>
          <a:prstGeom prst="rect">
            <a:avLst/>
          </a:prstGeom>
          <a:noFill/>
        </p:spPr>
      </p:pic>
      <p:sp>
        <p:nvSpPr>
          <p:cNvPr id="446467" name="Line 3"/>
          <p:cNvSpPr>
            <a:spLocks noChangeShapeType="1"/>
          </p:cNvSpPr>
          <p:nvPr userDrawn="1"/>
        </p:nvSpPr>
        <p:spPr bwMode="auto">
          <a:xfrm>
            <a:off x="1600200" y="0"/>
            <a:ext cx="0" cy="6858000"/>
          </a:xfrm>
          <a:prstGeom prst="line">
            <a:avLst/>
          </a:prstGeom>
          <a:noFill/>
          <a:ln w="38100">
            <a:solidFill>
              <a:srgbClr val="66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ChangeArrowheads="1"/>
          </p:cNvSpPr>
          <p:nvPr/>
        </p:nvSpPr>
        <p:spPr bwMode="auto">
          <a:xfrm>
            <a:off x="1371600" y="1066800"/>
            <a:ext cx="62484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66725" indent="-466725" algn="ctr"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sz="3200" b="1" u="sng">
                <a:solidFill>
                  <a:srgbClr val="CC0000"/>
                </a:solidFill>
              </a:rPr>
              <a:t>Mercantilism:</a:t>
            </a:r>
            <a:r>
              <a:rPr lang="en-US" sz="3200">
                <a:solidFill>
                  <a:srgbClr val="000000"/>
                </a:solidFill>
              </a:rPr>
              <a:t> is an economic policy…Wealth is power, key to wealth is export more than import</a:t>
            </a:r>
          </a:p>
          <a:p>
            <a:pPr marL="466725" indent="-466725" algn="ctr"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sz="3200">
                <a:solidFill>
                  <a:srgbClr val="000000"/>
                </a:solidFill>
              </a:rPr>
              <a:t>European countries competed for world power and needed colonies to provide necessary raw materials.</a:t>
            </a:r>
          </a:p>
          <a:p>
            <a:pPr marL="466725" indent="-466725" algn="ctr"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sz="3200" b="1" u="sng">
                <a:solidFill>
                  <a:srgbClr val="0000CC"/>
                </a:solidFill>
              </a:rPr>
              <a:t>Colonies’ role:</a:t>
            </a:r>
            <a:r>
              <a:rPr lang="en-US" sz="3200">
                <a:solidFill>
                  <a:srgbClr val="000000"/>
                </a:solidFill>
              </a:rPr>
              <a:t> provide raw materials (so mother country does not have to import from other nations) and markets for exports</a:t>
            </a:r>
          </a:p>
          <a:p>
            <a:pPr marL="866775" lvl="1" indent="-285750" algn="ctr"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sz="3200">
                <a:solidFill>
                  <a:srgbClr val="000000"/>
                </a:solidFill>
              </a:rPr>
              <a:t>Favorable balance of trade for England</a:t>
            </a:r>
          </a:p>
        </p:txBody>
      </p:sp>
      <p:sp>
        <p:nvSpPr>
          <p:cNvPr id="484355" name="WordArt 3"/>
          <p:cNvSpPr>
            <a:spLocks noChangeArrowheads="1" noChangeShapeType="1" noTextEdit="1"/>
          </p:cNvSpPr>
          <p:nvPr/>
        </p:nvSpPr>
        <p:spPr bwMode="auto">
          <a:xfrm>
            <a:off x="1676400" y="533400"/>
            <a:ext cx="5943600" cy="685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MERCANTILE THEORY</a:t>
            </a: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4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4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84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84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843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43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843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843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843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843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843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843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843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843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4843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843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4354" grpId="0" build="p" bldLvl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924800" cy="685800"/>
          </a:xfrm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Free Enterprise</a:t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 smtClean="0"/>
          </a:p>
        </p:txBody>
      </p:sp>
      <p:sp>
        <p:nvSpPr>
          <p:cNvPr id="74754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8915400" cy="6248400"/>
          </a:xfrm>
        </p:spPr>
        <p:txBody>
          <a:bodyPr/>
          <a:lstStyle/>
          <a:p>
            <a:pPr>
              <a:buFontTx/>
              <a:buNone/>
            </a:pPr>
            <a:r>
              <a:rPr lang="en-US" sz="1500" smtClean="0">
                <a:latin typeface="Times New Roman" pitchFamily="18" charset="0"/>
                <a:cs typeface="Times New Roman" pitchFamily="18" charset="0"/>
              </a:rPr>
              <a:t>Four components of Free Enterprise &amp; Economic Freedom:</a:t>
            </a:r>
          </a:p>
          <a:p>
            <a:pPr>
              <a:buFontTx/>
              <a:buNone/>
            </a:pPr>
            <a:endParaRPr lang="en-US" sz="15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sz="1500" smtClean="0">
                <a:latin typeface="Times New Roman" pitchFamily="18" charset="0"/>
                <a:cs typeface="Times New Roman" pitchFamily="18" charset="0"/>
              </a:rPr>
              <a:t> </a:t>
            </a:r>
            <a:r>
              <a:rPr lang="en-US" sz="1500" b="1" u="sng" smtClean="0">
                <a:latin typeface="Times New Roman" pitchFamily="18" charset="0"/>
                <a:cs typeface="Times New Roman" pitchFamily="18" charset="0"/>
              </a:rPr>
              <a:t>Private Property rights are respected.</a:t>
            </a:r>
          </a:p>
          <a:p>
            <a:pPr>
              <a:buFontTx/>
              <a:buNone/>
            </a:pPr>
            <a:r>
              <a:rPr lang="en-US" sz="1500" smtClean="0">
                <a:latin typeface="Times New Roman" pitchFamily="18" charset="0"/>
                <a:cs typeface="Times New Roman" pitchFamily="18" charset="0"/>
              </a:rPr>
              <a:t> </a:t>
            </a:r>
            <a:r>
              <a:rPr lang="en-US" sz="1500" b="1" u="sng" smtClean="0">
                <a:latin typeface="Times New Roman" pitchFamily="18" charset="0"/>
                <a:cs typeface="Times New Roman" pitchFamily="18" charset="0"/>
              </a:rPr>
              <a:t>Voluntary Exchange </a:t>
            </a:r>
            <a:r>
              <a:rPr lang="en-US" sz="1500" smtClean="0">
                <a:latin typeface="Times New Roman" pitchFamily="18" charset="0"/>
                <a:cs typeface="Times New Roman" pitchFamily="18" charset="0"/>
              </a:rPr>
              <a:t>– individuals come to an agreement on a price for goods. Ex. You have</a:t>
            </a:r>
          </a:p>
          <a:p>
            <a:pPr>
              <a:buFontTx/>
              <a:buNone/>
            </a:pPr>
            <a:r>
              <a:rPr lang="en-US" sz="1500" smtClean="0">
                <a:latin typeface="Times New Roman" pitchFamily="18" charset="0"/>
                <a:cs typeface="Times New Roman" pitchFamily="18" charset="0"/>
              </a:rPr>
              <a:t>	a dozen eggs. I have 10 dollars. I decide it is worth it to spend two dollars on eggs. You</a:t>
            </a:r>
          </a:p>
          <a:p>
            <a:pPr>
              <a:buFontTx/>
              <a:buNone/>
            </a:pPr>
            <a:r>
              <a:rPr lang="en-US" sz="1500" smtClean="0">
                <a:latin typeface="Times New Roman" pitchFamily="18" charset="0"/>
                <a:cs typeface="Times New Roman" pitchFamily="18" charset="0"/>
              </a:rPr>
              <a:t>	decide you would prefer to have the two dollars than the dozen eggs.</a:t>
            </a:r>
          </a:p>
          <a:p>
            <a:pPr>
              <a:buFontTx/>
              <a:buNone/>
            </a:pPr>
            <a:r>
              <a:rPr lang="en-US" sz="1500" smtClean="0">
                <a:latin typeface="Times New Roman" pitchFamily="18" charset="0"/>
                <a:cs typeface="Times New Roman" pitchFamily="18" charset="0"/>
              </a:rPr>
              <a:t> </a:t>
            </a:r>
            <a:r>
              <a:rPr lang="en-US" sz="1500" b="1" u="sng" smtClean="0">
                <a:latin typeface="Times New Roman" pitchFamily="18" charset="0"/>
                <a:cs typeface="Times New Roman" pitchFamily="18" charset="0"/>
              </a:rPr>
              <a:t>Profit Motive </a:t>
            </a:r>
            <a:r>
              <a:rPr lang="en-US" sz="1500" smtClean="0">
                <a:latin typeface="Times New Roman" pitchFamily="18" charset="0"/>
                <a:cs typeface="Times New Roman" pitchFamily="18" charset="0"/>
              </a:rPr>
              <a:t>– You are motivated by profit to produce goods that people will buy. Ex. If you</a:t>
            </a:r>
          </a:p>
          <a:p>
            <a:pPr>
              <a:buFontTx/>
              <a:buNone/>
            </a:pPr>
            <a:r>
              <a:rPr lang="en-US" sz="1500" smtClean="0">
                <a:latin typeface="Times New Roman" pitchFamily="18" charset="0"/>
                <a:cs typeface="Times New Roman" pitchFamily="18" charset="0"/>
              </a:rPr>
              <a:t>	produce goods that people don</a:t>
            </a:r>
            <a:r>
              <a:rPr lang="ja-JP" altLang="en-US" sz="150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altLang="ja-JP" sz="1500" smtClean="0">
                <a:latin typeface="Times New Roman" pitchFamily="18" charset="0"/>
                <a:cs typeface="Times New Roman" pitchFamily="18" charset="0"/>
              </a:rPr>
              <a:t>t want you will not be able to sell your goods. If the goods are</a:t>
            </a:r>
          </a:p>
          <a:p>
            <a:pPr>
              <a:buFontTx/>
              <a:buNone/>
            </a:pPr>
            <a:r>
              <a:rPr lang="en-US" sz="1500" smtClean="0">
                <a:latin typeface="Times New Roman" pitchFamily="18" charset="0"/>
                <a:cs typeface="Times New Roman" pitchFamily="18" charset="0"/>
              </a:rPr>
              <a:t>	inferior, people will stop buying your goods. Therefore, you must produce a quality product if</a:t>
            </a:r>
          </a:p>
          <a:p>
            <a:pPr>
              <a:buFontTx/>
              <a:buNone/>
            </a:pPr>
            <a:r>
              <a:rPr lang="en-US" sz="1500" smtClean="0">
                <a:latin typeface="Times New Roman" pitchFamily="18" charset="0"/>
                <a:cs typeface="Times New Roman" pitchFamily="18" charset="0"/>
              </a:rPr>
              <a:t>	you want people to continue to buy your goods.</a:t>
            </a:r>
          </a:p>
          <a:p>
            <a:pPr>
              <a:buFontTx/>
              <a:buNone/>
            </a:pPr>
            <a:r>
              <a:rPr lang="en-US" sz="1500" smtClean="0">
                <a:latin typeface="Times New Roman" pitchFamily="18" charset="0"/>
                <a:cs typeface="Times New Roman" pitchFamily="18" charset="0"/>
              </a:rPr>
              <a:t> </a:t>
            </a:r>
            <a:r>
              <a:rPr lang="en-US" sz="1500" b="1" u="sng" smtClean="0">
                <a:latin typeface="Times New Roman" pitchFamily="18" charset="0"/>
                <a:cs typeface="Times New Roman" pitchFamily="18" charset="0"/>
              </a:rPr>
              <a:t>Supply and Demand </a:t>
            </a:r>
            <a:r>
              <a:rPr lang="en-US" sz="1500" b="1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1500" smtClean="0">
                <a:latin typeface="Times New Roman" pitchFamily="18" charset="0"/>
                <a:cs typeface="Times New Roman" pitchFamily="18" charset="0"/>
              </a:rPr>
              <a:t>there are a limited number of goods available. As the price goes up</a:t>
            </a:r>
          </a:p>
          <a:p>
            <a:pPr>
              <a:buFontTx/>
              <a:buNone/>
            </a:pPr>
            <a:r>
              <a:rPr lang="en-US" sz="1500" smtClean="0">
                <a:latin typeface="Times New Roman" pitchFamily="18" charset="0"/>
                <a:cs typeface="Times New Roman" pitchFamily="18" charset="0"/>
              </a:rPr>
              <a:t>	fewer people are willing to purchase your goods. Demand goes down. As the price of goods</a:t>
            </a:r>
          </a:p>
          <a:p>
            <a:pPr>
              <a:buFontTx/>
              <a:buNone/>
            </a:pPr>
            <a:r>
              <a:rPr lang="en-US" sz="1500" smtClean="0">
                <a:latin typeface="Times New Roman" pitchFamily="18" charset="0"/>
                <a:cs typeface="Times New Roman" pitchFamily="18" charset="0"/>
              </a:rPr>
              <a:t>	go down more people will want to purchase your goods. Demand goes up.</a:t>
            </a:r>
          </a:p>
          <a:p>
            <a:pPr>
              <a:buFontTx/>
              <a:buNone/>
            </a:pPr>
            <a:r>
              <a:rPr lang="en-US" sz="1500" smtClean="0">
                <a:latin typeface="Times New Roman" pitchFamily="18" charset="0"/>
                <a:cs typeface="Times New Roman" pitchFamily="18" charset="0"/>
              </a:rPr>
              <a:t>	The lower the supply of goods there are available the higher prices will go. The higher the</a:t>
            </a:r>
          </a:p>
          <a:p>
            <a:pPr>
              <a:buFontTx/>
              <a:buNone/>
            </a:pPr>
            <a:r>
              <a:rPr lang="en-US" sz="1500" smtClean="0">
                <a:latin typeface="Times New Roman" pitchFamily="18" charset="0"/>
                <a:cs typeface="Times New Roman" pitchFamily="18" charset="0"/>
              </a:rPr>
              <a:t>	supply of goods are available the lower prices will go.</a:t>
            </a:r>
          </a:p>
          <a:p>
            <a:pPr>
              <a:buFontTx/>
              <a:buNone/>
            </a:pPr>
            <a:endParaRPr lang="en-US" sz="1500" u="sng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sz="1500" u="sng" smtClean="0">
                <a:latin typeface="Times New Roman" pitchFamily="18" charset="0"/>
                <a:cs typeface="Times New Roman" pitchFamily="18" charset="0"/>
              </a:rPr>
              <a:t>Specialization</a:t>
            </a:r>
            <a:r>
              <a:rPr lang="en-US" sz="1500" smtClean="0">
                <a:latin typeface="Times New Roman" pitchFamily="18" charset="0"/>
                <a:cs typeface="Times New Roman" pitchFamily="18" charset="0"/>
              </a:rPr>
              <a:t> – becoming an expert in one economic activity. Example: You become an expert at</a:t>
            </a:r>
          </a:p>
          <a:p>
            <a:pPr>
              <a:buFontTx/>
              <a:buNone/>
            </a:pPr>
            <a:r>
              <a:rPr lang="en-US" sz="1500" smtClean="0">
                <a:latin typeface="Times New Roman" pitchFamily="18" charset="0"/>
                <a:cs typeface="Times New Roman" pitchFamily="18" charset="0"/>
              </a:rPr>
              <a:t>making furniture. You make furniture and sell your products in order to buy products from others who</a:t>
            </a:r>
          </a:p>
          <a:p>
            <a:pPr>
              <a:buFontTx/>
              <a:buNone/>
            </a:pPr>
            <a:r>
              <a:rPr lang="en-US" sz="1500" smtClean="0">
                <a:latin typeface="Times New Roman" pitchFamily="18" charset="0"/>
                <a:cs typeface="Times New Roman" pitchFamily="18" charset="0"/>
              </a:rPr>
              <a:t>have specialized.</a:t>
            </a:r>
          </a:p>
          <a:p>
            <a:pPr>
              <a:buFontTx/>
              <a:buNone/>
            </a:pPr>
            <a:r>
              <a:rPr lang="en-US" sz="1500" smtClean="0">
                <a:latin typeface="Times New Roman" pitchFamily="18" charset="0"/>
                <a:cs typeface="Times New Roman" pitchFamily="18" charset="0"/>
              </a:rPr>
              <a:t>In a Free Enterprise economy, government makes relatively few decisions or regulations on what,</a:t>
            </a:r>
          </a:p>
          <a:p>
            <a:pPr>
              <a:buFontTx/>
              <a:buNone/>
            </a:pPr>
            <a:r>
              <a:rPr lang="en-US" sz="1500" smtClean="0">
                <a:latin typeface="Times New Roman" pitchFamily="18" charset="0"/>
                <a:cs typeface="Times New Roman" pitchFamily="18" charset="0"/>
              </a:rPr>
              <a:t>how, how much, and for whom is produced. The more production is regulated, the less </a:t>
            </a:r>
            <a:r>
              <a:rPr lang="ja-JP" altLang="en-US" sz="150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altLang="ja-JP" sz="1500" smtClean="0">
                <a:latin typeface="Times New Roman" pitchFamily="18" charset="0"/>
                <a:cs typeface="Times New Roman" pitchFamily="18" charset="0"/>
              </a:rPr>
              <a:t>free</a:t>
            </a:r>
            <a:r>
              <a:rPr lang="ja-JP" altLang="en-US" sz="150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altLang="ja-JP" sz="1500" smtClean="0">
                <a:latin typeface="Times New Roman" pitchFamily="18" charset="0"/>
                <a:cs typeface="Times New Roman" pitchFamily="18" charset="0"/>
              </a:rPr>
              <a:t> the</a:t>
            </a:r>
          </a:p>
          <a:p>
            <a:pPr>
              <a:buFontTx/>
              <a:buNone/>
            </a:pPr>
            <a:r>
              <a:rPr lang="en-US" sz="1500" smtClean="0">
                <a:latin typeface="Times New Roman" pitchFamily="18" charset="0"/>
                <a:cs typeface="Times New Roman" pitchFamily="18" charset="0"/>
              </a:rPr>
              <a:t>market.</a:t>
            </a:r>
          </a:p>
        </p:txBody>
      </p:sp>
    </p:spTree>
    <p:extLst>
      <p:ext uri="{BB962C8B-B14F-4D97-AF65-F5344CB8AC3E}">
        <p14:creationId xmlns:p14="http://schemas.microsoft.com/office/powerpoint/2010/main" val="3708819720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ChangeArrowheads="1"/>
          </p:cNvSpPr>
          <p:nvPr/>
        </p:nvSpPr>
        <p:spPr bwMode="auto">
          <a:xfrm>
            <a:off x="152400" y="1143000"/>
            <a:ext cx="88392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66725" indent="-466725" algn="ctr" eaLnBrk="1" hangingPunct="1">
              <a:lnSpc>
                <a:spcPct val="80000"/>
              </a:lnSpc>
              <a:spcBef>
                <a:spcPct val="40000"/>
              </a:spcBef>
              <a:buFontTx/>
              <a:buChar char="•"/>
            </a:pPr>
            <a:r>
              <a:rPr lang="en-US" sz="3200" dirty="0">
                <a:solidFill>
                  <a:srgbClr val="000000"/>
                </a:solidFill>
              </a:rPr>
              <a:t>European nations relied on strong central governments to enforce mercantile doctrines</a:t>
            </a:r>
          </a:p>
          <a:p>
            <a:pPr marL="466725" indent="-466725" algn="ctr" eaLnBrk="1" hangingPunct="1">
              <a:lnSpc>
                <a:spcPct val="80000"/>
              </a:lnSpc>
              <a:spcBef>
                <a:spcPct val="40000"/>
              </a:spcBef>
              <a:buFontTx/>
              <a:buChar char="•"/>
            </a:pPr>
            <a:r>
              <a:rPr lang="en-US" sz="3200" dirty="0">
                <a:solidFill>
                  <a:srgbClr val="000000"/>
                </a:solidFill>
              </a:rPr>
              <a:t>Americans helped British maintain naval supremacy by providing </a:t>
            </a:r>
            <a:r>
              <a:rPr lang="en-US" sz="3200" dirty="0" smtClean="0">
                <a:solidFill>
                  <a:srgbClr val="000000"/>
                </a:solidFill>
              </a:rPr>
              <a:t>wood for ships</a:t>
            </a:r>
            <a:r>
              <a:rPr lang="en-US" sz="3200" dirty="0">
                <a:solidFill>
                  <a:srgbClr val="000000"/>
                </a:solidFill>
              </a:rPr>
              <a:t>, ships’ stores, sailors, trade (</a:t>
            </a:r>
            <a:r>
              <a:rPr lang="en-US" sz="3200" b="1" u="sng" dirty="0">
                <a:solidFill>
                  <a:srgbClr val="CC0000"/>
                </a:solidFill>
              </a:rPr>
              <a:t>enumerated </a:t>
            </a:r>
            <a:r>
              <a:rPr lang="en-US" sz="3200" b="1" u="sng" dirty="0" smtClean="0">
                <a:solidFill>
                  <a:srgbClr val="CC0000"/>
                </a:solidFill>
              </a:rPr>
              <a:t>commodities- goods that can only be traded to Britain</a:t>
            </a:r>
            <a:r>
              <a:rPr lang="en-US" sz="3200" dirty="0" smtClean="0">
                <a:solidFill>
                  <a:srgbClr val="000000"/>
                </a:solidFill>
              </a:rPr>
              <a:t>)</a:t>
            </a:r>
            <a:endParaRPr lang="en-US" sz="3200" dirty="0">
              <a:solidFill>
                <a:srgbClr val="000000"/>
              </a:solidFill>
            </a:endParaRPr>
          </a:p>
          <a:p>
            <a:pPr marL="466725" indent="-466725" algn="ctr" eaLnBrk="1" hangingPunct="1">
              <a:lnSpc>
                <a:spcPct val="80000"/>
              </a:lnSpc>
              <a:spcBef>
                <a:spcPct val="40000"/>
              </a:spcBef>
              <a:buFontTx/>
              <a:buChar char="•"/>
            </a:pPr>
            <a:r>
              <a:rPr lang="en-US" sz="3200" dirty="0">
                <a:solidFill>
                  <a:srgbClr val="000000"/>
                </a:solidFill>
              </a:rPr>
              <a:t>Americans provide profitable market for English manufactured goods</a:t>
            </a:r>
          </a:p>
          <a:p>
            <a:pPr marL="466725" indent="-466725" algn="ctr" eaLnBrk="1" hangingPunct="1">
              <a:lnSpc>
                <a:spcPct val="80000"/>
              </a:lnSpc>
              <a:spcBef>
                <a:spcPct val="40000"/>
              </a:spcBef>
              <a:buFontTx/>
              <a:buChar char="•"/>
            </a:pPr>
            <a:r>
              <a:rPr lang="en-US" sz="3200" dirty="0">
                <a:solidFill>
                  <a:srgbClr val="000000"/>
                </a:solidFill>
              </a:rPr>
              <a:t>Americans discouraged from buying these goods from other countries</a:t>
            </a:r>
          </a:p>
          <a:p>
            <a:pPr marL="466725" indent="-466725" algn="ctr" eaLnBrk="1" hangingPunct="1">
              <a:lnSpc>
                <a:spcPct val="80000"/>
              </a:lnSpc>
              <a:spcBef>
                <a:spcPct val="40000"/>
              </a:spcBef>
            </a:pP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485379" name="WordArt 3"/>
          <p:cNvSpPr>
            <a:spLocks noChangeArrowheads="1" noChangeShapeType="1" noTextEdit="1"/>
          </p:cNvSpPr>
          <p:nvPr/>
        </p:nvSpPr>
        <p:spPr bwMode="auto">
          <a:xfrm>
            <a:off x="1676400" y="533400"/>
            <a:ext cx="5943600" cy="685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MERCANTILE THEORY</a:t>
            </a: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85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853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853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853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537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ChangeArrowheads="1"/>
          </p:cNvSpPr>
          <p:nvPr/>
        </p:nvSpPr>
        <p:spPr bwMode="auto">
          <a:xfrm>
            <a:off x="1447800" y="914400"/>
            <a:ext cx="62484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66725" indent="-466725"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3600">
                <a:solidFill>
                  <a:srgbClr val="000000"/>
                </a:solidFill>
              </a:rPr>
              <a:t>Most famous of laws to enforce </a:t>
            </a:r>
            <a:r>
              <a:rPr lang="en-US" sz="3600" b="1" u="sng">
                <a:solidFill>
                  <a:srgbClr val="CC0000"/>
                </a:solidFill>
              </a:rPr>
              <a:t>mercantilism</a:t>
            </a:r>
            <a:r>
              <a:rPr lang="en-US" sz="3600">
                <a:solidFill>
                  <a:srgbClr val="000000"/>
                </a:solidFill>
              </a:rPr>
              <a:t> were the </a:t>
            </a:r>
            <a:r>
              <a:rPr lang="en-US" sz="3600" b="1" u="sng">
                <a:solidFill>
                  <a:srgbClr val="0000CC"/>
                </a:solidFill>
              </a:rPr>
              <a:t>Navigation Laws</a:t>
            </a:r>
            <a:r>
              <a:rPr lang="en-US" sz="3600">
                <a:solidFill>
                  <a:srgbClr val="000000"/>
                </a:solidFill>
              </a:rPr>
              <a:t> (1650)</a:t>
            </a:r>
          </a:p>
          <a:p>
            <a:pPr marL="866775" lvl="1" indent="-285750" eaLnBrk="1" hangingPunct="1">
              <a:lnSpc>
                <a:spcPct val="80000"/>
              </a:lnSpc>
              <a:spcBef>
                <a:spcPct val="50000"/>
              </a:spcBef>
              <a:buFontTx/>
              <a:buChar char="–"/>
            </a:pPr>
            <a:r>
              <a:rPr lang="en-US" sz="3200">
                <a:solidFill>
                  <a:srgbClr val="000000"/>
                </a:solidFill>
              </a:rPr>
              <a:t>Restricted trade to English vessels (no Dutch)</a:t>
            </a:r>
          </a:p>
          <a:p>
            <a:pPr marL="466725" indent="-466725"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3600" b="1" u="sng">
                <a:solidFill>
                  <a:srgbClr val="0000CC"/>
                </a:solidFill>
              </a:rPr>
              <a:t>Additional laws</a:t>
            </a:r>
            <a:r>
              <a:rPr lang="en-US" sz="3600">
                <a:solidFill>
                  <a:srgbClr val="000000"/>
                </a:solidFill>
              </a:rPr>
              <a:t>: Goods bound for colonies had to go to England first for duties</a:t>
            </a:r>
          </a:p>
          <a:p>
            <a:pPr marL="466725" indent="-466725"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 sz="3600">
                <a:solidFill>
                  <a:srgbClr val="000000"/>
                </a:solidFill>
              </a:rPr>
              <a:t>Colonists also not allowed to manufacture certain products to not compete with British</a:t>
            </a:r>
          </a:p>
          <a:p>
            <a:pPr marL="466725" indent="-466725" eaLnBrk="1" hangingPunct="1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endParaRPr lang="en-US" sz="3600">
              <a:solidFill>
                <a:srgbClr val="000000"/>
              </a:solidFill>
            </a:endParaRPr>
          </a:p>
          <a:p>
            <a:pPr marL="466725" indent="-466725" algn="ctr" eaLnBrk="1" hangingPunct="1">
              <a:lnSpc>
                <a:spcPct val="80000"/>
              </a:lnSpc>
              <a:spcBef>
                <a:spcPct val="50000"/>
              </a:spcBef>
            </a:pPr>
            <a:endParaRPr lang="en-US" sz="3200">
              <a:solidFill>
                <a:srgbClr val="000000"/>
              </a:solidFill>
            </a:endParaRPr>
          </a:p>
        </p:txBody>
      </p:sp>
      <p:sp>
        <p:nvSpPr>
          <p:cNvPr id="486403" name="WordArt 3"/>
          <p:cNvSpPr>
            <a:spLocks noChangeArrowheads="1" noChangeShapeType="1" noTextEdit="1"/>
          </p:cNvSpPr>
          <p:nvPr/>
        </p:nvSpPr>
        <p:spPr bwMode="auto">
          <a:xfrm>
            <a:off x="1676400" y="533400"/>
            <a:ext cx="5943600" cy="685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MERCANTILE THEORY</a:t>
            </a: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86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86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86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86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6402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Text Box 2"/>
          <p:cNvSpPr txBox="1">
            <a:spLocks noChangeArrowheads="1"/>
          </p:cNvSpPr>
          <p:nvPr/>
        </p:nvSpPr>
        <p:spPr bwMode="auto">
          <a:xfrm>
            <a:off x="5257800" y="228600"/>
            <a:ext cx="3810000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3200" b="1">
                <a:latin typeface="Arial Narrow" pitchFamily="34" charset="0"/>
              </a:rPr>
              <a:t>Was it reasonable for England to pass laws such as these to control Colonial trade?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3200" b="1">
                <a:latin typeface="Arial Narrow" pitchFamily="34" charset="0"/>
              </a:rPr>
              <a:t>It was difficult for Great Britain to enforce these laws because of the distance.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3200" b="1">
                <a:latin typeface="Arial Narrow" pitchFamily="34" charset="0"/>
              </a:rPr>
              <a:t>Colonists broke the law and smuggled and traded with other countries.</a:t>
            </a:r>
          </a:p>
        </p:txBody>
      </p:sp>
      <p:sp>
        <p:nvSpPr>
          <p:cNvPr id="523268" name="Text Box 4"/>
          <p:cNvSpPr txBox="1">
            <a:spLocks noChangeArrowheads="1"/>
          </p:cNvSpPr>
          <p:nvPr/>
        </p:nvSpPr>
        <p:spPr bwMode="auto">
          <a:xfrm>
            <a:off x="304800" y="76200"/>
            <a:ext cx="4876800" cy="57943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latin typeface="Impact" pitchFamily="34" charset="0"/>
              </a:rPr>
              <a:t>The Navigation Acts 1650</a:t>
            </a:r>
          </a:p>
        </p:txBody>
      </p:sp>
      <p:sp>
        <p:nvSpPr>
          <p:cNvPr id="523269" name="Text Box 5"/>
          <p:cNvSpPr txBox="1">
            <a:spLocks noChangeArrowheads="1"/>
          </p:cNvSpPr>
          <p:nvPr/>
        </p:nvSpPr>
        <p:spPr bwMode="auto">
          <a:xfrm>
            <a:off x="304800" y="914400"/>
            <a:ext cx="4876800" cy="1622425"/>
          </a:xfrm>
          <a:prstGeom prst="rect">
            <a:avLst/>
          </a:prstGeom>
          <a:solidFill>
            <a:srgbClr val="0000CC"/>
          </a:solidFill>
          <a:ln w="76200" cmpd="tri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00CC"/>
            </a:extrusionClr>
          </a:sp3d>
        </p:spPr>
        <p:txBody>
          <a:bodyPr>
            <a:spAutoFit/>
            <a:flatTx/>
          </a:bodyPr>
          <a:lstStyle/>
          <a:p>
            <a:pPr algn="ctr">
              <a:lnSpc>
                <a:spcPct val="85000"/>
              </a:lnSpc>
              <a:spcBef>
                <a:spcPct val="30000"/>
              </a:spcBef>
            </a:pP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No country could trade with the colonies unless the goods were shipped in either colonial or English ships.</a:t>
            </a:r>
          </a:p>
        </p:txBody>
      </p:sp>
      <p:sp>
        <p:nvSpPr>
          <p:cNvPr id="523270" name="Text Box 6"/>
          <p:cNvSpPr txBox="1">
            <a:spLocks noChangeArrowheads="1"/>
          </p:cNvSpPr>
          <p:nvPr/>
        </p:nvSpPr>
        <p:spPr bwMode="auto">
          <a:xfrm>
            <a:off x="304800" y="2743200"/>
            <a:ext cx="4876800" cy="1258888"/>
          </a:xfrm>
          <a:prstGeom prst="rect">
            <a:avLst/>
          </a:prstGeom>
          <a:solidFill>
            <a:srgbClr val="CC0000"/>
          </a:solidFill>
          <a:ln w="76200" cmpd="tri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0000"/>
            </a:extrusionClr>
          </a:sp3d>
        </p:spPr>
        <p:txBody>
          <a:bodyPr>
            <a:spAutoFit/>
            <a:flatTx/>
          </a:bodyPr>
          <a:lstStyle/>
          <a:p>
            <a:pPr algn="ctr">
              <a:lnSpc>
                <a:spcPct val="85000"/>
              </a:lnSpc>
              <a:spcBef>
                <a:spcPct val="30000"/>
              </a:spcBef>
            </a:pPr>
            <a:r>
              <a:rPr lang="en-US" sz="2800" b="1">
                <a:solidFill>
                  <a:schemeClr val="bg1"/>
                </a:solidFill>
                <a:latin typeface="Arial Narrow" pitchFamily="34" charset="0"/>
              </a:rPr>
              <a:t>All vessels had to be operated by crews that were at least three-quarters English or colonial</a:t>
            </a:r>
          </a:p>
        </p:txBody>
      </p:sp>
      <p:sp>
        <p:nvSpPr>
          <p:cNvPr id="523271" name="Text Box 7"/>
          <p:cNvSpPr txBox="1">
            <a:spLocks noChangeArrowheads="1"/>
          </p:cNvSpPr>
          <p:nvPr/>
        </p:nvSpPr>
        <p:spPr bwMode="auto">
          <a:xfrm>
            <a:off x="304800" y="4191000"/>
            <a:ext cx="4876800" cy="895350"/>
          </a:xfrm>
          <a:prstGeom prst="rect">
            <a:avLst/>
          </a:prstGeom>
          <a:solidFill>
            <a:srgbClr val="006600"/>
          </a:solidFill>
          <a:ln w="76200" cmpd="tri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6600"/>
            </a:extrusionClr>
          </a:sp3d>
        </p:spPr>
        <p:txBody>
          <a:bodyPr>
            <a:spAutoFit/>
            <a:flatTx/>
          </a:bodyPr>
          <a:lstStyle/>
          <a:p>
            <a:pPr algn="ctr">
              <a:lnSpc>
                <a:spcPct val="85000"/>
              </a:lnSpc>
              <a:spcBef>
                <a:spcPct val="30000"/>
              </a:spcBef>
            </a:pPr>
            <a:r>
              <a:rPr lang="en-US" sz="2800" b="1">
                <a:solidFill>
                  <a:schemeClr val="bg1"/>
                </a:solidFill>
                <a:latin typeface="Arial Narrow" pitchFamily="34" charset="0"/>
              </a:rPr>
              <a:t>The colonies could export certain products only to England</a:t>
            </a:r>
          </a:p>
        </p:txBody>
      </p:sp>
      <p:sp>
        <p:nvSpPr>
          <p:cNvPr id="523272" name="Text Box 8"/>
          <p:cNvSpPr txBox="1">
            <a:spLocks noChangeArrowheads="1"/>
          </p:cNvSpPr>
          <p:nvPr/>
        </p:nvSpPr>
        <p:spPr bwMode="auto">
          <a:xfrm>
            <a:off x="304800" y="5334000"/>
            <a:ext cx="4876800" cy="1258888"/>
          </a:xfrm>
          <a:prstGeom prst="rect">
            <a:avLst/>
          </a:prstGeom>
          <a:solidFill>
            <a:srgbClr val="660066"/>
          </a:solidFill>
          <a:ln w="76200" cmpd="tri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0066"/>
            </a:extrusionClr>
          </a:sp3d>
        </p:spPr>
        <p:txBody>
          <a:bodyPr>
            <a:spAutoFit/>
            <a:flatTx/>
          </a:bodyPr>
          <a:lstStyle/>
          <a:p>
            <a:pPr algn="ctr">
              <a:lnSpc>
                <a:spcPct val="85000"/>
              </a:lnSpc>
              <a:spcBef>
                <a:spcPct val="30000"/>
              </a:spcBef>
            </a:pPr>
            <a:r>
              <a:rPr lang="en-US" sz="2800" b="1">
                <a:solidFill>
                  <a:schemeClr val="bg1"/>
                </a:solidFill>
                <a:latin typeface="Arial Narrow" pitchFamily="34" charset="0"/>
              </a:rPr>
              <a:t>Almost all goods traded between the colonies and Europe first had to pass through an English port.</a:t>
            </a: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23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23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23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3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3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523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23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23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23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23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23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23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23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523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23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23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232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23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7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23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500"/>
                                        <p:tgtEl>
                                          <p:spTgt spid="523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500"/>
                                        <p:tgtEl>
                                          <p:spTgt spid="523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3266" grpId="0" build="p"/>
      <p:bldP spid="523268" grpId="0" animBg="1"/>
      <p:bldP spid="523269" grpId="0" animBg="1"/>
      <p:bldP spid="523270" grpId="0" animBg="1"/>
      <p:bldP spid="523271" grpId="0" animBg="1"/>
      <p:bldP spid="52327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ChangeArrowheads="1"/>
          </p:cNvSpPr>
          <p:nvPr/>
        </p:nvSpPr>
        <p:spPr bwMode="auto">
          <a:xfrm>
            <a:off x="1371600" y="1066800"/>
            <a:ext cx="64008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66725" indent="-466725" algn="ctr" eaLnBrk="1" hangingPunct="1">
              <a:lnSpc>
                <a:spcPct val="80000"/>
              </a:lnSpc>
              <a:spcBef>
                <a:spcPct val="30000"/>
              </a:spcBef>
            </a:pPr>
            <a:r>
              <a:rPr lang="en-US" sz="3600" b="1">
                <a:solidFill>
                  <a:srgbClr val="000000"/>
                </a:solidFill>
              </a:rPr>
              <a:t>Advantages of</a:t>
            </a:r>
            <a:r>
              <a:rPr lang="en-US" sz="3600">
                <a:solidFill>
                  <a:srgbClr val="000000"/>
                </a:solidFill>
              </a:rPr>
              <a:t> </a:t>
            </a:r>
            <a:r>
              <a:rPr lang="en-US" sz="3600" b="1" u="sng">
                <a:solidFill>
                  <a:srgbClr val="CC0000"/>
                </a:solidFill>
              </a:rPr>
              <a:t>mercantilism</a:t>
            </a:r>
          </a:p>
          <a:p>
            <a:pPr marL="466725" indent="-466725" eaLnBrk="1" hangingPunct="1">
              <a:lnSpc>
                <a:spcPct val="80000"/>
              </a:lnSpc>
              <a:spcBef>
                <a:spcPct val="30000"/>
              </a:spcBef>
              <a:buFontTx/>
              <a:buChar char="•"/>
            </a:pPr>
            <a:r>
              <a:rPr lang="en-US" sz="2800"/>
              <a:t>VA/MD tobacco farmers guaranteed monopoly on English market.</a:t>
            </a:r>
          </a:p>
          <a:p>
            <a:pPr marL="466725" indent="-466725" eaLnBrk="1" hangingPunct="1">
              <a:lnSpc>
                <a:spcPct val="80000"/>
              </a:lnSpc>
              <a:spcBef>
                <a:spcPct val="30000"/>
              </a:spcBef>
              <a:buFontTx/>
              <a:buChar char="•"/>
            </a:pPr>
            <a:r>
              <a:rPr lang="en-US" sz="2800"/>
              <a:t>Rights of Englishmen, but some self-government, no taxes to support army/navy to protect them</a:t>
            </a:r>
          </a:p>
          <a:p>
            <a:pPr marL="466725" indent="-466725" eaLnBrk="1" hangingPunct="1">
              <a:lnSpc>
                <a:spcPct val="80000"/>
              </a:lnSpc>
              <a:spcBef>
                <a:spcPct val="30000"/>
              </a:spcBef>
              <a:buFontTx/>
              <a:buChar char="•"/>
            </a:pPr>
            <a:r>
              <a:rPr lang="en-US" sz="2800"/>
              <a:t>Until 1763, </a:t>
            </a:r>
            <a:r>
              <a:rPr lang="en-US" sz="2800" b="1" u="sng">
                <a:solidFill>
                  <a:srgbClr val="663300"/>
                </a:solidFill>
              </a:rPr>
              <a:t>Navigation Laws</a:t>
            </a:r>
            <a:r>
              <a:rPr lang="en-US" sz="2800"/>
              <a:t> were </a:t>
            </a:r>
            <a:br>
              <a:rPr lang="en-US" sz="2800"/>
            </a:br>
            <a:r>
              <a:rPr lang="en-US" sz="2800"/>
              <a:t>not a burden because laxly enforced </a:t>
            </a:r>
            <a:r>
              <a:rPr lang="en-US" sz="2800" b="1" u="sng">
                <a:solidFill>
                  <a:srgbClr val="0000CC"/>
                </a:solidFill>
              </a:rPr>
              <a:t>(salutary neglect)</a:t>
            </a:r>
          </a:p>
          <a:p>
            <a:pPr marL="466725" indent="-466725" eaLnBrk="1" hangingPunct="1">
              <a:lnSpc>
                <a:spcPct val="80000"/>
              </a:lnSpc>
              <a:spcBef>
                <a:spcPct val="30000"/>
              </a:spcBef>
              <a:buFontTx/>
              <a:buChar char="•"/>
            </a:pPr>
            <a:r>
              <a:rPr lang="en-US" sz="2800"/>
              <a:t>Merchants disregarded or evaded restrictions, some got rich by smuggling (e.g. John Hancock)</a:t>
            </a:r>
          </a:p>
          <a:p>
            <a:pPr marL="466725" indent="-466725" eaLnBrk="1" hangingPunct="1">
              <a:lnSpc>
                <a:spcPct val="80000"/>
              </a:lnSpc>
              <a:spcBef>
                <a:spcPct val="30000"/>
              </a:spcBef>
              <a:buFontTx/>
              <a:buChar char="•"/>
            </a:pPr>
            <a:r>
              <a:rPr lang="en-US" sz="2800"/>
              <a:t>Average American better off economically than average English</a:t>
            </a:r>
          </a:p>
          <a:p>
            <a:pPr marL="866775" lvl="1" indent="-285750" eaLnBrk="1" hangingPunct="1">
              <a:lnSpc>
                <a:spcPct val="80000"/>
              </a:lnSpc>
              <a:spcBef>
                <a:spcPct val="30000"/>
              </a:spcBef>
              <a:buFontTx/>
              <a:buChar char="•"/>
            </a:pPr>
            <a:endParaRPr lang="en-US" sz="2800"/>
          </a:p>
          <a:p>
            <a:pPr marL="866775" lvl="1" indent="-285750" eaLnBrk="1" hangingPunct="1">
              <a:lnSpc>
                <a:spcPct val="80000"/>
              </a:lnSpc>
              <a:spcBef>
                <a:spcPct val="30000"/>
              </a:spcBef>
              <a:buFontTx/>
              <a:buChar char="•"/>
            </a:pPr>
            <a:endParaRPr lang="en-US" sz="2800"/>
          </a:p>
          <a:p>
            <a:pPr marL="466725" indent="-466725" algn="ctr" eaLnBrk="1" hangingPunct="1">
              <a:lnSpc>
                <a:spcPct val="80000"/>
              </a:lnSpc>
              <a:spcBef>
                <a:spcPct val="30000"/>
              </a:spcBef>
            </a:pPr>
            <a:endParaRPr lang="en-US" sz="3600">
              <a:solidFill>
                <a:srgbClr val="000000"/>
              </a:solidFill>
            </a:endParaRPr>
          </a:p>
        </p:txBody>
      </p:sp>
      <p:sp>
        <p:nvSpPr>
          <p:cNvPr id="488451" name="WordArt 3"/>
          <p:cNvSpPr>
            <a:spLocks noChangeArrowheads="1" noChangeShapeType="1" noTextEdit="1"/>
          </p:cNvSpPr>
          <p:nvPr/>
        </p:nvSpPr>
        <p:spPr bwMode="auto">
          <a:xfrm>
            <a:off x="1676400" y="533400"/>
            <a:ext cx="5943600" cy="685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MERCANTILE THEORY</a:t>
            </a: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8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884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884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884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884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884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8450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WordArt 2"/>
          <p:cNvSpPr>
            <a:spLocks noChangeArrowheads="1" noChangeShapeType="1" noTextEdit="1"/>
          </p:cNvSpPr>
          <p:nvPr/>
        </p:nvSpPr>
        <p:spPr bwMode="auto">
          <a:xfrm>
            <a:off x="1676400" y="533400"/>
            <a:ext cx="5943600" cy="685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MERCANTILE THEORY</a:t>
            </a:r>
          </a:p>
        </p:txBody>
      </p:sp>
      <p:sp>
        <p:nvSpPr>
          <p:cNvPr id="489475" name="Rectangle 3"/>
          <p:cNvSpPr>
            <a:spLocks noChangeArrowheads="1"/>
          </p:cNvSpPr>
          <p:nvPr/>
        </p:nvSpPr>
        <p:spPr bwMode="auto">
          <a:xfrm>
            <a:off x="1371600" y="1066800"/>
            <a:ext cx="64008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66725" indent="-466725" algn="ctr" eaLnBrk="1" hangingPunct="1">
              <a:lnSpc>
                <a:spcPct val="75000"/>
              </a:lnSpc>
              <a:spcBef>
                <a:spcPct val="30000"/>
              </a:spcBef>
            </a:pPr>
            <a:r>
              <a:rPr lang="en-US" sz="3600" b="1">
                <a:solidFill>
                  <a:srgbClr val="000000"/>
                </a:solidFill>
              </a:rPr>
              <a:t>Disadvantages of</a:t>
            </a:r>
            <a:r>
              <a:rPr lang="en-US" sz="3600">
                <a:solidFill>
                  <a:srgbClr val="000000"/>
                </a:solidFill>
              </a:rPr>
              <a:t> </a:t>
            </a:r>
            <a:r>
              <a:rPr lang="en-US" sz="3600" b="1" u="sng">
                <a:solidFill>
                  <a:srgbClr val="CC0000"/>
                </a:solidFill>
              </a:rPr>
              <a:t>mercantilism</a:t>
            </a:r>
          </a:p>
          <a:p>
            <a:pPr marL="466725" indent="-466725" eaLnBrk="1" hangingPunct="1">
              <a:lnSpc>
                <a:spcPct val="75000"/>
              </a:lnSpc>
              <a:spcBef>
                <a:spcPct val="30000"/>
              </a:spcBef>
              <a:buFontTx/>
              <a:buChar char="•"/>
            </a:pPr>
            <a:r>
              <a:rPr lang="en-US" sz="2800"/>
              <a:t>Mercantilism stifled economic initiative due to lack of freedom</a:t>
            </a:r>
          </a:p>
          <a:p>
            <a:pPr marL="466725" indent="-466725" eaLnBrk="1" hangingPunct="1">
              <a:lnSpc>
                <a:spcPct val="75000"/>
              </a:lnSpc>
              <a:spcBef>
                <a:spcPct val="30000"/>
              </a:spcBef>
              <a:buFontTx/>
              <a:buChar char="•"/>
            </a:pPr>
            <a:r>
              <a:rPr lang="en-US" sz="2800"/>
              <a:t>South favored due to Tobacco, sugar and rice</a:t>
            </a:r>
          </a:p>
          <a:p>
            <a:pPr marL="466725" indent="-466725" eaLnBrk="1" hangingPunct="1">
              <a:lnSpc>
                <a:spcPct val="75000"/>
              </a:lnSpc>
              <a:spcBef>
                <a:spcPct val="30000"/>
              </a:spcBef>
              <a:buFontTx/>
              <a:buChar char="•"/>
            </a:pPr>
            <a:r>
              <a:rPr lang="en-US" sz="2800"/>
              <a:t>Parliament set up a </a:t>
            </a:r>
            <a:r>
              <a:rPr lang="en-US" sz="2800" b="1" u="sng"/>
              <a:t>Board of Trade</a:t>
            </a:r>
            <a:r>
              <a:rPr lang="en-US" sz="2800"/>
              <a:t> with </a:t>
            </a:r>
            <a:r>
              <a:rPr lang="en-US" sz="2800" b="1" u="sng"/>
              <a:t>Admiralty Courts</a:t>
            </a:r>
            <a:r>
              <a:rPr lang="en-US" sz="2800"/>
              <a:t>.  Took away the </a:t>
            </a:r>
            <a:r>
              <a:rPr lang="en-US" sz="2800" b="1" u="sng">
                <a:solidFill>
                  <a:srgbClr val="0000CC"/>
                </a:solidFill>
              </a:rPr>
              <a:t>right of trial by jury</a:t>
            </a:r>
            <a:r>
              <a:rPr lang="en-US" sz="2800"/>
              <a:t> and were considered </a:t>
            </a:r>
            <a:r>
              <a:rPr lang="en-US" sz="2800" b="1" u="sng">
                <a:solidFill>
                  <a:srgbClr val="CC0000"/>
                </a:solidFill>
              </a:rPr>
              <a:t>guilty until proven innocent</a:t>
            </a:r>
            <a:r>
              <a:rPr lang="en-US" sz="2800"/>
              <a:t>.</a:t>
            </a:r>
          </a:p>
          <a:p>
            <a:pPr marL="466725" indent="-466725" eaLnBrk="1" hangingPunct="1">
              <a:lnSpc>
                <a:spcPct val="75000"/>
              </a:lnSpc>
              <a:spcBef>
                <a:spcPct val="30000"/>
              </a:spcBef>
              <a:buFontTx/>
              <a:buChar char="•"/>
            </a:pPr>
            <a:r>
              <a:rPr lang="en-US" sz="2800"/>
              <a:t>Most important, </a:t>
            </a:r>
            <a:r>
              <a:rPr lang="en-US" sz="2800" b="1" u="sng">
                <a:solidFill>
                  <a:srgbClr val="0000CC"/>
                </a:solidFill>
              </a:rPr>
              <a:t>mercantilism</a:t>
            </a:r>
            <a:r>
              <a:rPr lang="en-US" sz="2800"/>
              <a:t> was insulting: colonies felt they were being milked like cows, kept in economic adolescence</a:t>
            </a:r>
          </a:p>
          <a:p>
            <a:pPr marL="466725" indent="-466725" eaLnBrk="1" hangingPunct="1">
              <a:lnSpc>
                <a:spcPct val="75000"/>
              </a:lnSpc>
              <a:spcBef>
                <a:spcPct val="30000"/>
              </a:spcBef>
              <a:buFontTx/>
              <a:buChar char="•"/>
            </a:pPr>
            <a:r>
              <a:rPr lang="en-US" sz="2800"/>
              <a:t>British failed to see an emerging nation</a:t>
            </a:r>
          </a:p>
          <a:p>
            <a:pPr marL="466725" indent="-466725" eaLnBrk="1" hangingPunct="1">
              <a:lnSpc>
                <a:spcPct val="75000"/>
              </a:lnSpc>
              <a:spcBef>
                <a:spcPct val="30000"/>
              </a:spcBef>
              <a:buFontTx/>
              <a:buChar char="•"/>
            </a:pPr>
            <a:endParaRPr lang="en-US" sz="2800"/>
          </a:p>
          <a:p>
            <a:pPr marL="866775" lvl="1" indent="-285750" eaLnBrk="1" hangingPunct="1">
              <a:lnSpc>
                <a:spcPct val="75000"/>
              </a:lnSpc>
              <a:spcBef>
                <a:spcPct val="30000"/>
              </a:spcBef>
              <a:buFontTx/>
              <a:buChar char="•"/>
            </a:pPr>
            <a:endParaRPr lang="en-US" sz="2800"/>
          </a:p>
          <a:p>
            <a:pPr marL="866775" lvl="1" indent="-285750" eaLnBrk="1" hangingPunct="1">
              <a:lnSpc>
                <a:spcPct val="75000"/>
              </a:lnSpc>
              <a:spcBef>
                <a:spcPct val="30000"/>
              </a:spcBef>
              <a:buFontTx/>
              <a:buChar char="•"/>
            </a:pPr>
            <a:endParaRPr lang="en-US" sz="2800"/>
          </a:p>
          <a:p>
            <a:pPr marL="466725" indent="-466725" algn="ctr" eaLnBrk="1" hangingPunct="1">
              <a:lnSpc>
                <a:spcPct val="75000"/>
              </a:lnSpc>
              <a:spcBef>
                <a:spcPct val="30000"/>
              </a:spcBef>
            </a:pPr>
            <a:endParaRPr lang="en-US" sz="36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9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9475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-2762250" y="-2332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3316" name="Picture 4" descr="15865"/>
          <p:cNvPicPr>
            <a:picLocks noChangeAspect="1" noChangeArrowheads="1"/>
          </p:cNvPicPr>
          <p:nvPr/>
        </p:nvPicPr>
        <p:blipFill>
          <a:blip r:embed="rId2" cstate="print">
            <a:lum bright="-18000" contrast="1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317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1828800" cy="152400"/>
          </a:xfrm>
        </p:spPr>
        <p:txBody>
          <a:bodyPr/>
          <a:lstStyle/>
          <a:p>
            <a:r>
              <a:rPr lang="en-US" sz="1200"/>
              <a:t>Trade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76200" y="5037138"/>
            <a:ext cx="3429000" cy="1772793"/>
          </a:xfrm>
          <a:prstGeom prst="rect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20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Enumerated Commodities</a:t>
            </a:r>
          </a:p>
          <a:p>
            <a:pPr>
              <a:lnSpc>
                <a:spcPct val="85000"/>
              </a:lnSpc>
              <a:spcBef>
                <a:spcPct val="10000"/>
              </a:spcBef>
              <a:buFontTx/>
              <a:buChar char="•"/>
            </a:pPr>
            <a:r>
              <a:rPr lang="en-US" sz="1600" b="1" dirty="0"/>
              <a:t>Lumber</a:t>
            </a:r>
          </a:p>
          <a:p>
            <a:pPr>
              <a:lnSpc>
                <a:spcPct val="85000"/>
              </a:lnSpc>
              <a:spcBef>
                <a:spcPct val="10000"/>
              </a:spcBef>
              <a:buFontTx/>
              <a:buChar char="•"/>
            </a:pPr>
            <a:r>
              <a:rPr lang="en-US" sz="1600" b="1" dirty="0"/>
              <a:t>Tobacco</a:t>
            </a:r>
          </a:p>
          <a:p>
            <a:pPr>
              <a:lnSpc>
                <a:spcPct val="85000"/>
              </a:lnSpc>
              <a:spcBef>
                <a:spcPct val="10000"/>
              </a:spcBef>
              <a:buFontTx/>
              <a:buChar char="•"/>
            </a:pPr>
            <a:r>
              <a:rPr lang="en-US" sz="1600" b="1" dirty="0"/>
              <a:t>Rice</a:t>
            </a:r>
          </a:p>
          <a:p>
            <a:pPr>
              <a:lnSpc>
                <a:spcPct val="85000"/>
              </a:lnSpc>
              <a:spcBef>
                <a:spcPct val="10000"/>
              </a:spcBef>
              <a:buFontTx/>
              <a:buChar char="•"/>
            </a:pPr>
            <a:r>
              <a:rPr lang="en-US" sz="1600" b="1" dirty="0"/>
              <a:t>Indigo</a:t>
            </a:r>
          </a:p>
          <a:p>
            <a:pPr>
              <a:lnSpc>
                <a:spcPct val="85000"/>
              </a:lnSpc>
              <a:spcBef>
                <a:spcPct val="10000"/>
              </a:spcBef>
              <a:buFontTx/>
              <a:buChar char="•"/>
            </a:pPr>
            <a:r>
              <a:rPr lang="en-US" sz="1600" b="1" dirty="0" smtClean="0"/>
              <a:t>Furs</a:t>
            </a:r>
          </a:p>
          <a:p>
            <a:pPr>
              <a:lnSpc>
                <a:spcPct val="85000"/>
              </a:lnSpc>
              <a:spcBef>
                <a:spcPct val="10000"/>
              </a:spcBef>
              <a:buFontTx/>
              <a:buChar char="•"/>
            </a:pPr>
            <a:r>
              <a:rPr lang="en-US" sz="1600" b="1" dirty="0" smtClean="0"/>
              <a:t>Sugar</a:t>
            </a:r>
            <a:endParaRPr lang="en-US" sz="1600" b="1" dirty="0"/>
          </a:p>
        </p:txBody>
      </p:sp>
      <p:sp>
        <p:nvSpPr>
          <p:cNvPr id="13320" name="AutoShape 8"/>
          <p:cNvSpPr>
            <a:spLocks/>
          </p:cNvSpPr>
          <p:nvPr/>
        </p:nvSpPr>
        <p:spPr bwMode="auto">
          <a:xfrm>
            <a:off x="1524000" y="5562600"/>
            <a:ext cx="381000" cy="1066800"/>
          </a:xfrm>
          <a:prstGeom prst="rightBrace">
            <a:avLst>
              <a:gd name="adj1" fmla="val 23333"/>
              <a:gd name="adj2" fmla="val 50000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anchor="ctr"/>
          <a:lstStyle/>
          <a:p>
            <a:pPr algn="ctr"/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1981200" y="5867400"/>
            <a:ext cx="190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To England</a:t>
            </a: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Rectangle 2"/>
          <p:cNvSpPr>
            <a:spLocks noChangeArrowheads="1"/>
          </p:cNvSpPr>
          <p:nvPr/>
        </p:nvSpPr>
        <p:spPr bwMode="auto">
          <a:xfrm>
            <a:off x="-3630613" y="-2085975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551939" name="Picture 3" descr="20276"/>
          <p:cNvPicPr>
            <a:picLocks noChangeAspect="1" noChangeArrowheads="1"/>
          </p:cNvPicPr>
          <p:nvPr/>
        </p:nvPicPr>
        <p:blipFill>
          <a:blip r:embed="rId2" cstate="print">
            <a:lum bright="-18000" contrast="1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51940" name="Text Box 4"/>
          <p:cNvSpPr txBox="1">
            <a:spLocks noChangeArrowheads="1"/>
          </p:cNvSpPr>
          <p:nvPr/>
        </p:nvSpPr>
        <p:spPr bwMode="auto">
          <a:xfrm>
            <a:off x="152400" y="152400"/>
            <a:ext cx="3429000" cy="1717675"/>
          </a:xfrm>
          <a:prstGeom prst="rect">
            <a:avLst/>
          </a:prstGeom>
          <a:solidFill>
            <a:schemeClr val="bg1"/>
          </a:solidFill>
          <a:ln w="76200" cmpd="tri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2000" b="1" u="sng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Manufactured Goods</a:t>
            </a:r>
          </a:p>
          <a:p>
            <a:pPr eaLnBrk="0" hangingPunct="0">
              <a:lnSpc>
                <a:spcPct val="85000"/>
              </a:lnSpc>
              <a:spcBef>
                <a:spcPct val="10000"/>
              </a:spcBef>
              <a:buFontTx/>
              <a:buChar char="•"/>
            </a:pPr>
            <a:endParaRPr lang="en-US" sz="1800" b="1"/>
          </a:p>
          <a:p>
            <a:pPr eaLnBrk="0" hangingPunct="0">
              <a:lnSpc>
                <a:spcPct val="85000"/>
              </a:lnSpc>
              <a:spcBef>
                <a:spcPct val="10000"/>
              </a:spcBef>
              <a:buFontTx/>
              <a:buChar char="•"/>
            </a:pPr>
            <a:r>
              <a:rPr lang="en-US" sz="1800" b="1"/>
              <a:t>Furniture</a:t>
            </a:r>
          </a:p>
          <a:p>
            <a:pPr eaLnBrk="0" hangingPunct="0">
              <a:lnSpc>
                <a:spcPct val="85000"/>
              </a:lnSpc>
              <a:spcBef>
                <a:spcPct val="10000"/>
              </a:spcBef>
              <a:buFontTx/>
              <a:buChar char="•"/>
            </a:pPr>
            <a:r>
              <a:rPr lang="en-US" sz="1800" b="1"/>
              <a:t>Clothing</a:t>
            </a:r>
          </a:p>
          <a:p>
            <a:pPr eaLnBrk="0" hangingPunct="0">
              <a:lnSpc>
                <a:spcPct val="85000"/>
              </a:lnSpc>
              <a:spcBef>
                <a:spcPct val="10000"/>
              </a:spcBef>
              <a:buFontTx/>
              <a:buChar char="•"/>
            </a:pPr>
            <a:r>
              <a:rPr lang="en-US" sz="1800" b="1"/>
              <a:t>Colonials had</a:t>
            </a:r>
            <a:br>
              <a:rPr lang="en-US" sz="1800" b="1"/>
            </a:br>
            <a:r>
              <a:rPr lang="en-US" sz="1800" b="1"/>
              <a:t>not factories.</a:t>
            </a:r>
          </a:p>
        </p:txBody>
      </p:sp>
      <p:sp>
        <p:nvSpPr>
          <p:cNvPr id="551941" name="AutoShape 5"/>
          <p:cNvSpPr>
            <a:spLocks/>
          </p:cNvSpPr>
          <p:nvPr/>
        </p:nvSpPr>
        <p:spPr bwMode="auto">
          <a:xfrm>
            <a:off x="1676400" y="685800"/>
            <a:ext cx="381000" cy="990600"/>
          </a:xfrm>
          <a:prstGeom prst="rightBrace">
            <a:avLst>
              <a:gd name="adj1" fmla="val 21667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1942" name="Text Box 6"/>
          <p:cNvSpPr txBox="1">
            <a:spLocks noChangeArrowheads="1"/>
          </p:cNvSpPr>
          <p:nvPr/>
        </p:nvSpPr>
        <p:spPr bwMode="auto">
          <a:xfrm>
            <a:off x="2133600" y="762000"/>
            <a:ext cx="14478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b="1"/>
              <a:t>From England to Colonies</a:t>
            </a: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0066"/>
            </a:gs>
            <a:gs pos="100000">
              <a:schemeClr val="tx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ChangeArrowheads="1"/>
          </p:cNvSpPr>
          <p:nvPr/>
        </p:nvSpPr>
        <p:spPr bwMode="auto">
          <a:xfrm>
            <a:off x="-327025" y="-2332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1796" name="Rectangle 4"/>
          <p:cNvSpPr>
            <a:spLocks noChangeArrowheads="1"/>
          </p:cNvSpPr>
          <p:nvPr/>
        </p:nvSpPr>
        <p:spPr bwMode="auto">
          <a:xfrm>
            <a:off x="5257800" y="762000"/>
            <a:ext cx="3886200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10000"/>
              </a:spcBef>
              <a:buFontTx/>
              <a:buChar char="•"/>
            </a:pPr>
            <a:r>
              <a:rPr lang="en-US" sz="2400" b="1">
                <a:solidFill>
                  <a:srgbClr val="FFFF66"/>
                </a:solidFill>
                <a:latin typeface="Arial" charset="0"/>
              </a:rPr>
              <a:t>Forced by King James II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Tx/>
              <a:buChar char="•"/>
            </a:pPr>
            <a:r>
              <a:rPr lang="en-US" sz="2400" b="1">
                <a:solidFill>
                  <a:schemeClr val="bg1"/>
                </a:solidFill>
                <a:latin typeface="Arial" charset="0"/>
              </a:rPr>
              <a:t>NE Colonies, NJ &amp; NY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Tx/>
              <a:buChar char="•"/>
            </a:pPr>
            <a:endParaRPr lang="en-US" sz="2000" b="1">
              <a:solidFill>
                <a:schemeClr val="bg1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ct val="10000"/>
              </a:spcBef>
            </a:pPr>
            <a:r>
              <a:rPr lang="en-US" b="1" u="sng">
                <a:solidFill>
                  <a:srgbClr val="FFFF66"/>
                </a:solidFill>
                <a:latin typeface="Arial" charset="0"/>
              </a:rPr>
              <a:t>Goals</a:t>
            </a:r>
            <a:endParaRPr lang="en-US" b="1">
              <a:solidFill>
                <a:schemeClr val="bg1"/>
              </a:solidFill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10000"/>
              </a:spcBef>
              <a:buFontTx/>
              <a:buChar char="•"/>
            </a:pPr>
            <a:r>
              <a:rPr lang="en-US" sz="2000" b="1">
                <a:solidFill>
                  <a:schemeClr val="bg1"/>
                </a:solidFill>
                <a:latin typeface="Arial" charset="0"/>
              </a:rPr>
              <a:t>Restrict Colonial trade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Tx/>
              <a:buChar char="•"/>
            </a:pPr>
            <a:r>
              <a:rPr lang="en-US" sz="2000" b="1">
                <a:solidFill>
                  <a:schemeClr val="bg1"/>
                </a:solidFill>
                <a:latin typeface="Arial" charset="0"/>
              </a:rPr>
              <a:t>Defend Colonies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Tx/>
              <a:buChar char="•"/>
            </a:pPr>
            <a:r>
              <a:rPr lang="en-US" sz="2000" b="1">
                <a:solidFill>
                  <a:schemeClr val="bg1"/>
                </a:solidFill>
                <a:latin typeface="Arial" charset="0"/>
              </a:rPr>
              <a:t>Stop Colonial smuggling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Tx/>
              <a:buChar char="•"/>
            </a:pPr>
            <a:endParaRPr lang="en-US" sz="2000" b="1">
              <a:solidFill>
                <a:schemeClr val="bg1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ct val="10000"/>
              </a:spcBef>
            </a:pPr>
            <a:r>
              <a:rPr lang="en-US" b="1" u="sng">
                <a:solidFill>
                  <a:srgbClr val="FFFF66"/>
                </a:solidFill>
                <a:latin typeface="Arial" charset="0"/>
              </a:rPr>
              <a:t>Sir Edmund Andros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Tx/>
              <a:buChar char="•"/>
            </a:pPr>
            <a:r>
              <a:rPr lang="en-US" sz="2000" b="1">
                <a:solidFill>
                  <a:schemeClr val="bg1"/>
                </a:solidFill>
                <a:latin typeface="Arial" charset="0"/>
              </a:rPr>
              <a:t>Gain control over Colonies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Tx/>
              <a:buChar char="•"/>
            </a:pPr>
            <a:r>
              <a:rPr lang="en-US" sz="2000" b="1">
                <a:solidFill>
                  <a:schemeClr val="bg1"/>
                </a:solidFill>
                <a:latin typeface="Arial" charset="0"/>
              </a:rPr>
              <a:t>Eliminated town meetings, the press and schools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Tx/>
              <a:buChar char="•"/>
            </a:pPr>
            <a:r>
              <a:rPr lang="en-US" sz="2000" b="1">
                <a:solidFill>
                  <a:schemeClr val="bg1"/>
                </a:solidFill>
                <a:latin typeface="Arial" charset="0"/>
              </a:rPr>
              <a:t>Taxed without the consent of the governed</a:t>
            </a:r>
          </a:p>
          <a:p>
            <a:pPr lvl="1">
              <a:lnSpc>
                <a:spcPct val="90000"/>
              </a:lnSpc>
              <a:spcBef>
                <a:spcPct val="10000"/>
              </a:spcBef>
              <a:buFontTx/>
              <a:buChar char="•"/>
            </a:pPr>
            <a:endParaRPr lang="en-US" sz="2000" b="1">
              <a:solidFill>
                <a:schemeClr val="bg1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ct val="10000"/>
              </a:spcBef>
              <a:buFontTx/>
              <a:buChar char="•"/>
            </a:pPr>
            <a:r>
              <a:rPr lang="en-US" b="1">
                <a:solidFill>
                  <a:srgbClr val="FFFF66"/>
                </a:solidFill>
                <a:latin typeface="Arial" charset="0"/>
              </a:rPr>
              <a:t>Collapsed after </a:t>
            </a:r>
            <a:r>
              <a:rPr lang="en-US" b="1" u="sng">
                <a:solidFill>
                  <a:schemeClr val="bg1"/>
                </a:solidFill>
                <a:latin typeface="Arial" charset="0"/>
              </a:rPr>
              <a:t>Glorious Revolution</a:t>
            </a:r>
          </a:p>
        </p:txBody>
      </p:sp>
      <p:sp>
        <p:nvSpPr>
          <p:cNvPr id="161797" name="WordArt 5"/>
          <p:cNvSpPr>
            <a:spLocks noChangeArrowheads="1" noChangeShapeType="1" noTextEdit="1"/>
          </p:cNvSpPr>
          <p:nvPr/>
        </p:nvSpPr>
        <p:spPr bwMode="auto">
          <a:xfrm>
            <a:off x="457200" y="76200"/>
            <a:ext cx="8305800" cy="5715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en-US" sz="3600" b="1" kern="10">
                <a:ln w="25400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chemeClr val="bg1"/>
                  </a:outerShdw>
                </a:effectLst>
                <a:latin typeface="Impact"/>
              </a:rPr>
              <a:t>DOMINION OF NEW ENGLAND </a:t>
            </a:r>
          </a:p>
        </p:txBody>
      </p:sp>
      <p:sp>
        <p:nvSpPr>
          <p:cNvPr id="161799" name="Rectangle 7"/>
          <p:cNvSpPr>
            <a:spLocks noChangeArrowheads="1"/>
          </p:cNvSpPr>
          <p:nvPr/>
        </p:nvSpPr>
        <p:spPr bwMode="auto">
          <a:xfrm>
            <a:off x="-69850" y="-2332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61801" name="Picture 9" descr="202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838200"/>
            <a:ext cx="5105400" cy="5943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1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1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1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1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17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17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17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17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179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179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6179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11027</TotalTime>
  <Words>509</Words>
  <Application>Microsoft Office PowerPoint</Application>
  <PresentationFormat>On-screen Show (4:3)</PresentationFormat>
  <Paragraphs>94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Default Design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Trade</vt:lpstr>
      <vt:lpstr>PowerPoint Presentation</vt:lpstr>
      <vt:lpstr>PowerPoint Presentation</vt:lpstr>
      <vt:lpstr>Free Enterprise 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Billett</dc:creator>
  <cp:lastModifiedBy>History</cp:lastModifiedBy>
  <cp:revision>385</cp:revision>
  <dcterms:created xsi:type="dcterms:W3CDTF">2002-07-08T00:43:43Z</dcterms:created>
  <dcterms:modified xsi:type="dcterms:W3CDTF">2017-01-27T08:19:59Z</dcterms:modified>
</cp:coreProperties>
</file>