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1AA911-CA92-40DD-8AB3-6DCC3398DCD1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306E4-1317-4261-B4F2-84AD38B5C9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6368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306E4-1317-4261-B4F2-84AD38B5C9A6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6205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MARATHAS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688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152400" y="76200"/>
            <a:ext cx="8336281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In the</a:t>
            </a:r>
            <a:r>
              <a:rPr lang="en-IN" b="1" dirty="0" smtClean="0"/>
              <a:t> Infantry </a:t>
            </a:r>
            <a:r>
              <a:rPr lang="en-IN" dirty="0" smtClean="0"/>
              <a:t>, </a:t>
            </a:r>
            <a:r>
              <a:rPr lang="en-IN" b="1" dirty="0" smtClean="0"/>
              <a:t>the </a:t>
            </a:r>
            <a:r>
              <a:rPr lang="en-IN" b="1" dirty="0" err="1" smtClean="0"/>
              <a:t>Mavli</a:t>
            </a:r>
            <a:r>
              <a:rPr lang="en-IN" b="1" dirty="0" smtClean="0"/>
              <a:t> foot Soldiers </a:t>
            </a:r>
            <a:r>
              <a:rPr lang="en-IN" dirty="0" smtClean="0"/>
              <a:t>played an important role .</a:t>
            </a:r>
          </a:p>
          <a:p>
            <a:endParaRPr lang="en-IN" dirty="0"/>
          </a:p>
          <a:p>
            <a:r>
              <a:rPr lang="en-IN" dirty="0" err="1" smtClean="0"/>
              <a:t>Shivaji</a:t>
            </a:r>
            <a:r>
              <a:rPr lang="en-IN" dirty="0" smtClean="0"/>
              <a:t> also maintained a</a:t>
            </a:r>
            <a:r>
              <a:rPr lang="en-IN" b="1" dirty="0" smtClean="0"/>
              <a:t> navy 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endParaRPr lang="en-IN" dirty="0"/>
          </a:p>
          <a:p>
            <a:r>
              <a:rPr lang="en-IN" dirty="0" smtClean="0"/>
              <a:t>The forts  played an important role in the military operations of the Marathas .</a:t>
            </a:r>
          </a:p>
          <a:p>
            <a:endParaRPr lang="en-IN" dirty="0"/>
          </a:p>
          <a:p>
            <a:r>
              <a:rPr lang="en-IN" dirty="0" smtClean="0"/>
              <a:t>He constructed  240 forts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Each fort was put under the charge of three officers of equal rank as a precaution against treachery .( betrayal </a:t>
            </a:r>
            <a:r>
              <a:rPr lang="en-IN" smtClean="0"/>
              <a:t>of trust)</a:t>
            </a:r>
            <a:endParaRPr lang="en-IN" dirty="0" smtClean="0"/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a constructive genius and nation builder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His rise from </a:t>
            </a:r>
            <a:r>
              <a:rPr lang="en-IN" b="1" dirty="0" err="1" smtClean="0"/>
              <a:t>Jagirdar</a:t>
            </a:r>
            <a:r>
              <a:rPr lang="en-IN" b="1" dirty="0" smtClean="0"/>
              <a:t> to </a:t>
            </a:r>
            <a:r>
              <a:rPr lang="en-IN" b="1" dirty="0" err="1" smtClean="0"/>
              <a:t>Chtrapathi</a:t>
            </a:r>
            <a:r>
              <a:rPr lang="en-IN" b="1" dirty="0" smtClean="0"/>
              <a:t>  </a:t>
            </a:r>
            <a:r>
              <a:rPr lang="en-IN" dirty="0" smtClean="0"/>
              <a:t>was spectacular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unified the Marathas and remained a great enemy of the Mughal empire .</a:t>
            </a:r>
          </a:p>
          <a:p>
            <a:endParaRPr lang="en-IN" dirty="0"/>
          </a:p>
          <a:p>
            <a:r>
              <a:rPr lang="en-IN" dirty="0" smtClean="0"/>
              <a:t>He was a daring soldier and a brilliant administrator .</a:t>
            </a:r>
          </a:p>
          <a:p>
            <a:r>
              <a:rPr lang="en-IN" dirty="0"/>
              <a:t> </a:t>
            </a:r>
            <a:r>
              <a:rPr lang="en-IN" dirty="0" smtClean="0"/>
              <a:t>                                                     ________________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96673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5103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04800" y="304800"/>
            <a:ext cx="818388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Introduction 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Marathas were emerged in 16</a:t>
            </a:r>
            <a:r>
              <a:rPr lang="en-IN" baseline="30000" dirty="0" smtClean="0"/>
              <a:t>th</a:t>
            </a:r>
            <a:r>
              <a:rPr lang="en-IN" dirty="0" smtClean="0"/>
              <a:t> and 17</a:t>
            </a:r>
            <a:r>
              <a:rPr lang="en-IN" baseline="30000" dirty="0" smtClean="0"/>
              <a:t>th</a:t>
            </a:r>
            <a:r>
              <a:rPr lang="en-IN" dirty="0" smtClean="0"/>
              <a:t> Centuries  in India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Mountainous region and dense forests made them brave soldiers and adopt </a:t>
            </a:r>
            <a:r>
              <a:rPr lang="en-IN" dirty="0" err="1" smtClean="0"/>
              <a:t>Guerilla</a:t>
            </a:r>
            <a:r>
              <a:rPr lang="en-IN" dirty="0" smtClean="0"/>
              <a:t> tactics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They built a number of forts on the mountains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Shivaji</a:t>
            </a:r>
            <a:r>
              <a:rPr lang="en-IN" dirty="0" smtClean="0"/>
              <a:t> was a great ruler belonged to the Maratha  empire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Marathas held important positions in the administrative and military systems of Deccan  Sultanates of </a:t>
            </a:r>
            <a:r>
              <a:rPr lang="en-IN" dirty="0" err="1" smtClean="0"/>
              <a:t>Bijapur</a:t>
            </a:r>
            <a:r>
              <a:rPr lang="en-IN" dirty="0" smtClean="0"/>
              <a:t> and </a:t>
            </a:r>
            <a:r>
              <a:rPr lang="en-IN" dirty="0" err="1" smtClean="0"/>
              <a:t>Ahmadnagar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credit of establishing a powerful Maratha  state goes to </a:t>
            </a:r>
            <a:r>
              <a:rPr lang="en-IN" dirty="0" err="1" smtClean="0"/>
              <a:t>Shahji</a:t>
            </a:r>
            <a:r>
              <a:rPr lang="en-IN" dirty="0" smtClean="0"/>
              <a:t> </a:t>
            </a:r>
            <a:r>
              <a:rPr lang="en-IN" dirty="0" err="1" smtClean="0"/>
              <a:t>Bhonale</a:t>
            </a:r>
            <a:r>
              <a:rPr lang="en-IN" dirty="0" smtClean="0"/>
              <a:t> and his son </a:t>
            </a:r>
            <a:r>
              <a:rPr lang="en-IN" dirty="0" err="1" smtClean="0"/>
              <a:t>Shivaji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70370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2963" y="228600"/>
            <a:ext cx="83058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/>
              <a:t>Shivaji</a:t>
            </a:r>
            <a:r>
              <a:rPr lang="en-IN" sz="2000" b="1" dirty="0" smtClean="0"/>
              <a:t> ( 1627 – 1680 ) </a:t>
            </a:r>
          </a:p>
          <a:p>
            <a:endParaRPr lang="en-IN" dirty="0" smtClean="0"/>
          </a:p>
          <a:p>
            <a:r>
              <a:rPr lang="en-IN" dirty="0" smtClean="0"/>
              <a:t>He was born at </a:t>
            </a:r>
            <a:r>
              <a:rPr lang="en-IN" dirty="0" err="1" smtClean="0"/>
              <a:t>Shivner</a:t>
            </a:r>
            <a:r>
              <a:rPr lang="en-IN" dirty="0" smtClean="0"/>
              <a:t> in 1627 .</a:t>
            </a:r>
          </a:p>
          <a:p>
            <a:endParaRPr lang="en-IN" dirty="0"/>
          </a:p>
          <a:p>
            <a:r>
              <a:rPr lang="en-IN" dirty="0" smtClean="0"/>
              <a:t>His father was </a:t>
            </a:r>
            <a:r>
              <a:rPr lang="en-IN" dirty="0" err="1" smtClean="0"/>
              <a:t>Shahji</a:t>
            </a:r>
            <a:r>
              <a:rPr lang="en-IN" dirty="0" smtClean="0"/>
              <a:t> </a:t>
            </a:r>
            <a:r>
              <a:rPr lang="en-IN" dirty="0" err="1" smtClean="0"/>
              <a:t>Bhonsle</a:t>
            </a:r>
            <a:r>
              <a:rPr lang="en-IN" dirty="0" smtClean="0"/>
              <a:t> and mother </a:t>
            </a:r>
            <a:r>
              <a:rPr lang="en-IN" dirty="0" err="1" smtClean="0"/>
              <a:t>Jija</a:t>
            </a:r>
            <a:r>
              <a:rPr lang="en-IN" dirty="0" smtClean="0"/>
              <a:t> </a:t>
            </a:r>
            <a:r>
              <a:rPr lang="en-IN" dirty="0" err="1" smtClean="0"/>
              <a:t>Bai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r>
              <a:rPr lang="en-IN" dirty="0" smtClean="0"/>
              <a:t>He inherited the </a:t>
            </a:r>
            <a:r>
              <a:rPr lang="en-IN" dirty="0" err="1" smtClean="0"/>
              <a:t>Jagir</a:t>
            </a:r>
            <a:r>
              <a:rPr lang="en-IN" dirty="0" smtClean="0"/>
              <a:t> of Poona from his father in 1637 .</a:t>
            </a:r>
          </a:p>
          <a:p>
            <a:endParaRPr lang="en-IN" dirty="0"/>
          </a:p>
          <a:p>
            <a:r>
              <a:rPr lang="en-IN" dirty="0" smtClean="0"/>
              <a:t>After the death of his guardian , </a:t>
            </a:r>
            <a:r>
              <a:rPr lang="en-IN" dirty="0" err="1" smtClean="0"/>
              <a:t>Dadaji</a:t>
            </a:r>
            <a:r>
              <a:rPr lang="en-IN" dirty="0" smtClean="0"/>
              <a:t> </a:t>
            </a:r>
            <a:r>
              <a:rPr lang="en-IN" dirty="0" err="1" smtClean="0"/>
              <a:t>Kondadev</a:t>
            </a:r>
            <a:r>
              <a:rPr lang="en-IN" dirty="0"/>
              <a:t> </a:t>
            </a:r>
            <a:r>
              <a:rPr lang="en-IN" dirty="0" smtClean="0"/>
              <a:t>in 1647 , </a:t>
            </a:r>
            <a:r>
              <a:rPr lang="en-IN" dirty="0" err="1" smtClean="0"/>
              <a:t>Shivaji</a:t>
            </a:r>
            <a:r>
              <a:rPr lang="en-IN" dirty="0" smtClean="0"/>
              <a:t> assumed full charge of his </a:t>
            </a:r>
            <a:r>
              <a:rPr lang="en-IN" dirty="0" err="1" smtClean="0"/>
              <a:t>Jagir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Even before that he conquered </a:t>
            </a:r>
            <a:r>
              <a:rPr lang="en-IN" dirty="0" err="1" smtClean="0"/>
              <a:t>Raigarh</a:t>
            </a:r>
            <a:r>
              <a:rPr lang="en-IN" dirty="0" smtClean="0"/>
              <a:t> , </a:t>
            </a:r>
            <a:r>
              <a:rPr lang="en-IN" dirty="0" err="1" smtClean="0"/>
              <a:t>Kondana</a:t>
            </a:r>
            <a:r>
              <a:rPr lang="en-IN" dirty="0" smtClean="0"/>
              <a:t> and </a:t>
            </a:r>
            <a:r>
              <a:rPr lang="en-IN" dirty="0" err="1" smtClean="0"/>
              <a:t>Torna</a:t>
            </a:r>
            <a:r>
              <a:rPr lang="en-IN" dirty="0" smtClean="0"/>
              <a:t> from the ruler of </a:t>
            </a:r>
            <a:r>
              <a:rPr lang="en-IN" dirty="0" err="1" smtClean="0"/>
              <a:t>Bijapur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He captured </a:t>
            </a:r>
            <a:r>
              <a:rPr lang="en-IN" dirty="0" err="1" smtClean="0"/>
              <a:t>Javali</a:t>
            </a:r>
            <a:r>
              <a:rPr lang="en-IN" dirty="0" smtClean="0"/>
              <a:t>  from a Maratha chief , </a:t>
            </a:r>
            <a:r>
              <a:rPr lang="en-IN" dirty="0" err="1" smtClean="0"/>
              <a:t>Chanda</a:t>
            </a:r>
            <a:r>
              <a:rPr lang="en-IN" dirty="0" smtClean="0"/>
              <a:t> </a:t>
            </a:r>
            <a:r>
              <a:rPr lang="en-IN" dirty="0" err="1" smtClean="0"/>
              <a:t>Rao</a:t>
            </a:r>
            <a:r>
              <a:rPr lang="en-IN" dirty="0" smtClean="0"/>
              <a:t> More .</a:t>
            </a:r>
          </a:p>
          <a:p>
            <a:endParaRPr lang="en-IN" dirty="0"/>
          </a:p>
          <a:p>
            <a:r>
              <a:rPr lang="en-IN" dirty="0" smtClean="0"/>
              <a:t>This made him the master of </a:t>
            </a:r>
            <a:r>
              <a:rPr lang="en-IN" dirty="0" err="1" smtClean="0"/>
              <a:t>Mavala</a:t>
            </a:r>
            <a:r>
              <a:rPr lang="en-IN" dirty="0" smtClean="0"/>
              <a:t> region .</a:t>
            </a:r>
          </a:p>
          <a:p>
            <a:endParaRPr lang="en-IN" dirty="0"/>
          </a:p>
          <a:p>
            <a:r>
              <a:rPr lang="en-IN" dirty="0" smtClean="0"/>
              <a:t>In 1657 , he attacked the </a:t>
            </a:r>
            <a:r>
              <a:rPr lang="en-IN" dirty="0" err="1" smtClean="0"/>
              <a:t>Bijapur</a:t>
            </a:r>
            <a:r>
              <a:rPr lang="en-IN" dirty="0" smtClean="0"/>
              <a:t> kingdom and captured a number of  hill forts in the </a:t>
            </a:r>
            <a:r>
              <a:rPr lang="en-IN" dirty="0" err="1" smtClean="0"/>
              <a:t>Konkan</a:t>
            </a:r>
            <a:r>
              <a:rPr lang="en-IN" dirty="0" smtClean="0"/>
              <a:t> region .</a:t>
            </a:r>
          </a:p>
          <a:p>
            <a:endParaRPr lang="en-IN" dirty="0"/>
          </a:p>
          <a:p>
            <a:r>
              <a:rPr lang="en-IN" dirty="0" smtClean="0"/>
              <a:t>The Sultan of </a:t>
            </a:r>
            <a:r>
              <a:rPr lang="en-IN" dirty="0" err="1" smtClean="0"/>
              <a:t>Bijapur</a:t>
            </a:r>
            <a:r>
              <a:rPr lang="en-IN" dirty="0" smtClean="0"/>
              <a:t> sent </a:t>
            </a:r>
            <a:r>
              <a:rPr lang="en-IN" dirty="0" err="1" smtClean="0"/>
              <a:t>Afzal</a:t>
            </a:r>
            <a:r>
              <a:rPr lang="en-IN" dirty="0" smtClean="0"/>
              <a:t> Khan against </a:t>
            </a:r>
            <a:r>
              <a:rPr lang="en-IN" dirty="0" err="1" smtClean="0"/>
              <a:t>Shivaji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But </a:t>
            </a:r>
            <a:r>
              <a:rPr lang="en-IN" dirty="0" err="1" smtClean="0"/>
              <a:t>Afzal</a:t>
            </a:r>
            <a:r>
              <a:rPr lang="en-IN" dirty="0" smtClean="0"/>
              <a:t> Khan was murdered by </a:t>
            </a:r>
            <a:r>
              <a:rPr lang="en-IN" dirty="0" err="1" smtClean="0"/>
              <a:t>Shivaji</a:t>
            </a:r>
            <a:r>
              <a:rPr lang="en-IN" dirty="0" smtClean="0"/>
              <a:t> in 1659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1787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382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Shivaji’s</a:t>
            </a:r>
            <a:r>
              <a:rPr lang="en-IN" dirty="0" smtClean="0"/>
              <a:t> military conquests made him a great  </a:t>
            </a:r>
            <a:r>
              <a:rPr lang="en-IN" dirty="0" err="1" smtClean="0"/>
              <a:t>personolity</a:t>
            </a:r>
            <a:r>
              <a:rPr lang="en-IN" dirty="0" smtClean="0"/>
              <a:t> in the Maratha region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Many people came forward to join his army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Mughal emperor Aurangzeb sent the Mughal Governor of the Deccan , </a:t>
            </a:r>
            <a:r>
              <a:rPr lang="en-IN" dirty="0" err="1" smtClean="0"/>
              <a:t>Shaistan</a:t>
            </a:r>
            <a:r>
              <a:rPr lang="en-IN" dirty="0" smtClean="0"/>
              <a:t> Khan  against </a:t>
            </a:r>
            <a:r>
              <a:rPr lang="en-IN" dirty="0" err="1" smtClean="0"/>
              <a:t>Shivaji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Shivaji</a:t>
            </a:r>
            <a:r>
              <a:rPr lang="en-IN" dirty="0" smtClean="0"/>
              <a:t> was defeated by the Mughal forces  and captured Poona from </a:t>
            </a:r>
            <a:r>
              <a:rPr lang="en-IN" dirty="0" err="1" smtClean="0"/>
              <a:t>Shivaji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But </a:t>
            </a:r>
            <a:r>
              <a:rPr lang="en-IN" dirty="0" err="1" smtClean="0"/>
              <a:t>Shivaji</a:t>
            </a:r>
            <a:r>
              <a:rPr lang="en-IN" dirty="0" smtClean="0"/>
              <a:t> once again made a bold attack on </a:t>
            </a:r>
            <a:r>
              <a:rPr lang="en-IN" dirty="0" err="1" smtClean="0"/>
              <a:t>Shaista</a:t>
            </a:r>
            <a:r>
              <a:rPr lang="en-IN" dirty="0" smtClean="0"/>
              <a:t> Khan’s military camp at Poona in 1663 , killed his son and wounded Khan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This attack  affected the prestige of Khan and he was recalled by Aurangzeb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1664 , </a:t>
            </a:r>
            <a:r>
              <a:rPr lang="en-IN" dirty="0" err="1" smtClean="0"/>
              <a:t>Shivaji</a:t>
            </a:r>
            <a:r>
              <a:rPr lang="en-IN" dirty="0" smtClean="0"/>
              <a:t> attacked </a:t>
            </a:r>
            <a:r>
              <a:rPr lang="en-IN" dirty="0" err="1" smtClean="0"/>
              <a:t>Surat</a:t>
            </a:r>
            <a:r>
              <a:rPr lang="en-IN" dirty="0" smtClean="0"/>
              <a:t> , the chief port of the Mughals and plundered it .</a:t>
            </a:r>
          </a:p>
        </p:txBody>
      </p:sp>
    </p:spTree>
    <p:extLst>
      <p:ext uri="{BB962C8B-B14F-4D97-AF65-F5344CB8AC3E}">
        <p14:creationId xmlns:p14="http://schemas.microsoft.com/office/powerpoint/2010/main" val="2268737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790" y="304800"/>
            <a:ext cx="875092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This time  Aurangzeb sent Raja Jai Singh of Amber to fight against </a:t>
            </a:r>
            <a:r>
              <a:rPr lang="en-IN" dirty="0" err="1" smtClean="0"/>
              <a:t>Shivaji</a:t>
            </a:r>
            <a:r>
              <a:rPr lang="en-IN" dirty="0" smtClean="0"/>
              <a:t> .</a:t>
            </a:r>
            <a:endParaRPr lang="en-IN" dirty="0"/>
          </a:p>
          <a:p>
            <a:endParaRPr lang="en-IN" dirty="0" smtClean="0"/>
          </a:p>
          <a:p>
            <a:r>
              <a:rPr lang="en-IN" dirty="0" smtClean="0"/>
              <a:t>He made elaborate preparations and besieging the </a:t>
            </a:r>
            <a:r>
              <a:rPr lang="en-IN" dirty="0" err="1" smtClean="0"/>
              <a:t>Purander</a:t>
            </a:r>
            <a:r>
              <a:rPr lang="en-IN" dirty="0" smtClean="0"/>
              <a:t> fort where </a:t>
            </a:r>
            <a:r>
              <a:rPr lang="en-IN" dirty="0" err="1" smtClean="0"/>
              <a:t>Shivaji</a:t>
            </a:r>
            <a:r>
              <a:rPr lang="en-IN" dirty="0" smtClean="0"/>
              <a:t> lodged his family and Treasure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Shivaji</a:t>
            </a:r>
            <a:r>
              <a:rPr lang="en-IN" dirty="0" smtClean="0"/>
              <a:t> ready for negotiations with Jai Singh and the Treaty of </a:t>
            </a:r>
            <a:r>
              <a:rPr lang="en-IN" dirty="0" err="1" smtClean="0"/>
              <a:t>Purander</a:t>
            </a:r>
            <a:r>
              <a:rPr lang="en-IN" dirty="0" smtClean="0"/>
              <a:t> was signed in 1665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According to the treaty , </a:t>
            </a:r>
            <a:r>
              <a:rPr lang="en-IN" dirty="0" err="1" smtClean="0"/>
              <a:t>Shivaji</a:t>
            </a:r>
            <a:r>
              <a:rPr lang="en-IN" dirty="0" smtClean="0"/>
              <a:t> had to surrender 23 forts to the Mughals out of 35 forts held by him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remaining 12 forts were to be left to </a:t>
            </a:r>
            <a:r>
              <a:rPr lang="en-IN" dirty="0" err="1" smtClean="0"/>
              <a:t>Shivaji</a:t>
            </a:r>
            <a:r>
              <a:rPr lang="en-IN" dirty="0" smtClean="0"/>
              <a:t> on condition of service and loyalty to Mughal empire .</a:t>
            </a:r>
          </a:p>
          <a:p>
            <a:endParaRPr lang="en-IN" dirty="0"/>
          </a:p>
          <a:p>
            <a:r>
              <a:rPr lang="en-IN" dirty="0" smtClean="0"/>
              <a:t>And also Mughals recognized the right of </a:t>
            </a:r>
            <a:r>
              <a:rPr lang="en-IN" dirty="0" err="1" smtClean="0"/>
              <a:t>Shivaji</a:t>
            </a:r>
            <a:r>
              <a:rPr lang="en-IN" dirty="0" smtClean="0"/>
              <a:t> to hold certain parts of the </a:t>
            </a:r>
            <a:r>
              <a:rPr lang="en-IN" dirty="0" err="1" smtClean="0"/>
              <a:t>Bijapur</a:t>
            </a:r>
            <a:r>
              <a:rPr lang="en-IN" dirty="0" smtClean="0"/>
              <a:t> Kingdom .</a:t>
            </a:r>
          </a:p>
          <a:p>
            <a:endParaRPr lang="en-IN" dirty="0"/>
          </a:p>
          <a:p>
            <a:r>
              <a:rPr lang="en-IN" dirty="0" smtClean="0"/>
              <a:t>As </a:t>
            </a:r>
            <a:r>
              <a:rPr lang="en-IN" dirty="0" err="1" smtClean="0"/>
              <a:t>Shivaji</a:t>
            </a:r>
            <a:r>
              <a:rPr lang="en-IN" dirty="0" smtClean="0"/>
              <a:t> asked to exempt him from personal service to the Mughals , his son </a:t>
            </a:r>
            <a:r>
              <a:rPr lang="en-IN" dirty="0" err="1" smtClean="0"/>
              <a:t>Shambaji</a:t>
            </a:r>
            <a:r>
              <a:rPr lang="en-IN" dirty="0" smtClean="0"/>
              <a:t> was granted a </a:t>
            </a:r>
            <a:r>
              <a:rPr lang="en-IN" dirty="0" err="1" smtClean="0"/>
              <a:t>mansab</a:t>
            </a:r>
            <a:r>
              <a:rPr lang="en-IN" dirty="0" smtClean="0"/>
              <a:t> of 5000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5472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142" y="533400"/>
            <a:ext cx="840885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Shivaji</a:t>
            </a:r>
            <a:r>
              <a:rPr lang="en-IN" dirty="0" smtClean="0"/>
              <a:t> visited Agra in 1666 but he was imprisoned there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But , he managed to escape from prison and made military preparations for another four years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Then , he renewed his wars against the Mughals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Surat</a:t>
            </a:r>
            <a:r>
              <a:rPr lang="en-IN" dirty="0" smtClean="0"/>
              <a:t> was plundered by him for the second time in 1670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also captured all his lost territories by his conquests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1674 </a:t>
            </a:r>
            <a:r>
              <a:rPr lang="en-IN" dirty="0" err="1" smtClean="0"/>
              <a:t>Shivaji</a:t>
            </a:r>
            <a:r>
              <a:rPr lang="en-IN" dirty="0" smtClean="0"/>
              <a:t> crowned himself at </a:t>
            </a:r>
            <a:r>
              <a:rPr lang="en-IN" dirty="0" err="1" smtClean="0"/>
              <a:t>Raigarh</a:t>
            </a:r>
            <a:r>
              <a:rPr lang="en-IN" dirty="0" smtClean="0"/>
              <a:t> and assumed the title  </a:t>
            </a:r>
            <a:r>
              <a:rPr lang="en-IN" b="1" dirty="0" err="1" smtClean="0"/>
              <a:t>Chatrapathi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Then he led an expedition into the </a:t>
            </a:r>
            <a:r>
              <a:rPr lang="en-IN" b="1" dirty="0" smtClean="0"/>
              <a:t>Carnatic</a:t>
            </a:r>
            <a:r>
              <a:rPr lang="en-IN" dirty="0" smtClean="0"/>
              <a:t> region and captured </a:t>
            </a:r>
            <a:r>
              <a:rPr lang="en-IN" b="1" dirty="0" err="1" smtClean="0"/>
              <a:t>Ginjee</a:t>
            </a:r>
            <a:r>
              <a:rPr lang="en-IN" b="1" dirty="0" smtClean="0"/>
              <a:t> and Vellore </a:t>
            </a:r>
            <a:r>
              <a:rPr lang="en-IN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2316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28600" y="76200"/>
            <a:ext cx="8183881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/>
              <a:t>Shivaji’s</a:t>
            </a:r>
            <a:r>
              <a:rPr lang="en-IN" sz="2000" b="1" dirty="0" smtClean="0"/>
              <a:t> Administration</a:t>
            </a:r>
            <a:endParaRPr lang="en-IN" sz="2000" b="1" dirty="0"/>
          </a:p>
          <a:p>
            <a:endParaRPr lang="en-IN" dirty="0"/>
          </a:p>
          <a:p>
            <a:r>
              <a:rPr lang="en-IN" dirty="0" smtClean="0"/>
              <a:t>He was a great administrator .</a:t>
            </a:r>
          </a:p>
          <a:p>
            <a:endParaRPr lang="en-IN" dirty="0"/>
          </a:p>
          <a:p>
            <a:r>
              <a:rPr lang="en-IN" dirty="0" smtClean="0"/>
              <a:t>He laid the foundations of a sound system of administration.</a:t>
            </a:r>
          </a:p>
          <a:p>
            <a:endParaRPr lang="en-IN" dirty="0"/>
          </a:p>
          <a:p>
            <a:r>
              <a:rPr lang="en-IN" dirty="0" smtClean="0"/>
              <a:t>The King was the head of the Government .</a:t>
            </a:r>
          </a:p>
          <a:p>
            <a:endParaRPr lang="en-IN" dirty="0"/>
          </a:p>
          <a:p>
            <a:r>
              <a:rPr lang="en-IN" dirty="0" smtClean="0"/>
              <a:t>He was assisted by a Council of Ministers called </a:t>
            </a:r>
            <a:r>
              <a:rPr lang="en-IN" dirty="0" err="1" smtClean="0"/>
              <a:t>Ashtapradhan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Each minister was directly responsible to </a:t>
            </a:r>
            <a:r>
              <a:rPr lang="en-IN" dirty="0" err="1" smtClean="0"/>
              <a:t>Shivaji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pPr marL="342900" indent="-342900">
              <a:buAutoNum type="arabicPeriod"/>
            </a:pPr>
            <a:r>
              <a:rPr lang="en-IN" b="1" dirty="0" err="1" smtClean="0"/>
              <a:t>Peshwa</a:t>
            </a:r>
            <a:r>
              <a:rPr lang="en-IN" b="1" dirty="0" smtClean="0"/>
              <a:t> </a:t>
            </a:r>
            <a:r>
              <a:rPr lang="en-IN" dirty="0" smtClean="0"/>
              <a:t>__ Finance and general administration , Later he became the Prime Minister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b="1" dirty="0" err="1" smtClean="0"/>
              <a:t>Sar</a:t>
            </a:r>
            <a:r>
              <a:rPr lang="en-IN" b="1" dirty="0" smtClean="0"/>
              <a:t> – I – </a:t>
            </a:r>
            <a:r>
              <a:rPr lang="en-IN" b="1" dirty="0" err="1" smtClean="0"/>
              <a:t>Naubat</a:t>
            </a:r>
            <a:r>
              <a:rPr lang="en-IN" b="1" dirty="0" smtClean="0"/>
              <a:t> or </a:t>
            </a:r>
            <a:r>
              <a:rPr lang="en-IN" b="1" dirty="0" err="1" smtClean="0"/>
              <a:t>Senapati</a:t>
            </a:r>
            <a:r>
              <a:rPr lang="en-IN" b="1" dirty="0" smtClean="0"/>
              <a:t> </a:t>
            </a:r>
            <a:r>
              <a:rPr lang="en-IN" dirty="0" smtClean="0"/>
              <a:t>___Military Commander , a honorary post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b="1" dirty="0" err="1" smtClean="0"/>
              <a:t>Amatya</a:t>
            </a:r>
            <a:r>
              <a:rPr lang="en-IN" dirty="0" smtClean="0"/>
              <a:t>  ___ Accountant General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b="1" dirty="0" err="1" smtClean="0"/>
              <a:t>Waqenavis</a:t>
            </a:r>
            <a:r>
              <a:rPr lang="en-IN" b="1" dirty="0" smtClean="0"/>
              <a:t> </a:t>
            </a:r>
            <a:r>
              <a:rPr lang="en-IN" dirty="0" smtClean="0"/>
              <a:t>__ Intelligence , Posts and household affairs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b="1" dirty="0" err="1" smtClean="0"/>
              <a:t>Sachiv</a:t>
            </a:r>
            <a:r>
              <a:rPr lang="en-IN" dirty="0" smtClean="0"/>
              <a:t>  __ Correspondence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2052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46401"/>
            <a:ext cx="8305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6"/>
            </a:pPr>
            <a:r>
              <a:rPr lang="en-IN" b="1" dirty="0" err="1" smtClean="0"/>
              <a:t>Sumanta</a:t>
            </a:r>
            <a:r>
              <a:rPr lang="en-IN" dirty="0" smtClean="0"/>
              <a:t>  __ Master of Ceremonies .</a:t>
            </a:r>
          </a:p>
          <a:p>
            <a:pPr marL="342900" indent="-342900">
              <a:buAutoNum type="arabicPeriod" startAt="6"/>
            </a:pPr>
            <a:endParaRPr lang="en-IN" dirty="0"/>
          </a:p>
          <a:p>
            <a:pPr marL="342900" indent="-342900">
              <a:buAutoNum type="arabicPeriod" startAt="6"/>
            </a:pPr>
            <a:r>
              <a:rPr lang="en-IN" b="1" dirty="0" err="1" smtClean="0"/>
              <a:t>Nyayadish</a:t>
            </a:r>
            <a:r>
              <a:rPr lang="en-IN" dirty="0" smtClean="0"/>
              <a:t>   __ Justice </a:t>
            </a:r>
          </a:p>
          <a:p>
            <a:pPr marL="342900" indent="-342900">
              <a:buAutoNum type="arabicPeriod" startAt="6"/>
            </a:pPr>
            <a:endParaRPr lang="en-IN" b="1" dirty="0"/>
          </a:p>
          <a:p>
            <a:pPr marL="342900" indent="-342900">
              <a:buAutoNum type="arabicPeriod" startAt="6"/>
            </a:pPr>
            <a:r>
              <a:rPr lang="en-IN" b="1" dirty="0" err="1" smtClean="0"/>
              <a:t>Panditarao</a:t>
            </a:r>
            <a:r>
              <a:rPr lang="en-IN" dirty="0" smtClean="0"/>
              <a:t>  __ Charities and religious administration .</a:t>
            </a:r>
          </a:p>
          <a:p>
            <a:pPr marL="342900" indent="-342900">
              <a:buAutoNum type="arabicPeriod" startAt="6"/>
            </a:pPr>
            <a:endParaRPr lang="en-IN" dirty="0" smtClean="0"/>
          </a:p>
          <a:p>
            <a:pPr marL="342900" indent="-342900">
              <a:buAutoNum type="arabicPeriod" startAt="6"/>
            </a:pPr>
            <a:endParaRPr lang="en-IN" dirty="0"/>
          </a:p>
          <a:p>
            <a:r>
              <a:rPr lang="en-IN" dirty="0" smtClean="0"/>
              <a:t>Most of the administrative reforms of </a:t>
            </a:r>
            <a:r>
              <a:rPr lang="en-IN" dirty="0" err="1" smtClean="0"/>
              <a:t>Shivaji</a:t>
            </a:r>
            <a:r>
              <a:rPr lang="en-IN" dirty="0" smtClean="0"/>
              <a:t> were based on the Practices of the Deccan Sultanates . For example , </a:t>
            </a:r>
            <a:r>
              <a:rPr lang="en-IN" dirty="0" err="1" smtClean="0"/>
              <a:t>Peshwa</a:t>
            </a:r>
            <a:r>
              <a:rPr lang="en-IN" dirty="0" smtClean="0"/>
              <a:t> was the Persian title .</a:t>
            </a:r>
          </a:p>
          <a:p>
            <a:endParaRPr lang="en-IN" dirty="0"/>
          </a:p>
          <a:p>
            <a:r>
              <a:rPr lang="en-IN" dirty="0" smtClean="0"/>
              <a:t>The revenue system of </a:t>
            </a:r>
            <a:r>
              <a:rPr lang="en-IN" dirty="0" err="1" smtClean="0"/>
              <a:t>Shivaji</a:t>
            </a:r>
            <a:r>
              <a:rPr lang="en-IN" dirty="0" smtClean="0"/>
              <a:t> was based on that of Malik Amber of </a:t>
            </a:r>
            <a:r>
              <a:rPr lang="en-IN" dirty="0" err="1" smtClean="0"/>
              <a:t>Ahmadnagar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Lands were measured by using the measuring rod called  </a:t>
            </a:r>
            <a:r>
              <a:rPr lang="en-IN" dirty="0" err="1" smtClean="0"/>
              <a:t>Kathi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Lands were classified into three categories  __  Paddy fields , Garden lands and hilly tracks .</a:t>
            </a:r>
          </a:p>
          <a:p>
            <a:endParaRPr lang="en-IN" dirty="0"/>
          </a:p>
          <a:p>
            <a:r>
              <a:rPr lang="en-IN" dirty="0" smtClean="0"/>
              <a:t>He reduced the powers of the existing </a:t>
            </a:r>
            <a:r>
              <a:rPr lang="en-IN" dirty="0" err="1" smtClean="0"/>
              <a:t>Deshmuks</a:t>
            </a:r>
            <a:r>
              <a:rPr lang="en-IN" dirty="0" smtClean="0"/>
              <a:t> and </a:t>
            </a:r>
            <a:r>
              <a:rPr lang="en-IN" dirty="0" err="1" smtClean="0"/>
              <a:t>Kulkarnis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He appointed his own revenue officials called </a:t>
            </a:r>
            <a:r>
              <a:rPr lang="en-IN" dirty="0" err="1" smtClean="0"/>
              <a:t>Karkuns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66169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50519" y="533400"/>
            <a:ext cx="826008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err="1" smtClean="0"/>
              <a:t>Chauth</a:t>
            </a:r>
            <a:r>
              <a:rPr lang="en-IN" b="1" dirty="0" smtClean="0"/>
              <a:t> and </a:t>
            </a:r>
            <a:r>
              <a:rPr lang="en-IN" b="1" dirty="0" err="1" smtClean="0"/>
              <a:t>Sardeshmukhi</a:t>
            </a:r>
            <a:r>
              <a:rPr lang="en-IN" b="1" dirty="0" smtClean="0"/>
              <a:t>  </a:t>
            </a:r>
            <a:r>
              <a:rPr lang="en-IN" dirty="0" smtClean="0"/>
              <a:t>were the taxes collected from  the neighbouring territories of the Mughal empire or Deccan Sultanates .</a:t>
            </a:r>
          </a:p>
          <a:p>
            <a:endParaRPr lang="en-IN" dirty="0"/>
          </a:p>
          <a:p>
            <a:r>
              <a:rPr lang="en-IN" b="1" dirty="0" err="1" smtClean="0"/>
              <a:t>Chauth</a:t>
            </a:r>
            <a:r>
              <a:rPr lang="en-IN" dirty="0" smtClean="0"/>
              <a:t> was One Fourth of the land revenue paid to the Marathas in order to avoid the Maratha raids .</a:t>
            </a:r>
          </a:p>
          <a:p>
            <a:endParaRPr lang="en-IN" dirty="0"/>
          </a:p>
          <a:p>
            <a:r>
              <a:rPr lang="en-IN" b="1" dirty="0" err="1" smtClean="0"/>
              <a:t>Sardeshmukh</a:t>
            </a:r>
            <a:r>
              <a:rPr lang="en-IN" dirty="0" err="1" smtClean="0"/>
              <a:t>i</a:t>
            </a:r>
            <a:r>
              <a:rPr lang="en-IN" dirty="0" smtClean="0"/>
              <a:t> was an additional levy of 10 % on those lands which the Marathas claimed hereditary rights .</a:t>
            </a:r>
          </a:p>
          <a:p>
            <a:endParaRPr lang="en-IN" dirty="0"/>
          </a:p>
          <a:p>
            <a:r>
              <a:rPr lang="en-IN" dirty="0" err="1" smtClean="0"/>
              <a:t>Shivaji</a:t>
            </a:r>
            <a:r>
              <a:rPr lang="en-IN" dirty="0" smtClean="0"/>
              <a:t> was a man of military genius and his army was well organized .</a:t>
            </a:r>
          </a:p>
          <a:p>
            <a:endParaRPr lang="en-IN" dirty="0"/>
          </a:p>
          <a:p>
            <a:r>
              <a:rPr lang="en-IN" dirty="0" smtClean="0"/>
              <a:t>The regular army consisted of about  30,000 to 40,000 Cavalry supervised by </a:t>
            </a:r>
            <a:r>
              <a:rPr lang="en-IN" dirty="0" err="1" smtClean="0"/>
              <a:t>Havaildars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They were given fixed salaries .</a:t>
            </a:r>
          </a:p>
          <a:p>
            <a:endParaRPr lang="en-IN" dirty="0"/>
          </a:p>
          <a:p>
            <a:r>
              <a:rPr lang="en-IN" dirty="0" smtClean="0"/>
              <a:t>There were two divisions in the Maratha Cavalry – </a:t>
            </a:r>
          </a:p>
          <a:p>
            <a:endParaRPr lang="en-IN" dirty="0"/>
          </a:p>
          <a:p>
            <a:pPr marL="342900" indent="-342900">
              <a:buAutoNum type="arabicPeriod"/>
            </a:pPr>
            <a:r>
              <a:rPr lang="en-IN" b="1" dirty="0" err="1" smtClean="0"/>
              <a:t>Bargirs</a:t>
            </a:r>
            <a:r>
              <a:rPr lang="en-IN" b="1" dirty="0" smtClean="0"/>
              <a:t> </a:t>
            </a:r>
            <a:r>
              <a:rPr lang="en-IN" dirty="0" smtClean="0"/>
              <a:t>– equipped and paid by the state  and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b="1" dirty="0" err="1" smtClean="0"/>
              <a:t>Silahdars</a:t>
            </a:r>
            <a:r>
              <a:rPr lang="en-IN" b="1" dirty="0" smtClean="0"/>
              <a:t> </a:t>
            </a:r>
            <a:r>
              <a:rPr lang="en-IN" dirty="0" smtClean="0"/>
              <a:t>--- Maintained by the nobles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13933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964</Words>
  <Application>Microsoft Office PowerPoint</Application>
  <PresentationFormat>On-screen Show (4:3)</PresentationFormat>
  <Paragraphs>175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MARATHAS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MARATHAS </dc:title>
  <dc:creator>sid m</dc:creator>
  <cp:lastModifiedBy>lingamal</cp:lastModifiedBy>
  <cp:revision>24</cp:revision>
  <dcterms:created xsi:type="dcterms:W3CDTF">2006-08-16T00:00:00Z</dcterms:created>
  <dcterms:modified xsi:type="dcterms:W3CDTF">2018-03-19T16:28:28Z</dcterms:modified>
</cp:coreProperties>
</file>