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1"/>
            <a:ext cx="8610600" cy="609599"/>
          </a:xfrm>
        </p:spPr>
        <p:txBody>
          <a:bodyPr>
            <a:normAutofit fontScale="90000"/>
          </a:bodyPr>
          <a:lstStyle/>
          <a:p>
            <a:r>
              <a:rPr lang="en-US" dirty="0" smtClean="0"/>
              <a:t>Indian Space Research </a:t>
            </a:r>
            <a:r>
              <a:rPr lang="en-US" dirty="0" err="1" smtClean="0"/>
              <a:t>Organisation</a:t>
            </a:r>
            <a:endParaRPr lang="en-US" dirty="0"/>
          </a:p>
        </p:txBody>
      </p:sp>
      <p:sp>
        <p:nvSpPr>
          <p:cNvPr id="3" name="Subtitle 2"/>
          <p:cNvSpPr>
            <a:spLocks noGrp="1"/>
          </p:cNvSpPr>
          <p:nvPr>
            <p:ph type="subTitle" idx="1"/>
          </p:nvPr>
        </p:nvSpPr>
        <p:spPr>
          <a:xfrm>
            <a:off x="228600" y="914400"/>
            <a:ext cx="8686800" cy="5638800"/>
          </a:xfrm>
        </p:spPr>
        <p:txBody>
          <a:bodyPr>
            <a:normAutofit/>
          </a:bodyPr>
          <a:lstStyle/>
          <a:p>
            <a:pPr algn="l"/>
            <a:r>
              <a:rPr lang="en-US" b="1" dirty="0" smtClean="0">
                <a:latin typeface="Brush Script MT" pitchFamily="66" charset="0"/>
              </a:rPr>
              <a:t>Genesis</a:t>
            </a:r>
          </a:p>
          <a:p>
            <a:pPr algn="l">
              <a:buFont typeface="Wingdings" pitchFamily="2" charset="2"/>
              <a:buChar char="Ø"/>
            </a:pPr>
            <a:r>
              <a:rPr lang="en-US" sz="2400" b="1" dirty="0" smtClean="0">
                <a:solidFill>
                  <a:schemeClr val="tx1"/>
                </a:solidFill>
                <a:latin typeface="Californian FB" pitchFamily="18" charset="0"/>
              </a:rPr>
              <a:t>The space research activities were initiated in our country during the early </a:t>
            </a:r>
            <a:r>
              <a:rPr lang="en-US" sz="2400" b="1" dirty="0" smtClean="0">
                <a:solidFill>
                  <a:schemeClr val="tx1"/>
                </a:solidFill>
                <a:latin typeface="Californian FB" pitchFamily="18" charset="0"/>
              </a:rPr>
              <a:t>1960’s</a:t>
            </a:r>
          </a:p>
          <a:p>
            <a:pPr algn="l">
              <a:buFont typeface="Wingdings" pitchFamily="2" charset="2"/>
              <a:buChar char="Ø"/>
            </a:pPr>
            <a:r>
              <a:rPr lang="en-US" sz="2400" b="1" dirty="0" smtClean="0">
                <a:solidFill>
                  <a:schemeClr val="tx1"/>
                </a:solidFill>
                <a:latin typeface="Californian FB" pitchFamily="18" charset="0"/>
              </a:rPr>
              <a:t>Dr. </a:t>
            </a:r>
            <a:r>
              <a:rPr lang="en-US" sz="2400" b="1" dirty="0" err="1" smtClean="0">
                <a:solidFill>
                  <a:schemeClr val="tx1"/>
                </a:solidFill>
                <a:latin typeface="Californian FB" pitchFamily="18" charset="0"/>
              </a:rPr>
              <a:t>Vikram</a:t>
            </a:r>
            <a:r>
              <a:rPr lang="en-US" sz="2400" b="1" dirty="0" smtClean="0">
                <a:solidFill>
                  <a:schemeClr val="tx1"/>
                </a:solidFill>
                <a:latin typeface="Californian FB" pitchFamily="18" charset="0"/>
              </a:rPr>
              <a:t> Sarabhai, the founding father of Indian space </a:t>
            </a:r>
            <a:r>
              <a:rPr lang="en-US" sz="2400" b="1" dirty="0" err="1" smtClean="0">
                <a:solidFill>
                  <a:schemeClr val="tx1"/>
                </a:solidFill>
                <a:latin typeface="Californian FB" pitchFamily="18" charset="0"/>
              </a:rPr>
              <a:t>programme</a:t>
            </a:r>
            <a:r>
              <a:rPr lang="en-US" sz="2400" b="1" dirty="0" smtClean="0">
                <a:solidFill>
                  <a:schemeClr val="tx1"/>
                </a:solidFill>
                <a:latin typeface="Californian FB" pitchFamily="18" charset="0"/>
              </a:rPr>
              <a:t>, quickly recognized the benefits of space technologies for India</a:t>
            </a:r>
            <a:r>
              <a:rPr lang="en-US" sz="2400" b="1" dirty="0" smtClean="0">
                <a:solidFill>
                  <a:schemeClr val="tx1"/>
                </a:solidFill>
                <a:latin typeface="Californian FB" pitchFamily="18" charset="0"/>
              </a:rPr>
              <a:t>.</a:t>
            </a:r>
          </a:p>
          <a:p>
            <a:pPr algn="l"/>
            <a:r>
              <a:rPr lang="en-US" sz="2400" b="1" dirty="0" smtClean="0">
                <a:solidFill>
                  <a:schemeClr val="tx1"/>
                </a:solidFill>
                <a:latin typeface="Californian FB" pitchFamily="18" charset="0"/>
              </a:rPr>
              <a:t>Indian </a:t>
            </a:r>
            <a:r>
              <a:rPr lang="en-US" sz="2400" b="1" dirty="0" smtClean="0">
                <a:solidFill>
                  <a:schemeClr val="tx1"/>
                </a:solidFill>
                <a:latin typeface="Californian FB" pitchFamily="18" charset="0"/>
              </a:rPr>
              <a:t>space </a:t>
            </a:r>
            <a:r>
              <a:rPr lang="en-US" sz="2400" b="1" dirty="0" err="1" smtClean="0">
                <a:solidFill>
                  <a:schemeClr val="tx1"/>
                </a:solidFill>
                <a:latin typeface="Californian FB" pitchFamily="18" charset="0"/>
              </a:rPr>
              <a:t>programme</a:t>
            </a:r>
            <a:r>
              <a:rPr lang="en-US" sz="2400" b="1" dirty="0" smtClean="0">
                <a:solidFill>
                  <a:schemeClr val="tx1"/>
                </a:solidFill>
                <a:latin typeface="Californian FB" pitchFamily="18" charset="0"/>
              </a:rPr>
              <a:t> had </a:t>
            </a:r>
            <a:r>
              <a:rPr lang="en-US" sz="2400" b="1" dirty="0" smtClean="0">
                <a:solidFill>
                  <a:schemeClr val="tx1"/>
                </a:solidFill>
                <a:latin typeface="Californian FB" pitchFamily="18" charset="0"/>
              </a:rPr>
              <a:t>three distinct elements </a:t>
            </a:r>
            <a:endParaRPr lang="en-US" sz="2400" b="1" dirty="0" smtClean="0">
              <a:solidFill>
                <a:schemeClr val="tx1"/>
              </a:solidFill>
              <a:latin typeface="Californian FB" pitchFamily="18" charset="0"/>
            </a:endParaRPr>
          </a:p>
          <a:p>
            <a:pPr algn="l"/>
            <a:r>
              <a:rPr lang="en-US" sz="2400" b="1" dirty="0" smtClean="0">
                <a:solidFill>
                  <a:schemeClr val="tx1"/>
                </a:solidFill>
                <a:latin typeface="Californian FB" pitchFamily="18" charset="0"/>
              </a:rPr>
              <a:t>1.satellites </a:t>
            </a:r>
            <a:r>
              <a:rPr lang="en-US" sz="2400" b="1" dirty="0" smtClean="0">
                <a:solidFill>
                  <a:schemeClr val="tx1"/>
                </a:solidFill>
                <a:latin typeface="Californian FB" pitchFamily="18" charset="0"/>
              </a:rPr>
              <a:t>for communication </a:t>
            </a:r>
            <a:endParaRPr lang="en-US" sz="2400" b="1" dirty="0" smtClean="0">
              <a:solidFill>
                <a:schemeClr val="tx1"/>
              </a:solidFill>
              <a:latin typeface="Californian FB" pitchFamily="18" charset="0"/>
            </a:endParaRPr>
          </a:p>
          <a:p>
            <a:pPr algn="l"/>
            <a:r>
              <a:rPr lang="en-US" sz="2400" b="1" dirty="0" smtClean="0">
                <a:solidFill>
                  <a:schemeClr val="tx1"/>
                </a:solidFill>
                <a:latin typeface="Californian FB" pitchFamily="18" charset="0"/>
              </a:rPr>
              <a:t>2.remote sensing</a:t>
            </a:r>
          </a:p>
          <a:p>
            <a:pPr algn="l"/>
            <a:r>
              <a:rPr lang="en-US" sz="2400" b="1" dirty="0" smtClean="0">
                <a:solidFill>
                  <a:schemeClr val="tx1"/>
                </a:solidFill>
                <a:latin typeface="Californian FB" pitchFamily="18" charset="0"/>
              </a:rPr>
              <a:t>3. the </a:t>
            </a:r>
            <a:r>
              <a:rPr lang="en-US" sz="2400" b="1" dirty="0" smtClean="0">
                <a:solidFill>
                  <a:schemeClr val="tx1"/>
                </a:solidFill>
                <a:latin typeface="Californian FB" pitchFamily="18" charset="0"/>
              </a:rPr>
              <a:t>space transportation system and application </a:t>
            </a:r>
            <a:r>
              <a:rPr lang="en-US" sz="2400" b="1" dirty="0" err="1" smtClean="0">
                <a:solidFill>
                  <a:schemeClr val="tx1"/>
                </a:solidFill>
                <a:latin typeface="Californian FB" pitchFamily="18" charset="0"/>
              </a:rPr>
              <a:t>programmes</a:t>
            </a:r>
            <a:endParaRPr lang="en-US" sz="2400" b="1" dirty="0" smtClean="0">
              <a:solidFill>
                <a:schemeClr val="tx1"/>
              </a:solidFill>
              <a:latin typeface="Californian FB" pitchFamily="18" charset="0"/>
            </a:endParaRPr>
          </a:p>
          <a:p>
            <a:pPr algn="l"/>
            <a:endParaRPr lang="en-US" dirty="0">
              <a:solidFill>
                <a:schemeClr val="tx1"/>
              </a:solidFill>
              <a:latin typeface="Californian FB" pitchFamily="18" charset="0"/>
            </a:endParaRPr>
          </a:p>
        </p:txBody>
      </p:sp>
      <p:pic>
        <p:nvPicPr>
          <p:cNvPr id="1026" name="Picture 2" descr="C:\Users\user\Downloads\download (1).jpg"/>
          <p:cNvPicPr>
            <a:picLocks noChangeAspect="1" noChangeArrowheads="1"/>
          </p:cNvPicPr>
          <p:nvPr/>
        </p:nvPicPr>
        <p:blipFill>
          <a:blip r:embed="rId2"/>
          <a:srcRect/>
          <a:stretch>
            <a:fillRect/>
          </a:stretch>
        </p:blipFill>
        <p:spPr bwMode="auto">
          <a:xfrm>
            <a:off x="7467600" y="2743200"/>
            <a:ext cx="1447800" cy="197564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534400" cy="5973763"/>
          </a:xfrm>
        </p:spPr>
        <p:txBody>
          <a:bodyPr>
            <a:normAutofit fontScale="92500"/>
          </a:bodyPr>
          <a:lstStyle/>
          <a:p>
            <a:r>
              <a:rPr lang="en-US" dirty="0" smtClean="0"/>
              <a:t>During the operational phase in 90’s, major space infrastructure was created under two broad classes: </a:t>
            </a:r>
            <a:endParaRPr lang="en-US" dirty="0" smtClean="0"/>
          </a:p>
          <a:p>
            <a:pPr>
              <a:buFont typeface="Wingdings" pitchFamily="2" charset="2"/>
              <a:buChar char="q"/>
            </a:pPr>
            <a:r>
              <a:rPr lang="en-US" dirty="0" smtClean="0"/>
              <a:t>one </a:t>
            </a:r>
            <a:r>
              <a:rPr lang="en-US" dirty="0" smtClean="0"/>
              <a:t>for the communication, broadcasting and meteorology through a multi-purpose Indian National Satellite system (INSAT), </a:t>
            </a:r>
            <a:endParaRPr lang="en-US" dirty="0" smtClean="0"/>
          </a:p>
          <a:p>
            <a:pPr>
              <a:buFont typeface="Wingdings" pitchFamily="2" charset="2"/>
              <a:buChar char="q"/>
            </a:pPr>
            <a:r>
              <a:rPr lang="en-US" dirty="0" smtClean="0"/>
              <a:t> </a:t>
            </a:r>
            <a:r>
              <a:rPr lang="en-US" dirty="0" smtClean="0"/>
              <a:t>for Indian Remote Sensing Satellite (IRS) system. </a:t>
            </a:r>
            <a:endParaRPr lang="en-US" dirty="0" smtClean="0"/>
          </a:p>
          <a:p>
            <a:pPr>
              <a:buFont typeface="Wingdings" pitchFamily="2" charset="2"/>
              <a:buChar char="q"/>
            </a:pPr>
            <a:r>
              <a:rPr lang="en-US" dirty="0" smtClean="0"/>
              <a:t>The </a:t>
            </a:r>
            <a:r>
              <a:rPr lang="en-US" dirty="0" smtClean="0"/>
              <a:t>development and </a:t>
            </a:r>
            <a:r>
              <a:rPr lang="en-US" dirty="0" err="1" smtClean="0"/>
              <a:t>operationalisation</a:t>
            </a:r>
            <a:r>
              <a:rPr lang="en-US" dirty="0" smtClean="0"/>
              <a:t> of </a:t>
            </a:r>
            <a:r>
              <a:rPr lang="en-US" b="1" dirty="0" smtClean="0">
                <a:solidFill>
                  <a:srgbClr val="0070C0"/>
                </a:solidFill>
              </a:rPr>
              <a:t>Polar Satellite Launch Vehicle </a:t>
            </a:r>
            <a:r>
              <a:rPr lang="en-US" dirty="0" smtClean="0"/>
              <a:t>(PSLV) and development of </a:t>
            </a:r>
            <a:r>
              <a:rPr lang="en-US" b="1" dirty="0" smtClean="0">
                <a:solidFill>
                  <a:schemeClr val="accent6">
                    <a:lumMod val="50000"/>
                  </a:schemeClr>
                </a:solidFill>
              </a:rPr>
              <a:t>Geo-synchronous Satellite Launch Vehicle </a:t>
            </a:r>
            <a:r>
              <a:rPr lang="en-US" dirty="0" smtClean="0"/>
              <a:t>(GSLV) were significant achievements during this phase.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fontScale="92500" lnSpcReduction="20000"/>
          </a:bodyPr>
          <a:lstStyle/>
          <a:p>
            <a:r>
              <a:rPr lang="en-US" sz="2400" dirty="0" smtClean="0">
                <a:solidFill>
                  <a:srgbClr val="00B050"/>
                </a:solidFill>
                <a:latin typeface="Bookman Old Style" pitchFamily="18" charset="0"/>
              </a:rPr>
              <a:t>Communication Satellites</a:t>
            </a:r>
          </a:p>
          <a:p>
            <a:pPr>
              <a:buNone/>
            </a:pPr>
            <a:r>
              <a:rPr lang="en-US" sz="2400" dirty="0" smtClean="0">
                <a:latin typeface="Bookman Old Style" pitchFamily="18" charset="0"/>
              </a:rPr>
              <a:t>	Supports </a:t>
            </a:r>
            <a:r>
              <a:rPr lang="en-US" sz="2400" dirty="0" smtClean="0">
                <a:latin typeface="Bookman Old Style" pitchFamily="18" charset="0"/>
              </a:rPr>
              <a:t>telecommunication, television broadcasting, satellite news gathering, societal applications, weather forecasting, disaster warning and Search and Rescue operation services</a:t>
            </a:r>
            <a:r>
              <a:rPr lang="en-US" sz="2400" dirty="0" smtClean="0">
                <a:latin typeface="Bookman Old Style" pitchFamily="18" charset="0"/>
              </a:rPr>
              <a:t>.</a:t>
            </a:r>
          </a:p>
          <a:p>
            <a:pPr>
              <a:buFont typeface="Wingdings" pitchFamily="2" charset="2"/>
              <a:buChar char="§"/>
            </a:pPr>
            <a:r>
              <a:rPr lang="en-US" sz="2400" dirty="0" smtClean="0">
                <a:latin typeface="Bookman Old Style" pitchFamily="18" charset="0"/>
              </a:rPr>
              <a:t>Indian National Satellite (INSAT) </a:t>
            </a:r>
            <a:r>
              <a:rPr lang="en-US" sz="2400" dirty="0" smtClean="0">
                <a:latin typeface="Bookman Old Style" pitchFamily="18" charset="0"/>
              </a:rPr>
              <a:t>(</a:t>
            </a:r>
            <a:r>
              <a:rPr lang="en-US" sz="2400" dirty="0" smtClean="0">
                <a:latin typeface="Bookman Old Style" pitchFamily="18" charset="0"/>
              </a:rPr>
              <a:t> 15 operational satellites, namely - INSAT-3A, 3C, 4A, 4B, 4CR and GSAT-6, 7, 8, 9, 10, 12, 14, 15, 16 and 18</a:t>
            </a:r>
            <a:r>
              <a:rPr lang="en-US" sz="2400" dirty="0" smtClean="0">
                <a:latin typeface="Bookman Old Style" pitchFamily="18" charset="0"/>
              </a:rPr>
              <a:t>.)</a:t>
            </a:r>
          </a:p>
          <a:p>
            <a:pPr>
              <a:buFont typeface="Wingdings" pitchFamily="2" charset="2"/>
              <a:buChar char="§"/>
            </a:pPr>
            <a:r>
              <a:rPr lang="en-US" sz="2400" dirty="0" smtClean="0">
                <a:solidFill>
                  <a:srgbClr val="00B050"/>
                </a:solidFill>
                <a:latin typeface="Bookman Old Style" pitchFamily="18" charset="0"/>
              </a:rPr>
              <a:t>Earth </a:t>
            </a:r>
            <a:r>
              <a:rPr lang="en-US" sz="2400" dirty="0" smtClean="0">
                <a:solidFill>
                  <a:srgbClr val="00B050"/>
                </a:solidFill>
                <a:latin typeface="Bookman Old Style" pitchFamily="18" charset="0"/>
              </a:rPr>
              <a:t>Observation Satellites</a:t>
            </a:r>
          </a:p>
          <a:p>
            <a:pPr>
              <a:buNone/>
            </a:pPr>
            <a:r>
              <a:rPr lang="en-US" sz="2400" dirty="0" smtClean="0">
                <a:latin typeface="Bookman Old Style" pitchFamily="18" charset="0"/>
              </a:rPr>
              <a:t>	thematic </a:t>
            </a:r>
            <a:r>
              <a:rPr lang="en-US" sz="2400" dirty="0" smtClean="0">
                <a:latin typeface="Bookman Old Style" pitchFamily="18" charset="0"/>
              </a:rPr>
              <a:t>series of satellites supporting multitude of applications in the areas of land and water resources; cartography; and ocean &amp; atmosphere</a:t>
            </a:r>
            <a:r>
              <a:rPr lang="en-US" sz="2400" dirty="0" smtClean="0">
                <a:latin typeface="Bookman Old Style" pitchFamily="18" charset="0"/>
              </a:rPr>
              <a:t>.</a:t>
            </a:r>
          </a:p>
          <a:p>
            <a:pPr>
              <a:buFont typeface="Wingdings" pitchFamily="2" charset="2"/>
              <a:buChar char="§"/>
            </a:pPr>
            <a:r>
              <a:rPr lang="en-US" sz="2400" dirty="0" smtClean="0"/>
              <a:t>Currently, *thirteen* operational satellites are in Sun-synchronous orbit – RESOURCESAT-1, 2, 2A CARTOSAT-1, 2, 2A, 2B, RISAT-1 and 2, OCEANSAT-2, </a:t>
            </a:r>
            <a:r>
              <a:rPr lang="en-US" sz="2400" dirty="0" err="1" smtClean="0"/>
              <a:t>Megha-Tropiques</a:t>
            </a:r>
            <a:r>
              <a:rPr lang="en-US" sz="2400" dirty="0" smtClean="0"/>
              <a:t>, SARAL and SCATSAT-1, and *four* in Geostationary orbit- INSAT-3D, </a:t>
            </a:r>
            <a:r>
              <a:rPr lang="en-US" sz="2400" dirty="0" err="1" smtClean="0"/>
              <a:t>Kalpana</a:t>
            </a:r>
            <a:r>
              <a:rPr lang="en-US" sz="2400" dirty="0" smtClean="0"/>
              <a:t> &amp; INSAT 3A, INSAT -3DR. </a:t>
            </a:r>
            <a:endParaRPr lang="en-US" sz="2400" dirty="0" smtClean="0">
              <a:latin typeface="Bookman Old Style" pitchFamily="18" charset="0"/>
            </a:endParaRPr>
          </a:p>
          <a:p>
            <a:pPr>
              <a:buFont typeface="Wingdings" pitchFamily="2" charset="2"/>
              <a:buChar char="§"/>
            </a:pPr>
            <a:r>
              <a:rPr lang="en-US" sz="2400" dirty="0" smtClean="0">
                <a:solidFill>
                  <a:srgbClr val="00B050"/>
                </a:solidFill>
              </a:rPr>
              <a:t>Scientific Spacecraft</a:t>
            </a:r>
            <a:endParaRPr lang="en-US" sz="2400" dirty="0" smtClean="0">
              <a:solidFill>
                <a:srgbClr val="00B050"/>
              </a:solidFill>
            </a:endParaRPr>
          </a:p>
          <a:p>
            <a:pPr>
              <a:buNone/>
            </a:pPr>
            <a:r>
              <a:rPr lang="en-US" sz="2400" dirty="0" smtClean="0"/>
              <a:t>	Spacecraft </a:t>
            </a:r>
            <a:r>
              <a:rPr lang="en-US" sz="2400" dirty="0" smtClean="0"/>
              <a:t>for research in areas like astronomy, astrophysics, planetary and earth sciences, atmospheric sciences and theoretical physics. </a:t>
            </a:r>
            <a:endParaRPr lang="en-US" sz="2400" dirty="0" smtClean="0"/>
          </a:p>
          <a:p>
            <a:pPr>
              <a:buFont typeface="Wingdings" pitchFamily="2" charset="2"/>
              <a:buChar char="§"/>
            </a:pPr>
            <a:r>
              <a:rPr lang="en-US" sz="2400" dirty="0" smtClean="0"/>
              <a:t>AstroSat, </a:t>
            </a:r>
            <a:r>
              <a:rPr lang="en-US" sz="2400" dirty="0" smtClean="0"/>
              <a:t>Mars Orbiter </a:t>
            </a:r>
            <a:r>
              <a:rPr lang="en-US" sz="2400" dirty="0" smtClean="0"/>
              <a:t>Mission Chandrayaan-1 </a:t>
            </a:r>
            <a:r>
              <a:rPr lang="en-US" sz="2400" dirty="0" smtClean="0"/>
              <a:t>Chandrayaan-2</a:t>
            </a:r>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latin typeface="Bookman Old Style" pitchFamily="18" charset="0"/>
            </a:endParaRPr>
          </a:p>
          <a:p>
            <a:pPr>
              <a:buNone/>
            </a:pP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477000"/>
          </a:xfrm>
        </p:spPr>
        <p:txBody>
          <a:bodyPr>
            <a:normAutofit/>
          </a:bodyPr>
          <a:lstStyle/>
          <a:p>
            <a:r>
              <a:rPr lang="en-US" b="1" dirty="0" smtClean="0">
                <a:latin typeface="Californian FB" pitchFamily="18" charset="0"/>
              </a:rPr>
              <a:t>Satellite Navigation</a:t>
            </a:r>
          </a:p>
          <a:p>
            <a:pPr>
              <a:buNone/>
            </a:pPr>
            <a:r>
              <a:rPr lang="en-US" b="1" dirty="0" smtClean="0">
                <a:latin typeface="Californian FB" pitchFamily="18" charset="0"/>
              </a:rPr>
              <a:t>	Satellite </a:t>
            </a:r>
            <a:r>
              <a:rPr lang="en-US" b="1" dirty="0" smtClean="0">
                <a:latin typeface="Californian FB" pitchFamily="18" charset="0"/>
              </a:rPr>
              <a:t>Navigation service is an emerging satellite based system with commercial and strategic applications</a:t>
            </a:r>
            <a:r>
              <a:rPr lang="en-US" b="1" dirty="0" smtClean="0">
                <a:latin typeface="Californian FB" pitchFamily="18" charset="0"/>
              </a:rPr>
              <a:t>.</a:t>
            </a:r>
          </a:p>
          <a:p>
            <a:pPr>
              <a:buNone/>
            </a:pPr>
            <a:r>
              <a:rPr lang="en-US" b="1" dirty="0" smtClean="0">
                <a:latin typeface="Californian FB" pitchFamily="18" charset="0"/>
              </a:rPr>
              <a:t>	</a:t>
            </a:r>
            <a:r>
              <a:rPr lang="en-US" b="1" dirty="0" smtClean="0">
                <a:latin typeface="Californian FB" pitchFamily="18" charset="0"/>
              </a:rPr>
              <a:t> </a:t>
            </a:r>
            <a:r>
              <a:rPr lang="en-US" b="1" dirty="0" smtClean="0">
                <a:latin typeface="Californian FB" pitchFamily="18" charset="0"/>
              </a:rPr>
              <a:t>ISRO is committed to provide the satellite based Navigation services to meet the emerging demands of the Civil Aviation requirements and to meet the user requirements of the positioning, navigation and timing based on the independent satellite navigation system</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5897563"/>
          </a:xfrm>
        </p:spPr>
        <p:txBody>
          <a:bodyPr>
            <a:normAutofit/>
          </a:bodyPr>
          <a:lstStyle/>
          <a:p>
            <a:pPr fontAlgn="t">
              <a:buFont typeface="Wingdings" pitchFamily="2" charset="2"/>
              <a:buChar char="Ø"/>
            </a:pPr>
            <a:r>
              <a:rPr lang="en-US" dirty="0" smtClean="0"/>
              <a:t>95 Spacecraft Missions</a:t>
            </a:r>
            <a:endParaRPr lang="en-US" dirty="0" smtClean="0"/>
          </a:p>
          <a:p>
            <a:pPr fontAlgn="t">
              <a:buNone/>
            </a:pPr>
            <a:r>
              <a:rPr lang="en-US" dirty="0" smtClean="0"/>
              <a:t>	* </a:t>
            </a:r>
            <a:r>
              <a:rPr lang="en-US" dirty="0" smtClean="0"/>
              <a:t>Including</a:t>
            </a:r>
            <a:br>
              <a:rPr lang="en-US" dirty="0" smtClean="0"/>
            </a:br>
            <a:r>
              <a:rPr lang="en-US" dirty="0" smtClean="0"/>
              <a:t>3 </a:t>
            </a:r>
            <a:r>
              <a:rPr lang="en-US" dirty="0" err="1" smtClean="0"/>
              <a:t>Nano</a:t>
            </a:r>
            <a:r>
              <a:rPr lang="en-US" dirty="0" smtClean="0"/>
              <a:t> Satellites and 1 Micro Satellite</a:t>
            </a:r>
          </a:p>
          <a:p>
            <a:pPr fontAlgn="t">
              <a:buFont typeface="Wingdings" pitchFamily="2" charset="2"/>
              <a:buChar char="Ø"/>
            </a:pPr>
            <a:r>
              <a:rPr lang="en-US" dirty="0" smtClean="0"/>
              <a:t>65 Launch Missions</a:t>
            </a:r>
            <a:r>
              <a:rPr lang="en-US" dirty="0" smtClean="0"/>
              <a:t>**</a:t>
            </a:r>
          </a:p>
          <a:p>
            <a:pPr fontAlgn="t">
              <a:buNone/>
            </a:pPr>
            <a:r>
              <a:rPr lang="en-US" dirty="0" smtClean="0"/>
              <a:t>	</a:t>
            </a:r>
            <a:r>
              <a:rPr lang="en-US" dirty="0" smtClean="0"/>
              <a:t> ** Including</a:t>
            </a:r>
            <a:br>
              <a:rPr lang="en-US" dirty="0" smtClean="0"/>
            </a:br>
            <a:r>
              <a:rPr lang="en-US" dirty="0" smtClean="0"/>
              <a:t>  Scramjet-TD &amp; RLV-TD</a:t>
            </a:r>
          </a:p>
          <a:p>
            <a:pPr fontAlgn="t">
              <a:buFont typeface="Wingdings" pitchFamily="2" charset="2"/>
              <a:buChar char="Ø"/>
            </a:pPr>
            <a:r>
              <a:rPr lang="en-US" dirty="0" smtClean="0"/>
              <a:t> </a:t>
            </a:r>
            <a:r>
              <a:rPr lang="en-US" dirty="0" smtClean="0"/>
              <a:t>9 Student Satellites</a:t>
            </a:r>
            <a:endParaRPr lang="en-US" dirty="0" smtClean="0"/>
          </a:p>
          <a:p>
            <a:pPr fontAlgn="t">
              <a:buFont typeface="Wingdings" pitchFamily="2" charset="2"/>
              <a:buChar char="Ø"/>
            </a:pPr>
            <a:r>
              <a:rPr lang="en-US" dirty="0" smtClean="0"/>
              <a:t>2Re-entry Missions</a:t>
            </a:r>
            <a:endParaRPr lang="en-US" dirty="0" smtClean="0"/>
          </a:p>
          <a:p>
            <a:pPr fontAlgn="t">
              <a:buFont typeface="Wingdings" pitchFamily="2" charset="2"/>
              <a:buChar char="Ø"/>
            </a:pPr>
            <a:r>
              <a:rPr lang="en-US" dirty="0" smtClean="0"/>
              <a:t>237 foreign satellites (of </a:t>
            </a:r>
            <a:r>
              <a:rPr lang="en-US" smtClean="0"/>
              <a:t>28 countries)</a:t>
            </a: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130</Words>
  <Application>Microsoft Office PowerPoint</Application>
  <PresentationFormat>On-screen Show (4:3)</PresentationFormat>
  <Paragraphs>36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Indian Space Research Organisation</vt:lpstr>
      <vt:lpstr>Slide 2</vt:lpstr>
      <vt:lpstr>Slide 3</vt:lpstr>
      <vt:lpstr>Slide 4</vt:lpstr>
      <vt:lpstr>Slide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Space Research Organisation</dc:title>
  <dc:creator>user</dc:creator>
  <cp:lastModifiedBy>user</cp:lastModifiedBy>
  <cp:revision>5</cp:revision>
  <dcterms:created xsi:type="dcterms:W3CDTF">2006-08-16T00:00:00Z</dcterms:created>
  <dcterms:modified xsi:type="dcterms:W3CDTF">2018-03-16T01:51:10Z</dcterms:modified>
</cp:coreProperties>
</file>