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66" r:id="rId6"/>
    <p:sldId id="267" r:id="rId7"/>
    <p:sldId id="268" r:id="rId8"/>
    <p:sldId id="263" r:id="rId9"/>
    <p:sldId id="269" r:id="rId10"/>
    <p:sldId id="270" r:id="rId11"/>
    <p:sldId id="271" r:id="rId12"/>
    <p:sldId id="272" r:id="rId13"/>
    <p:sldId id="258" r:id="rId14"/>
    <p:sldId id="273" r:id="rId15"/>
    <p:sldId id="259" r:id="rId16"/>
    <p:sldId id="274" r:id="rId17"/>
    <p:sldId id="275" r:id="rId18"/>
    <p:sldId id="276" r:id="rId19"/>
    <p:sldId id="277" r:id="rId20"/>
    <p:sldId id="260" r:id="rId21"/>
    <p:sldId id="279" r:id="rId22"/>
    <p:sldId id="261" r:id="rId23"/>
    <p:sldId id="278" r:id="rId24"/>
    <p:sldId id="262"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40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Exploitation_of_labour" TargetMode="External"/><Relationship Id="rId3" Type="http://schemas.openxmlformats.org/officeDocument/2006/relationships/hyperlink" Target="https://en.wikipedia.org/wiki/Family" TargetMode="External"/><Relationship Id="rId7" Type="http://schemas.openxmlformats.org/officeDocument/2006/relationships/hyperlink" Target="https://en.wikipedia.org/wiki/Female_infanticide" TargetMode="External"/><Relationship Id="rId12" Type="http://schemas.openxmlformats.org/officeDocument/2006/relationships/hyperlink" Target="https://en.wikipedia.org/wiki/Mosaic_law" TargetMode="External"/><Relationship Id="rId2" Type="http://schemas.openxmlformats.org/officeDocument/2006/relationships/hyperlink" Target="https://en.wikipedia.org/wiki/Social_security" TargetMode="External"/><Relationship Id="rId1" Type="http://schemas.openxmlformats.org/officeDocument/2006/relationships/slideLayout" Target="../slideLayouts/slideLayout2.xml"/><Relationship Id="rId6" Type="http://schemas.openxmlformats.org/officeDocument/2006/relationships/hyperlink" Target="https://en.wikipedia.org/wiki/Ethnic_minority" TargetMode="External"/><Relationship Id="rId11" Type="http://schemas.openxmlformats.org/officeDocument/2006/relationships/hyperlink" Target="https://en.wikipedia.org/wiki/Theft" TargetMode="External"/><Relationship Id="rId5" Type="http://schemas.openxmlformats.org/officeDocument/2006/relationships/hyperlink" Target="https://en.wikipedia.org/wiki/Women" TargetMode="External"/><Relationship Id="rId10" Type="http://schemas.openxmlformats.org/officeDocument/2006/relationships/hyperlink" Target="https://en.wikipedia.org/wiki/Contract" TargetMode="External"/><Relationship Id="rId4" Type="http://schemas.openxmlformats.org/officeDocument/2006/relationships/hyperlink" Target="https://en.wikipedia.org/wiki/Slavery" TargetMode="External"/><Relationship Id="rId9" Type="http://schemas.openxmlformats.org/officeDocument/2006/relationships/hyperlink" Target="https://en.wikipedia.org/wiki/Murd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Muhammad" TargetMode="External"/><Relationship Id="rId2" Type="http://schemas.openxmlformats.org/officeDocument/2006/relationships/hyperlink" Target="https://en.wikipedia.org/wiki/Constitution_of_Medina" TargetMode="External"/><Relationship Id="rId1" Type="http://schemas.openxmlformats.org/officeDocument/2006/relationships/slideLayout" Target="../slideLayouts/slideLayout2.xml"/><Relationship Id="rId6" Type="http://schemas.openxmlformats.org/officeDocument/2006/relationships/hyperlink" Target="https://en.wikipedia.org/wiki/Bill_of_Rights_1689" TargetMode="External"/><Relationship Id="rId5" Type="http://schemas.openxmlformats.org/officeDocument/2006/relationships/hyperlink" Target="https://en.wikipedia.org/wiki/United_States_Constitution" TargetMode="External"/><Relationship Id="rId4" Type="http://schemas.openxmlformats.org/officeDocument/2006/relationships/hyperlink" Target="https://en.wikipedia.org/wiki/Common_la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John_of_England" TargetMode="External"/><Relationship Id="rId2" Type="http://schemas.openxmlformats.org/officeDocument/2006/relationships/hyperlink" Target="https://en.wikipedia.org/wiki/Pope_Innocent_III" TargetMode="External"/><Relationship Id="rId1" Type="http://schemas.openxmlformats.org/officeDocument/2006/relationships/slideLayout" Target="../slideLayouts/slideLayout2.xml"/><Relationship Id="rId4" Type="http://schemas.openxmlformats.org/officeDocument/2006/relationships/hyperlink" Target="https://en.wikipedia.org/wiki/Habeas_corpu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Age_of_Discove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Continental_Congre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Natural_and_legal_rights" TargetMode="External"/><Relationship Id="rId7" Type="http://schemas.openxmlformats.org/officeDocument/2006/relationships/hyperlink" Target="https://en.wikipedia.org/wiki/Cruel_and_unusual_punishment" TargetMode="External"/><Relationship Id="rId2" Type="http://schemas.openxmlformats.org/officeDocument/2006/relationships/hyperlink" Target="https://en.wikipedia.org/wiki/John_Locke" TargetMode="External"/><Relationship Id="rId1" Type="http://schemas.openxmlformats.org/officeDocument/2006/relationships/slideLayout" Target="../slideLayouts/slideLayout2.xml"/><Relationship Id="rId6" Type="http://schemas.openxmlformats.org/officeDocument/2006/relationships/hyperlink" Target="https://en.wikipedia.org/wiki/Bill_of_Rights_1689" TargetMode="External"/><Relationship Id="rId5" Type="http://schemas.openxmlformats.org/officeDocument/2006/relationships/hyperlink" Target="https://en.wikipedia.org/wiki/God" TargetMode="External"/><Relationship Id="rId4" Type="http://schemas.openxmlformats.org/officeDocument/2006/relationships/hyperlink" Target="https://en.wikipedia.org/wiki/Human_bein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Jean-Jacques_Rousseau" TargetMode="External"/><Relationship Id="rId7" Type="http://schemas.openxmlformats.org/officeDocument/2006/relationships/hyperlink" Target="https://en.wikipedia.org/wiki/United_States_Declaration_of_Independence" TargetMode="External"/><Relationship Id="rId2" Type="http://schemas.openxmlformats.org/officeDocument/2006/relationships/hyperlink" Target="https://en.wikipedia.org/wiki/Julie,_or_the_New_Heloise" TargetMode="External"/><Relationship Id="rId1" Type="http://schemas.openxmlformats.org/officeDocument/2006/relationships/slideLayout" Target="../slideLayouts/slideLayout2.xml"/><Relationship Id="rId6" Type="http://schemas.openxmlformats.org/officeDocument/2006/relationships/hyperlink" Target="https://en.wikipedia.org/wiki/Virginia_Declaration_of_Rights" TargetMode="External"/><Relationship Id="rId5" Type="http://schemas.openxmlformats.org/officeDocument/2006/relationships/hyperlink" Target="https://en.wikipedia.org/wiki/Samuel_Richardson" TargetMode="External"/><Relationship Id="rId4" Type="http://schemas.openxmlformats.org/officeDocument/2006/relationships/hyperlink" Target="https://en.wikipedia.org/wiki/Pamela;_or,_Virtue_Rewarde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Declaration_of_the_Rights_of_Man_and_Citiz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John_Stuart_Mill" TargetMode="External"/><Relationship Id="rId7" Type="http://schemas.openxmlformats.org/officeDocument/2006/relationships/hyperlink" Target="https://en.wikipedia.org/wiki/The_Liberator_(anti-slavery_newspaper)" TargetMode="External"/><Relationship Id="rId2" Type="http://schemas.openxmlformats.org/officeDocument/2006/relationships/hyperlink" Target="https://en.wikipedia.org/wiki/Thomas_Paine" TargetMode="External"/><Relationship Id="rId1" Type="http://schemas.openxmlformats.org/officeDocument/2006/relationships/slideLayout" Target="../slideLayouts/slideLayout2.xml"/><Relationship Id="rId6" Type="http://schemas.openxmlformats.org/officeDocument/2006/relationships/hyperlink" Target="https://en.wikipedia.org/wiki/William_Lloyd_Garrison" TargetMode="External"/><Relationship Id="rId5" Type="http://schemas.openxmlformats.org/officeDocument/2006/relationships/hyperlink" Target="https://en.wikipedia.org/wiki/Universality_(philosophy)" TargetMode="External"/><Relationship Id="rId4" Type="http://schemas.openxmlformats.org/officeDocument/2006/relationships/hyperlink" Target="https://en.wikipedia.org/wiki/Georg_Wilhelm_Friedrich_Hege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Lagash" TargetMode="External"/><Relationship Id="rId7" Type="http://schemas.openxmlformats.org/officeDocument/2006/relationships/hyperlink" Target="https://en.wikipedia.org/wiki/Code_of_Hammurabi" TargetMode="External"/><Relationship Id="rId2" Type="http://schemas.openxmlformats.org/officeDocument/2006/relationships/hyperlink" Target="https://en.wikipedia.org/wiki/Urukagina" TargetMode="External"/><Relationship Id="rId1" Type="http://schemas.openxmlformats.org/officeDocument/2006/relationships/slideLayout" Target="../slideLayouts/slideLayout2.xml"/><Relationship Id="rId6" Type="http://schemas.openxmlformats.org/officeDocument/2006/relationships/hyperlink" Target="https://en.wikipedia.org/wiki/Mesopotamia" TargetMode="External"/><Relationship Id="rId5" Type="http://schemas.openxmlformats.org/officeDocument/2006/relationships/hyperlink" Target="https://en.wikipedia.org/wiki/Code_of_Ur-Nammu" TargetMode="External"/><Relationship Id="rId4" Type="http://schemas.openxmlformats.org/officeDocument/2006/relationships/hyperlink" Target="https://en.wikipedia.org/wiki/Neo-Sumeria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International_Committee_of_the_Red_Cross" TargetMode="External"/><Relationship Id="rId2" Type="http://schemas.openxmlformats.org/officeDocument/2006/relationships/hyperlink" Target="https://en.wikipedia.org/wiki/Henry_Dunant" TargetMode="External"/><Relationship Id="rId1" Type="http://schemas.openxmlformats.org/officeDocument/2006/relationships/slideLayout" Target="../slideLayouts/slideLayout2.xml"/><Relationship Id="rId4" Type="http://schemas.openxmlformats.org/officeDocument/2006/relationships/hyperlink" Target="https://en.wikipedia.org/wiki/Laws_of_wa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Treaty_of_Versailles" TargetMode="External"/><Relationship Id="rId2" Type="http://schemas.openxmlformats.org/officeDocument/2006/relationships/hyperlink" Target="https://en.wikipedia.org/wiki/League_of_Nations" TargetMode="External"/><Relationship Id="rId1" Type="http://schemas.openxmlformats.org/officeDocument/2006/relationships/slideLayout" Target="../slideLayouts/slideLayout2.xml"/><Relationship Id="rId4" Type="http://schemas.openxmlformats.org/officeDocument/2006/relationships/hyperlink" Target="https://en.wikipedia.org/wiki/World_War_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Magna_Carta" TargetMode="External"/><Relationship Id="rId2" Type="http://schemas.openxmlformats.org/officeDocument/2006/relationships/hyperlink" Target="https://en.wikipedia.org/wiki/Treaty"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n.wikipedia.org/wiki/Eleanor_Roosevelt" TargetMode="External"/><Relationship Id="rId4" Type="http://schemas.openxmlformats.org/officeDocument/2006/relationships/hyperlink" Target="https://en.wikipedia.org/wiki/History_of_human_rights"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Inalienable_righ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Helsinki_Accords" TargetMode="External"/><Relationship Id="rId2" Type="http://schemas.openxmlformats.org/officeDocument/2006/relationships/hyperlink" Target="https://en.wikipedia.org/wiki/Eleanor_Roosevel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Jimmy_Carter" TargetMode="External"/><Relationship Id="rId2" Type="http://schemas.openxmlformats.org/officeDocument/2006/relationships/hyperlink" Target="https://en.wikipedia.org/wiki/President_of_United_States" TargetMode="External"/><Relationship Id="rId1" Type="http://schemas.openxmlformats.org/officeDocument/2006/relationships/slideLayout" Target="../slideLayouts/slideLayout2.xml"/><Relationship Id="rId5" Type="http://schemas.openxmlformats.org/officeDocument/2006/relationships/hyperlink" Target="https://en.wikipedia.org/wiki/Nobel_Peace_Prize" TargetMode="External"/><Relationship Id="rId4" Type="http://schemas.openxmlformats.org/officeDocument/2006/relationships/hyperlink" Target="https://en.wikipedia.org/wiki/Amnesty_Internationa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Men's_rights" TargetMode="External"/><Relationship Id="rId2" Type="http://schemas.openxmlformats.org/officeDocument/2006/relationships/hyperlink" Target="https://en.wikipedia.org/wiki/Legal_rights_of_women_in_history" TargetMode="External"/><Relationship Id="rId1" Type="http://schemas.openxmlformats.org/officeDocument/2006/relationships/slideLayout" Target="../slideLayouts/slideLayout2.xml"/><Relationship Id="rId5" Type="http://schemas.openxmlformats.org/officeDocument/2006/relationships/hyperlink" Target="https://en.wikipedia.org/wiki/Slavery" TargetMode="External"/><Relationship Id="rId4" Type="http://schemas.openxmlformats.org/officeDocument/2006/relationships/hyperlink" Target="https://en.wikipedia.org/wiki/Children's_right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Cyrus_the_Great" TargetMode="External"/><Relationship Id="rId2" Type="http://schemas.openxmlformats.org/officeDocument/2006/relationships/hyperlink" Target="https://en.wikipedia.org/wiki/Cyrus_Cylinder"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en.wikipedia.org/wiki/Achaemenid_Empir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Book_of_Nehemiah" TargetMode="External"/><Relationship Id="rId3" Type="http://schemas.openxmlformats.org/officeDocument/2006/relationships/hyperlink" Target="https://en.wikipedia.org/wiki/History_of_Iran" TargetMode="External"/><Relationship Id="rId7" Type="http://schemas.openxmlformats.org/officeDocument/2006/relationships/hyperlink" Target="https://en.wikipedia.org/wiki/Books_of_Chronicles" TargetMode="External"/><Relationship Id="rId2" Type="http://schemas.openxmlformats.org/officeDocument/2006/relationships/hyperlink" Target="https://en.wikipedia.org/wiki/Achaemenid_Empire" TargetMode="External"/><Relationship Id="rId1" Type="http://schemas.openxmlformats.org/officeDocument/2006/relationships/slideLayout" Target="../slideLayouts/slideLayout2.xml"/><Relationship Id="rId6" Type="http://schemas.openxmlformats.org/officeDocument/2006/relationships/hyperlink" Target="https://en.wikipedia.org/wiki/Cyrus_cylinder" TargetMode="External"/><Relationship Id="rId5" Type="http://schemas.openxmlformats.org/officeDocument/2006/relationships/hyperlink" Target="https://en.wikipedia.org/wiki/Babylon" TargetMode="External"/><Relationship Id="rId10" Type="http://schemas.openxmlformats.org/officeDocument/2006/relationships/hyperlink" Target="https://en.wikipedia.org/wiki/Babylonian_Captivity" TargetMode="External"/><Relationship Id="rId4" Type="http://schemas.openxmlformats.org/officeDocument/2006/relationships/hyperlink" Target="https://en.wikipedia.org/wiki/Cyrus_the_Great" TargetMode="External"/><Relationship Id="rId9" Type="http://schemas.openxmlformats.org/officeDocument/2006/relationships/hyperlink" Target="https://en.wikipedia.org/wiki/Book_of_Ezr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British_Museum" TargetMode="External"/><Relationship Id="rId2" Type="http://schemas.openxmlformats.org/officeDocument/2006/relationships/hyperlink" Target="https://en.wikipedia.org/wiki/Char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Twelve_Tables" TargetMode="External"/><Relationship Id="rId2" Type="http://schemas.openxmlformats.org/officeDocument/2006/relationships/hyperlink" Target="https://en.wikipedia.org/wiki/Citizenship" TargetMode="External"/><Relationship Id="rId1" Type="http://schemas.openxmlformats.org/officeDocument/2006/relationships/slideLayout" Target="../slideLayouts/slideLayout2.xml"/><Relationship Id="rId5" Type="http://schemas.openxmlformats.org/officeDocument/2006/relationships/hyperlink" Target="https://en.wikipedia.org/wiki/Edicts_of_Ashoka" TargetMode="External"/><Relationship Id="rId4" Type="http://schemas.openxmlformats.org/officeDocument/2006/relationships/hyperlink" Target="https://en.wikipedia.org/wiki/Egalitarianis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n.wikipedia.org/wiki/Kandahar_Edict_of_Ashoka"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Manusm%E1%B9%9Bti" TargetMode="External"/><Relationship Id="rId2" Type="http://schemas.openxmlformats.org/officeDocument/2006/relationships/hyperlink" Target="https://en.wikipedia.org/wiki/Prisoner_of_w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9"/>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solidFill>
                  <a:srgbClr val="0070C0"/>
                </a:solidFill>
              </a:rPr>
              <a:t>History of Human Rights</a:t>
            </a:r>
            <a:endParaRPr lang="en-US" dirty="0">
              <a:solidFill>
                <a:srgbClr val="0070C0"/>
              </a:solidFill>
            </a:endParaRPr>
          </a:p>
        </p:txBody>
      </p:sp>
      <p:pic>
        <p:nvPicPr>
          <p:cNvPr id="1026" name="Picture 2" descr="C:\Users\NEW\Pictures\CodexOfHammurabi.jpg"/>
          <p:cNvPicPr>
            <a:picLocks noGrp="1" noChangeAspect="1" noChangeArrowheads="1"/>
          </p:cNvPicPr>
          <p:nvPr>
            <p:ph idx="1"/>
          </p:nvPr>
        </p:nvPicPr>
        <p:blipFill>
          <a:blip r:embed="rId2" cstate="print"/>
          <a:srcRect/>
          <a:stretch>
            <a:fillRect/>
          </a:stretch>
        </p:blipFill>
        <p:spPr bwMode="auto">
          <a:xfrm>
            <a:off x="533400" y="1371601"/>
            <a:ext cx="5050536" cy="5257799"/>
          </a:xfrm>
          <a:prstGeom prst="rect">
            <a:avLst/>
          </a:prstGeom>
        </p:spPr>
        <p:style>
          <a:lnRef idx="2">
            <a:schemeClr val="dk1">
              <a:shade val="50000"/>
            </a:schemeClr>
          </a:lnRef>
          <a:fillRef idx="1">
            <a:schemeClr val="dk1"/>
          </a:fillRef>
          <a:effectRef idx="0">
            <a:schemeClr val="dk1"/>
          </a:effectRef>
          <a:fontRef idx="minor">
            <a:schemeClr val="lt1"/>
          </a:fontRef>
        </p:style>
      </p:pic>
      <p:sp>
        <p:nvSpPr>
          <p:cNvPr id="5" name="Rectangle 4"/>
          <p:cNvSpPr/>
          <p:nvPr/>
        </p:nvSpPr>
        <p:spPr>
          <a:xfrm>
            <a:off x="5867400" y="1905001"/>
            <a:ext cx="304800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800" dirty="0" smtClean="0">
                <a:solidFill>
                  <a:schemeClr val="bg1"/>
                </a:solidFill>
                <a:latin typeface="Arial Black" pitchFamily="34" charset="0"/>
              </a:rPr>
              <a:t>An inscription of the Code of Hammurabi</a:t>
            </a:r>
            <a:endParaRPr lang="en-US" sz="2800" dirty="0">
              <a:solidFill>
                <a:schemeClr val="bg1"/>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solidFill>
                  <a:srgbClr val="FF0000"/>
                </a:solidFill>
              </a:rPr>
              <a:t>Muhammad</a:t>
            </a:r>
            <a:r>
              <a:rPr lang="en-US" dirty="0" smtClean="0"/>
              <a:t> preached against what he saw as the social evils of his day.</a:t>
            </a:r>
          </a:p>
          <a:p>
            <a:r>
              <a:rPr lang="en-US" dirty="0" smtClean="0"/>
              <a:t>Islamic social reforms in areas such as </a:t>
            </a:r>
            <a:r>
              <a:rPr lang="en-US" dirty="0" smtClean="0">
                <a:hlinkClick r:id="rId2" tooltip="Social security"/>
              </a:rPr>
              <a:t>social security</a:t>
            </a:r>
            <a:r>
              <a:rPr lang="en-US" dirty="0" smtClean="0"/>
              <a:t>, </a:t>
            </a:r>
            <a:r>
              <a:rPr lang="en-US" dirty="0" smtClean="0">
                <a:hlinkClick r:id="rId3" tooltip="Family"/>
              </a:rPr>
              <a:t>family</a:t>
            </a:r>
            <a:r>
              <a:rPr lang="en-US" dirty="0" smtClean="0"/>
              <a:t> structure, </a:t>
            </a:r>
            <a:r>
              <a:rPr lang="en-US" dirty="0" smtClean="0">
                <a:hlinkClick r:id="rId4" tooltip="Slavery"/>
              </a:rPr>
              <a:t>slavery</a:t>
            </a:r>
            <a:r>
              <a:rPr lang="en-US" dirty="0" smtClean="0"/>
              <a:t>, and the rights of </a:t>
            </a:r>
            <a:r>
              <a:rPr lang="en-US" dirty="0" smtClean="0">
                <a:hlinkClick r:id="rId5" tooltip="Women"/>
              </a:rPr>
              <a:t>women</a:t>
            </a:r>
            <a:r>
              <a:rPr lang="en-US" dirty="0" smtClean="0"/>
              <a:t> and </a:t>
            </a:r>
            <a:r>
              <a:rPr lang="en-US" dirty="0" smtClean="0">
                <a:hlinkClick r:id="rId6" tooltip="Ethnic minority"/>
              </a:rPr>
              <a:t>ethnic minorities</a:t>
            </a:r>
            <a:r>
              <a:rPr lang="en-US" dirty="0" smtClean="0"/>
              <a:t>,</a:t>
            </a:r>
            <a:r>
              <a:rPr lang="en-US" dirty="0" smtClean="0">
                <a:hlinkClick r:id="rId7" tooltip="Female infanticide"/>
              </a:rPr>
              <a:t> female infanticide</a:t>
            </a:r>
            <a:r>
              <a:rPr lang="en-US" dirty="0" smtClean="0"/>
              <a:t>, </a:t>
            </a:r>
            <a:r>
              <a:rPr lang="en-US" dirty="0" smtClean="0">
                <a:hlinkClick r:id="rId8" tooltip="Exploitation of labour"/>
              </a:rPr>
              <a:t>exploitation</a:t>
            </a:r>
            <a:r>
              <a:rPr lang="en-US" dirty="0" smtClean="0"/>
              <a:t> of the poor, </a:t>
            </a:r>
            <a:r>
              <a:rPr lang="en-US" dirty="0" smtClean="0">
                <a:hlinkClick r:id="rId9" tooltip="Murder"/>
              </a:rPr>
              <a:t>murder</a:t>
            </a:r>
            <a:r>
              <a:rPr lang="en-US" dirty="0" smtClean="0"/>
              <a:t>, false </a:t>
            </a:r>
            <a:r>
              <a:rPr lang="en-US" dirty="0" smtClean="0">
                <a:hlinkClick r:id="rId10" tooltip="Contract"/>
              </a:rPr>
              <a:t>contracts</a:t>
            </a:r>
            <a:r>
              <a:rPr lang="en-US" dirty="0" smtClean="0"/>
              <a:t>, and </a:t>
            </a:r>
            <a:r>
              <a:rPr lang="en-US" dirty="0" smtClean="0">
                <a:hlinkClick r:id="rId11" tooltip="Theft"/>
              </a:rPr>
              <a:t>theft</a:t>
            </a:r>
            <a:r>
              <a:rPr lang="en-US" dirty="0" smtClean="0"/>
              <a:t>.</a:t>
            </a:r>
          </a:p>
          <a:p>
            <a:r>
              <a:rPr lang="en-US" dirty="0" smtClean="0">
                <a:hlinkClick r:id="rId12" tooltip="Mosaic law"/>
              </a:rPr>
              <a:t>Mosaic</a:t>
            </a:r>
            <a:r>
              <a:rPr lang="en-US" dirty="0" smtClean="0"/>
              <a:t> laws and customs of the time into his divine revelations.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19800"/>
          </a:xfrm>
        </p:spPr>
        <p:txBody>
          <a:bodyPr>
            <a:normAutofit lnSpcReduction="10000"/>
          </a:bodyPr>
          <a:lstStyle/>
          <a:p>
            <a:r>
              <a:rPr lang="en-US" dirty="0" smtClean="0">
                <a:hlinkClick r:id="rId2" tooltip="Constitution of Medina"/>
              </a:rPr>
              <a:t>Constitution of Medina</a:t>
            </a:r>
            <a:r>
              <a:rPr lang="en-US" dirty="0" smtClean="0"/>
              <a:t>, also known as the </a:t>
            </a:r>
            <a:r>
              <a:rPr lang="en-US" i="1" dirty="0" smtClean="0"/>
              <a:t>Charter of Medina</a:t>
            </a:r>
            <a:r>
              <a:rPr lang="en-US" dirty="0" smtClean="0"/>
              <a:t>, was drafted by </a:t>
            </a:r>
            <a:r>
              <a:rPr lang="en-US" dirty="0" smtClean="0">
                <a:hlinkClick r:id="rId3" tooltip="Muhammad"/>
              </a:rPr>
              <a:t>Muhammad</a:t>
            </a:r>
            <a:r>
              <a:rPr lang="en-US" dirty="0" smtClean="0"/>
              <a:t> in 622.</a:t>
            </a:r>
          </a:p>
          <a:p>
            <a:endParaRPr lang="en-US" dirty="0" smtClean="0"/>
          </a:p>
          <a:p>
            <a:pPr>
              <a:buNone/>
            </a:pPr>
            <a:r>
              <a:rPr lang="en-US" b="1" dirty="0" smtClean="0"/>
              <a:t>Middle Ages</a:t>
            </a:r>
          </a:p>
          <a:p>
            <a:endParaRPr lang="en-US" b="1" dirty="0" smtClean="0"/>
          </a:p>
          <a:p>
            <a:pPr algn="just"/>
            <a:r>
              <a:rPr lang="en-US" dirty="0" smtClean="0"/>
              <a:t>Magna </a:t>
            </a:r>
            <a:r>
              <a:rPr lang="en-US" dirty="0" err="1" smtClean="0"/>
              <a:t>Carta</a:t>
            </a:r>
            <a:r>
              <a:rPr lang="en-US" dirty="0" smtClean="0"/>
              <a:t> is an English charter originally issued in 1215 which influenced the development of the </a:t>
            </a:r>
            <a:r>
              <a:rPr lang="en-US" dirty="0" smtClean="0">
                <a:hlinkClick r:id="rId4" tooltip="Common law"/>
              </a:rPr>
              <a:t>common law</a:t>
            </a:r>
            <a:r>
              <a:rPr lang="en-US" dirty="0" smtClean="0"/>
              <a:t> and many later constitutional documents, such as the </a:t>
            </a:r>
            <a:r>
              <a:rPr lang="en-US" dirty="0" smtClean="0">
                <a:hlinkClick r:id="rId5" tooltip="United States Constitution"/>
              </a:rPr>
              <a:t>United States Constitution</a:t>
            </a:r>
            <a:r>
              <a:rPr lang="en-US" dirty="0" smtClean="0"/>
              <a:t> and the </a:t>
            </a:r>
            <a:r>
              <a:rPr lang="en-US" dirty="0" smtClean="0">
                <a:hlinkClick r:id="rId6" tooltip="Bill of Rights 1689"/>
              </a:rPr>
              <a:t>Bill of Rights</a:t>
            </a:r>
            <a:r>
              <a:rPr lang="en-US" dirty="0" smtClean="0"/>
              <a: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r>
              <a:rPr lang="en-US" dirty="0" smtClean="0"/>
              <a:t>Magna </a:t>
            </a:r>
            <a:r>
              <a:rPr lang="en-US" dirty="0" err="1" smtClean="0"/>
              <a:t>Carta</a:t>
            </a:r>
            <a:r>
              <a:rPr lang="en-US" dirty="0" smtClean="0"/>
              <a:t> was originally written because of disagreements amongst </a:t>
            </a:r>
            <a:r>
              <a:rPr lang="en-US" dirty="0" smtClean="0">
                <a:hlinkClick r:id="rId2" tooltip="Pope Innocent III"/>
              </a:rPr>
              <a:t>Pope Innocent III</a:t>
            </a:r>
            <a:r>
              <a:rPr lang="en-US" dirty="0" smtClean="0"/>
              <a:t>, </a:t>
            </a:r>
            <a:r>
              <a:rPr lang="en-US" dirty="0" smtClean="0">
                <a:hlinkClick r:id="rId3" tooltip="John of England"/>
              </a:rPr>
              <a:t>King John</a:t>
            </a:r>
            <a:r>
              <a:rPr lang="en-US" dirty="0" smtClean="0"/>
              <a:t> and the English barons about the rights of the King.</a:t>
            </a:r>
          </a:p>
          <a:p>
            <a:r>
              <a:rPr lang="en-US" dirty="0" smtClean="0">
                <a:hlinkClick r:id="rId4" tooltip="Habeas corpus"/>
              </a:rPr>
              <a:t>habeas corpus</a:t>
            </a:r>
            <a:r>
              <a:rPr lang="en-US" dirty="0" smtClean="0"/>
              <a:t>,</a:t>
            </a:r>
          </a:p>
          <a:p>
            <a:r>
              <a:rPr lang="en-US" dirty="0" smtClean="0"/>
              <a:t>No Freeman shall be taken or imprisoned, or be </a:t>
            </a:r>
            <a:r>
              <a:rPr lang="en-US" dirty="0" err="1" smtClean="0"/>
              <a:t>disseised</a:t>
            </a:r>
            <a:r>
              <a:rPr lang="en-US" dirty="0" smtClean="0"/>
              <a:t> of his Freehold, or Liberties, or free Customs, or be outlawed, or exiled, or any other wise destroyed; nor will We not pass upon him, nor condemn him, but by lawful judgment of his Peers, or by the Law of the Land. We will sell to no man, we will not deny or defer to any man either Justice or Right.</a:t>
            </a:r>
          </a:p>
          <a:p>
            <a:r>
              <a:rPr lang="en-US" b="1" dirty="0" smtClean="0"/>
              <a:t>”</a:t>
            </a:r>
            <a:endParaRPr lang="en-US" dirty="0" smtClean="0"/>
          </a:p>
          <a:p>
            <a:r>
              <a:rPr lang="en-US" i="1" dirty="0" smtClean="0"/>
              <a:t>— Clause XXIX of the Magna </a:t>
            </a:r>
            <a:r>
              <a:rPr lang="en-US" i="1" dirty="0" err="1" smtClean="0"/>
              <a:t>Carta</a:t>
            </a:r>
            <a:r>
              <a:rPr lang="en-US" i="1" dirty="0" smtClean="0"/>
              <a:t> (</a:t>
            </a:r>
            <a:r>
              <a:rPr lang="en-US" dirty="0" smtClean="0"/>
              <a:t>clauses 36, 38, 39, and 40 of the 1215 )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Magna </a:t>
            </a:r>
            <a:r>
              <a:rPr lang="en-US" dirty="0" err="1" smtClean="0"/>
              <a:t>Carta</a:t>
            </a:r>
            <a:r>
              <a:rPr lang="en-US" dirty="0" smtClean="0"/>
              <a:t> (British Library Cotton MS Augustus II-1215 AD)</a:t>
            </a:r>
            <a:endParaRPr lang="en-US" dirty="0"/>
          </a:p>
        </p:txBody>
      </p:sp>
      <p:pic>
        <p:nvPicPr>
          <p:cNvPr id="3074" name="Picture 2" descr="C:\Users\NEW\Pictures\Magna_Carta_(British_Library_Cotton_MS_Augustus_II.106).jpg"/>
          <p:cNvPicPr>
            <a:picLocks noGrp="1" noChangeAspect="1" noChangeArrowheads="1"/>
          </p:cNvPicPr>
          <p:nvPr>
            <p:ph idx="1"/>
          </p:nvPr>
        </p:nvPicPr>
        <p:blipFill>
          <a:blip r:embed="rId2" cstate="print"/>
          <a:stretch>
            <a:fillRect/>
          </a:stretch>
        </p:blipFill>
        <p:spPr bwMode="auto">
          <a:xfrm>
            <a:off x="1175405" y="1600200"/>
            <a:ext cx="6793190" cy="4525963"/>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Modern human rights movement</a:t>
            </a:r>
            <a:endParaRPr lang="en-US" dirty="0"/>
          </a:p>
        </p:txBody>
      </p:sp>
      <p:sp>
        <p:nvSpPr>
          <p:cNvPr id="3" name="Content Placeholder 2"/>
          <p:cNvSpPr>
            <a:spLocks noGrp="1"/>
          </p:cNvSpPr>
          <p:nvPr>
            <p:ph idx="1"/>
          </p:nvPr>
        </p:nvSpPr>
        <p:spPr>
          <a:xfrm>
            <a:off x="457200" y="1600200"/>
            <a:ext cx="8229600" cy="4800600"/>
          </a:xfrm>
        </p:spPr>
        <p:style>
          <a:lnRef idx="2">
            <a:schemeClr val="dk1">
              <a:shade val="50000"/>
            </a:schemeClr>
          </a:lnRef>
          <a:fillRef idx="1">
            <a:schemeClr val="dk1"/>
          </a:fillRef>
          <a:effectRef idx="0">
            <a:schemeClr val="dk1"/>
          </a:effectRef>
          <a:fontRef idx="minor">
            <a:schemeClr val="lt1"/>
          </a:fontRef>
        </p:style>
        <p:txBody>
          <a:bodyPr/>
          <a:lstStyle/>
          <a:p>
            <a:r>
              <a:rPr lang="en-US" b="1" dirty="0" smtClean="0"/>
              <a:t>Age of Discovery, early modern period and Age of Enlightenment.</a:t>
            </a:r>
          </a:p>
          <a:p>
            <a:r>
              <a:rPr lang="en-US" dirty="0" smtClean="0"/>
              <a:t>15th and 16th centuries by Spain, during the </a:t>
            </a:r>
            <a:r>
              <a:rPr lang="en-US" dirty="0" smtClean="0">
                <a:hlinkClick r:id="rId2" tooltip="Age of Discovery"/>
              </a:rPr>
              <a:t>Age of Discovery</a:t>
            </a:r>
            <a:r>
              <a:rPr lang="en-US" dirty="0" smtClean="0"/>
              <a:t>, resulted in vigorous debate about human rights in Colonial Spanish America.</a:t>
            </a:r>
          </a:p>
          <a:p>
            <a:r>
              <a:rPr lang="en-US" dirty="0" smtClean="0"/>
              <a:t>The sermon, known as the Christmas Sermon, gave way to further debates from 1550-51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solidFill>
                  <a:srgbClr val="0070C0"/>
                </a:solidFill>
              </a:rPr>
              <a:t>U.S. Declaration of Independence</a:t>
            </a:r>
            <a:r>
              <a:rPr lang="en-US" sz="2800" dirty="0" smtClean="0">
                <a:solidFill>
                  <a:srgbClr val="0070C0"/>
                </a:solidFill>
              </a:rPr>
              <a:t> ratified by the </a:t>
            </a:r>
            <a:r>
              <a:rPr lang="en-US" sz="2800" dirty="0" smtClean="0">
                <a:solidFill>
                  <a:srgbClr val="0070C0"/>
                </a:solidFill>
                <a:hlinkClick r:id="rId2" tooltip="Continental Congress"/>
              </a:rPr>
              <a:t>Continental Congress</a:t>
            </a:r>
            <a:r>
              <a:rPr lang="en-US" sz="2800" dirty="0" smtClean="0">
                <a:solidFill>
                  <a:srgbClr val="0070C0"/>
                </a:solidFill>
              </a:rPr>
              <a:t> on July 4, 1776</a:t>
            </a:r>
            <a:endParaRPr lang="en-US" sz="2800" dirty="0">
              <a:solidFill>
                <a:srgbClr val="0070C0"/>
              </a:solidFill>
            </a:endParaRPr>
          </a:p>
        </p:txBody>
      </p:sp>
      <p:pic>
        <p:nvPicPr>
          <p:cNvPr id="4098" name="Picture 2" descr="C:\Users\NEW\Pictures\United_States_Declaration_of_Independence.jpg"/>
          <p:cNvPicPr>
            <a:picLocks noGrp="1" noChangeAspect="1" noChangeArrowheads="1"/>
          </p:cNvPicPr>
          <p:nvPr>
            <p:ph idx="1"/>
          </p:nvPr>
        </p:nvPicPr>
        <p:blipFill>
          <a:blip r:embed="rId3" cstate="print"/>
          <a:stretch>
            <a:fillRect/>
          </a:stretch>
        </p:blipFill>
        <p:spPr bwMode="auto">
          <a:xfrm>
            <a:off x="2664323" y="1600200"/>
            <a:ext cx="3815353" cy="4525963"/>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dirty="0" smtClean="0"/>
              <a:t>Several 17th- and 18th-cent European philosophers, like </a:t>
            </a:r>
            <a:r>
              <a:rPr lang="en-US" dirty="0" smtClean="0">
                <a:hlinkClick r:id="rId2" tooltip="John Locke"/>
              </a:rPr>
              <a:t>John Locke</a:t>
            </a:r>
            <a:r>
              <a:rPr lang="en-US" dirty="0" smtClean="0"/>
              <a:t>, developed the concept of </a:t>
            </a:r>
            <a:r>
              <a:rPr lang="en-US" i="1" dirty="0" smtClean="0">
                <a:hlinkClick r:id="rId3" tooltip="Natural and legal rights"/>
              </a:rPr>
              <a:t>natural rights</a:t>
            </a:r>
            <a:r>
              <a:rPr lang="en-US" dirty="0" smtClean="0"/>
              <a:t>, the notion that people are naturally free and equal. </a:t>
            </a:r>
          </a:p>
          <a:p>
            <a:r>
              <a:rPr lang="en-US" dirty="0" smtClean="0"/>
              <a:t>Though Locke believed natural rights were derived from divinity since </a:t>
            </a:r>
            <a:r>
              <a:rPr lang="en-US" dirty="0" smtClean="0">
                <a:hlinkClick r:id="rId4" tooltip="Human being"/>
              </a:rPr>
              <a:t>humans</a:t>
            </a:r>
            <a:r>
              <a:rPr lang="en-US" dirty="0" smtClean="0"/>
              <a:t> were creations of </a:t>
            </a:r>
            <a:r>
              <a:rPr lang="en-US" dirty="0" smtClean="0">
                <a:hlinkClick r:id="rId5" tooltip="God"/>
              </a:rPr>
              <a:t>God</a:t>
            </a:r>
            <a:r>
              <a:rPr lang="en-US" dirty="0" smtClean="0"/>
              <a:t>, his ideas were important in the development of the modern notion of rights.</a:t>
            </a:r>
          </a:p>
          <a:p>
            <a:r>
              <a:rPr lang="en-US" dirty="0" smtClean="0"/>
              <a:t>in 1689, the </a:t>
            </a:r>
            <a:r>
              <a:rPr lang="en-US" dirty="0" smtClean="0">
                <a:hlinkClick r:id="rId6" tooltip="Bill of Rights 1689"/>
              </a:rPr>
              <a:t>English Bill of Rights</a:t>
            </a:r>
            <a:r>
              <a:rPr lang="en-US" dirty="0" smtClean="0"/>
              <a:t> was created which asserted some basic human rights, most famously freedom from </a:t>
            </a:r>
            <a:r>
              <a:rPr lang="en-US" dirty="0" smtClean="0">
                <a:hlinkClick r:id="rId7" tooltip="Cruel and unusual punishment"/>
              </a:rPr>
              <a:t>cruel and unusual punishment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096000"/>
          </a:xfrm>
        </p:spPr>
        <p:style>
          <a:lnRef idx="2">
            <a:schemeClr val="dk1">
              <a:shade val="50000"/>
            </a:schemeClr>
          </a:lnRef>
          <a:fillRef idx="1">
            <a:schemeClr val="dk1"/>
          </a:fillRef>
          <a:effectRef idx="0">
            <a:schemeClr val="dk1"/>
          </a:effectRef>
          <a:fontRef idx="minor">
            <a:schemeClr val="lt1"/>
          </a:fontRef>
        </p:style>
        <p:txBody>
          <a:bodyPr/>
          <a:lstStyle/>
          <a:p>
            <a:r>
              <a:rPr lang="en-US" b="1" i="1" dirty="0" smtClean="0">
                <a:solidFill>
                  <a:srgbClr val="FF0000"/>
                </a:solidFill>
                <a:hlinkClick r:id="rId2" tooltip="Julie, or the New Heloise"/>
              </a:rPr>
              <a:t>Novels</a:t>
            </a:r>
            <a:r>
              <a:rPr lang="en-US" i="1" dirty="0" smtClean="0">
                <a:solidFill>
                  <a:srgbClr val="FF0000"/>
                </a:solidFill>
                <a:hlinkClick r:id="rId2" tooltip="Julie, or the New Heloise"/>
              </a:rPr>
              <a:t>-</a:t>
            </a:r>
            <a:r>
              <a:rPr lang="en-US" i="1" dirty="0" smtClean="0">
                <a:hlinkClick r:id="rId2" tooltip="Julie, or the New Heloise"/>
              </a:rPr>
              <a:t>Julie, or the New Heloise</a:t>
            </a:r>
            <a:r>
              <a:rPr lang="en-US" dirty="0" smtClean="0"/>
              <a:t> by </a:t>
            </a:r>
            <a:r>
              <a:rPr lang="en-US" dirty="0" smtClean="0">
                <a:hlinkClick r:id="rId3" tooltip="Jean-Jacques Rousseau"/>
              </a:rPr>
              <a:t>Jean-Jacques Rousseau</a:t>
            </a:r>
            <a:r>
              <a:rPr lang="en-US" dirty="0" smtClean="0"/>
              <a:t> and </a:t>
            </a:r>
            <a:r>
              <a:rPr lang="en-US" i="1" dirty="0" smtClean="0">
                <a:hlinkClick r:id="rId4" tooltip="Pamela; or, Virtue Rewarded"/>
              </a:rPr>
              <a:t>Pamela; or Virtue Rewarded</a:t>
            </a:r>
            <a:r>
              <a:rPr lang="en-US" dirty="0" smtClean="0"/>
              <a:t> by </a:t>
            </a:r>
            <a:r>
              <a:rPr lang="en-US" dirty="0" smtClean="0">
                <a:hlinkClick r:id="rId5" tooltip="Samuel Richardson"/>
              </a:rPr>
              <a:t>Samuel Richardson</a:t>
            </a:r>
            <a:r>
              <a:rPr lang="en-US" dirty="0" smtClean="0"/>
              <a:t>, laid a foundation for popular acceptance of human rights.</a:t>
            </a:r>
          </a:p>
          <a:p>
            <a:pPr algn="just"/>
            <a:r>
              <a:rPr lang="en-US" dirty="0" smtClean="0"/>
              <a:t>Two major revolutions occurred during the 18th century in the United States (1776) and in France (1789). The </a:t>
            </a:r>
            <a:r>
              <a:rPr lang="en-US" dirty="0" smtClean="0">
                <a:hlinkClick r:id="rId6" tooltip="Virginia Declaration of Rights"/>
              </a:rPr>
              <a:t>Virginia Declaration of Rights</a:t>
            </a:r>
            <a:r>
              <a:rPr lang="en-US" dirty="0" smtClean="0"/>
              <a:t> of 1776 sets up a number of fundamental rights and freedoms. The later </a:t>
            </a:r>
            <a:r>
              <a:rPr lang="en-US" dirty="0" smtClean="0">
                <a:hlinkClick r:id="rId7" tooltip="United States Declaration of Independence"/>
              </a:rPr>
              <a:t>United States Declaration of Independence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a:bodyPr>
          <a:lstStyle/>
          <a:p>
            <a:r>
              <a:rPr lang="en-US" dirty="0" smtClean="0"/>
              <a:t>states "that all men are created equal, that they are endowed by their Creator with certain unalienable rights, that among these are life, liberty and the pursuit of happiness". </a:t>
            </a:r>
          </a:p>
          <a:p>
            <a:r>
              <a:rPr lang="en-US" dirty="0" smtClean="0"/>
              <a:t>Similarly, the French </a:t>
            </a:r>
            <a:r>
              <a:rPr lang="en-US" dirty="0" smtClean="0">
                <a:hlinkClick r:id="rId2" tooltip="Declaration of the Rights of Man and Citizen"/>
              </a:rPr>
              <a:t>Declaration of the Rights of Man and Citizen</a:t>
            </a:r>
            <a:r>
              <a:rPr lang="en-US" dirty="0" smtClean="0"/>
              <a:t> defines a set of individual and collective rights of the people. These are, in the document, held to be universal—not only to French citizens but to </a:t>
            </a:r>
            <a:r>
              <a:rPr lang="en-US" i="1" dirty="0" smtClean="0"/>
              <a:t>all men without exception</a:t>
            </a:r>
            <a:r>
              <a:rPr lang="en-US" dirty="0" smtClean="0"/>
              <a: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19th century to World War I</a:t>
            </a:r>
            <a:endParaRPr lang="en-US" dirty="0"/>
          </a:p>
        </p:txBody>
      </p:sp>
      <p:sp>
        <p:nvSpPr>
          <p:cNvPr id="3" name="Content Placeholder 2"/>
          <p:cNvSpPr>
            <a:spLocks noGrp="1"/>
          </p:cNvSpPr>
          <p:nvPr>
            <p:ph idx="1"/>
          </p:nvPr>
        </p:nvSpPr>
        <p:spPr/>
        <p:txBody>
          <a:bodyPr/>
          <a:lstStyle/>
          <a:p>
            <a:r>
              <a:rPr lang="en-US" dirty="0" smtClean="0"/>
              <a:t>Philosophers such as </a:t>
            </a:r>
            <a:r>
              <a:rPr lang="en-US" dirty="0" smtClean="0">
                <a:hlinkClick r:id="rId2" tooltip="Thomas Paine"/>
              </a:rPr>
              <a:t>Thomas Paine</a:t>
            </a:r>
            <a:r>
              <a:rPr lang="en-US" dirty="0" smtClean="0"/>
              <a:t>, </a:t>
            </a:r>
            <a:r>
              <a:rPr lang="en-US" dirty="0" smtClean="0">
                <a:hlinkClick r:id="rId3" tooltip="John Stuart Mill"/>
              </a:rPr>
              <a:t>John Stuart Mill</a:t>
            </a:r>
            <a:r>
              <a:rPr lang="en-US" dirty="0" smtClean="0"/>
              <a:t> and </a:t>
            </a:r>
            <a:r>
              <a:rPr lang="en-US" dirty="0" smtClean="0">
                <a:hlinkClick r:id="rId4" tooltip="Georg Wilhelm Friedrich Hegel"/>
              </a:rPr>
              <a:t>Hegel</a:t>
            </a:r>
            <a:r>
              <a:rPr lang="en-US" dirty="0" smtClean="0"/>
              <a:t> expanded on the theme of </a:t>
            </a:r>
            <a:r>
              <a:rPr lang="en-US" dirty="0" smtClean="0">
                <a:hlinkClick r:id="rId5" tooltip="Universality (philosophy)"/>
              </a:rPr>
              <a:t>universality</a:t>
            </a:r>
            <a:r>
              <a:rPr lang="en-US" dirty="0" smtClean="0"/>
              <a:t> during the 18th and 19th centuries.</a:t>
            </a:r>
          </a:p>
          <a:p>
            <a:r>
              <a:rPr lang="en-US" dirty="0" smtClean="0"/>
              <a:t>In 1831 </a:t>
            </a:r>
            <a:r>
              <a:rPr lang="en-US" dirty="0" smtClean="0">
                <a:hlinkClick r:id="rId6" tooltip="William Lloyd Garrison"/>
              </a:rPr>
              <a:t>William Lloyd Garrison</a:t>
            </a:r>
            <a:r>
              <a:rPr lang="en-US" dirty="0" smtClean="0"/>
              <a:t> wrote in a newspaper called </a:t>
            </a:r>
            <a:r>
              <a:rPr lang="en-US" i="1" dirty="0" smtClean="0">
                <a:hlinkClick r:id="rId7" tooltip="The Liberator (anti-slavery newspaper)"/>
              </a:rPr>
              <a:t>The Liberator</a:t>
            </a:r>
            <a:r>
              <a:rPr lang="en-US" dirty="0" smtClean="0"/>
              <a:t> that he was trying to enlist his readers in "the great cause of human rights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172200"/>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solidFill>
                  <a:schemeClr val="bg1"/>
                </a:solidFill>
              </a:rPr>
              <a:t>The reforms of </a:t>
            </a:r>
            <a:r>
              <a:rPr lang="en-US" dirty="0" err="1" smtClean="0">
                <a:solidFill>
                  <a:schemeClr val="bg1"/>
                </a:solidFill>
                <a:hlinkClick r:id="rId2" tooltip="Urukagina"/>
              </a:rPr>
              <a:t>Urukagina</a:t>
            </a:r>
            <a:r>
              <a:rPr lang="en-US" dirty="0" smtClean="0">
                <a:solidFill>
                  <a:schemeClr val="bg1"/>
                </a:solidFill>
              </a:rPr>
              <a:t> of </a:t>
            </a:r>
            <a:r>
              <a:rPr lang="en-US" dirty="0" smtClean="0">
                <a:solidFill>
                  <a:schemeClr val="bg1"/>
                </a:solidFill>
                <a:hlinkClick r:id="rId3" tooltip="Lagash"/>
              </a:rPr>
              <a:t>Lagash</a:t>
            </a:r>
            <a:r>
              <a:rPr lang="en-US" dirty="0" smtClean="0">
                <a:solidFill>
                  <a:schemeClr val="bg1"/>
                </a:solidFill>
              </a:rPr>
              <a:t>, the earliest known legal code (2350 BC)</a:t>
            </a:r>
          </a:p>
          <a:p>
            <a:r>
              <a:rPr lang="en-US" dirty="0" smtClean="0">
                <a:solidFill>
                  <a:schemeClr val="bg1"/>
                </a:solidFill>
              </a:rPr>
              <a:t>was no reformer at all.</a:t>
            </a:r>
          </a:p>
          <a:p>
            <a:r>
              <a:rPr lang="en-US" dirty="0" smtClean="0">
                <a:solidFill>
                  <a:schemeClr val="bg1"/>
                </a:solidFill>
              </a:rPr>
              <a:t>to curb the encroachment of a secular authority at the expense of temple prerogatives</a:t>
            </a:r>
          </a:p>
          <a:p>
            <a:r>
              <a:rPr lang="en-US" dirty="0" smtClean="0">
                <a:solidFill>
                  <a:schemeClr val="bg1"/>
                </a:solidFill>
              </a:rPr>
              <a:t>The oldest legal codex extant today is the </a:t>
            </a:r>
            <a:r>
              <a:rPr lang="en-US" dirty="0" smtClean="0">
                <a:solidFill>
                  <a:schemeClr val="bg1"/>
                </a:solidFill>
                <a:hlinkClick r:id="rId4" tooltip="Neo-Sumerian"/>
              </a:rPr>
              <a:t>Neo-Sumerian</a:t>
            </a:r>
            <a:r>
              <a:rPr lang="en-US" dirty="0" smtClean="0">
                <a:solidFill>
                  <a:schemeClr val="bg1"/>
                </a:solidFill>
              </a:rPr>
              <a:t> </a:t>
            </a:r>
            <a:r>
              <a:rPr lang="en-US" i="1" dirty="0" smtClean="0">
                <a:solidFill>
                  <a:schemeClr val="bg1"/>
                </a:solidFill>
                <a:hlinkClick r:id="rId5" tooltip="Code of Ur-Nammu"/>
              </a:rPr>
              <a:t>Code of Ur-</a:t>
            </a:r>
            <a:r>
              <a:rPr lang="en-US" i="1" dirty="0" err="1" smtClean="0">
                <a:solidFill>
                  <a:schemeClr val="bg1"/>
                </a:solidFill>
                <a:hlinkClick r:id="rId5" tooltip="Code of Ur-Nammu"/>
              </a:rPr>
              <a:t>Nammu</a:t>
            </a:r>
            <a:r>
              <a:rPr lang="en-US" dirty="0" smtClean="0">
                <a:solidFill>
                  <a:schemeClr val="bg1"/>
                </a:solidFill>
              </a:rPr>
              <a:t> (ca. 2050 BC)</a:t>
            </a:r>
          </a:p>
          <a:p>
            <a:r>
              <a:rPr lang="en-US" dirty="0" smtClean="0">
                <a:solidFill>
                  <a:schemeClr val="bg1"/>
                </a:solidFill>
                <a:hlinkClick r:id="rId6" tooltip="Mesopotamia"/>
              </a:rPr>
              <a:t>Mesopotamia</a:t>
            </a:r>
            <a:r>
              <a:rPr lang="en-US" dirty="0" smtClean="0">
                <a:solidFill>
                  <a:schemeClr val="bg1"/>
                </a:solidFill>
              </a:rPr>
              <a:t>, including the </a:t>
            </a:r>
            <a:r>
              <a:rPr lang="en-US" dirty="0" smtClean="0">
                <a:solidFill>
                  <a:schemeClr val="bg1"/>
                </a:solidFill>
                <a:hlinkClick r:id="rId7" tooltip="Code of Hammurabi"/>
              </a:rPr>
              <a:t>Code of Hammurabi</a:t>
            </a:r>
            <a:r>
              <a:rPr lang="en-US" dirty="0" smtClean="0">
                <a:solidFill>
                  <a:schemeClr val="bg1"/>
                </a:solidFill>
              </a:rPr>
              <a:t> (ca. 1780 BC).</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n-US" sz="2800" i="1" dirty="0" smtClean="0">
                <a:solidFill>
                  <a:srgbClr val="0070C0"/>
                </a:solidFill>
              </a:rPr>
              <a:t>Declaration of the Rights of Man and of the Citizen</a:t>
            </a:r>
            <a:r>
              <a:rPr lang="en-US" sz="2800" dirty="0" smtClean="0">
                <a:solidFill>
                  <a:srgbClr val="0070C0"/>
                </a:solidFill>
              </a:rPr>
              <a:t> approved by the National Assembly of France, August 26, 1789</a:t>
            </a:r>
            <a:endParaRPr lang="en-US" sz="2800" dirty="0">
              <a:solidFill>
                <a:srgbClr val="0070C0"/>
              </a:solidFill>
            </a:endParaRPr>
          </a:p>
        </p:txBody>
      </p:sp>
      <p:pic>
        <p:nvPicPr>
          <p:cNvPr id="5122" name="Picture 2" descr="C:\Users\NEW\Pictures\Declaration_of_the_Rights_of_Man_and_of_the_Citizen_in_1789.jpg"/>
          <p:cNvPicPr>
            <a:picLocks noGrp="1" noChangeAspect="1" noChangeArrowheads="1"/>
          </p:cNvPicPr>
          <p:nvPr>
            <p:ph idx="1"/>
          </p:nvPr>
        </p:nvPicPr>
        <p:blipFill>
          <a:blip r:embed="rId2" cstate="print"/>
          <a:srcRect/>
          <a:stretch>
            <a:fillRect/>
          </a:stretch>
        </p:blipFill>
        <p:spPr bwMode="auto">
          <a:xfrm>
            <a:off x="1066800" y="1676400"/>
            <a:ext cx="5486400" cy="5181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458200" cy="1219200"/>
          </a:xfrm>
        </p:spPr>
        <p:txBody>
          <a:bodyPr>
            <a:normAutofit fontScale="90000"/>
          </a:bodyPr>
          <a:lstStyle/>
          <a:p>
            <a:r>
              <a:rPr lang="en-US" b="1" dirty="0" smtClean="0"/>
              <a:t>Rights in War and the Geneva Conventions</a:t>
            </a:r>
            <a:r>
              <a:rPr lang="en-US" dirty="0" smtClean="0"/>
              <a:t/>
            </a:r>
            <a:br>
              <a:rPr lang="en-US" dirty="0" smtClean="0"/>
            </a:br>
            <a:endParaRPr lang="en-US" dirty="0"/>
          </a:p>
        </p:txBody>
      </p:sp>
      <p:sp>
        <p:nvSpPr>
          <p:cNvPr id="3" name="Content Placeholder 2"/>
          <p:cNvSpPr>
            <a:spLocks noGrp="1"/>
          </p:cNvSpPr>
          <p:nvPr>
            <p:ph idx="1"/>
          </p:nvPr>
        </p:nvSpPr>
        <p:spPr>
          <a:xfrm>
            <a:off x="457200" y="1600200"/>
            <a:ext cx="8229600" cy="4800600"/>
          </a:xfrm>
        </p:spPr>
        <p:txBody>
          <a:bodyPr/>
          <a:lstStyle/>
          <a:p>
            <a:r>
              <a:rPr lang="en-US" dirty="0" smtClean="0"/>
              <a:t>Original Geneva Convention in 1864</a:t>
            </a:r>
          </a:p>
          <a:p>
            <a:r>
              <a:rPr lang="en-US" dirty="0" smtClean="0"/>
              <a:t>Progression of Geneva Conventions from 1864 to 1949</a:t>
            </a:r>
          </a:p>
          <a:p>
            <a:r>
              <a:rPr lang="en-US" dirty="0" smtClean="0">
                <a:hlinkClick r:id="rId2" tooltip="Henry Dunant"/>
              </a:rPr>
              <a:t>Henry Dunant</a:t>
            </a:r>
            <a:r>
              <a:rPr lang="en-US" dirty="0" smtClean="0"/>
              <a:t>, the founder of GC</a:t>
            </a:r>
          </a:p>
          <a:p>
            <a:r>
              <a:rPr lang="en-US" dirty="0" smtClean="0"/>
              <a:t>the </a:t>
            </a:r>
            <a:r>
              <a:rPr lang="en-US" dirty="0" smtClean="0">
                <a:hlinkClick r:id="rId3" tooltip="International Committee of the Red Cross"/>
              </a:rPr>
              <a:t>International Committee of the Red Cross</a:t>
            </a:r>
            <a:endParaRPr lang="en-US" dirty="0" smtClean="0"/>
          </a:p>
          <a:p>
            <a:r>
              <a:rPr lang="en-US" dirty="0" smtClean="0">
                <a:hlinkClick r:id="rId4" tooltip="Laws of war"/>
              </a:rPr>
              <a:t>laws of war</a:t>
            </a:r>
            <a:r>
              <a:rPr lang="en-US" dirty="0" smtClean="0"/>
              <a:t>. </a:t>
            </a:r>
          </a:p>
          <a:p>
            <a:r>
              <a:rPr lang="en-US" dirty="0" smtClean="0"/>
              <a:t>4 GC were </a:t>
            </a:r>
            <a:r>
              <a:rPr lang="en-US" dirty="0" err="1" smtClean="0"/>
              <a:t>organised</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it-IT" dirty="0" smtClean="0"/>
              <a:t>Original Geneva Convention in 1864</a:t>
            </a:r>
            <a:endParaRPr lang="en-US" dirty="0"/>
          </a:p>
        </p:txBody>
      </p:sp>
      <p:pic>
        <p:nvPicPr>
          <p:cNvPr id="6146" name="Picture 2" descr="C:\Users\NEW\Pictures\800px-Original_Geneva_Conventions.jpg"/>
          <p:cNvPicPr>
            <a:picLocks noGrp="1" noChangeAspect="1" noChangeArrowheads="1"/>
          </p:cNvPicPr>
          <p:nvPr>
            <p:ph idx="1"/>
          </p:nvPr>
        </p:nvPicPr>
        <p:blipFill>
          <a:blip r:embed="rId2" cstate="print"/>
          <a:srcRect/>
          <a:stretch>
            <a:fillRect/>
          </a:stretch>
        </p:blipFill>
        <p:spPr bwMode="auto">
          <a:xfrm>
            <a:off x="1219201" y="1600200"/>
            <a:ext cx="6370108" cy="4953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t>Between World War I and World War II</a:t>
            </a:r>
            <a:endParaRPr lang="en-US" dirty="0"/>
          </a:p>
        </p:txBody>
      </p:sp>
      <p:sp>
        <p:nvSpPr>
          <p:cNvPr id="3" name="Content Placeholder 2"/>
          <p:cNvSpPr>
            <a:spLocks noGrp="1"/>
          </p:cNvSpPr>
          <p:nvPr>
            <p:ph idx="1"/>
          </p:nvPr>
        </p:nvSpPr>
        <p:spPr/>
        <p:txBody>
          <a:bodyPr/>
          <a:lstStyle/>
          <a:p>
            <a:r>
              <a:rPr lang="en-US" dirty="0" smtClean="0"/>
              <a:t>The </a:t>
            </a:r>
            <a:r>
              <a:rPr lang="en-US" dirty="0" smtClean="0">
                <a:hlinkClick r:id="rId2" tooltip="League of Nations"/>
              </a:rPr>
              <a:t>League of Nations</a:t>
            </a:r>
            <a:r>
              <a:rPr lang="en-US" dirty="0" smtClean="0"/>
              <a:t> was established in 1919 at the negotiations over the </a:t>
            </a:r>
            <a:r>
              <a:rPr lang="en-US" dirty="0" smtClean="0">
                <a:hlinkClick r:id="rId3" tooltip="Treaty of Versailles"/>
              </a:rPr>
              <a:t>Treaty of Versailles</a:t>
            </a:r>
            <a:r>
              <a:rPr lang="en-US" dirty="0" smtClean="0"/>
              <a:t> following the end of </a:t>
            </a:r>
            <a:r>
              <a:rPr lang="en-US" dirty="0" smtClean="0">
                <a:hlinkClick r:id="rId4" tooltip="World War I"/>
              </a:rPr>
              <a:t>World War I</a:t>
            </a:r>
            <a:r>
              <a:rPr lang="en-US" dirty="0" smtClean="0"/>
              <a:t>.</a:t>
            </a:r>
          </a:p>
          <a:p>
            <a:r>
              <a:rPr lang="en-US" dirty="0" smtClean="0"/>
              <a:t>The League's goals included disarmament, preventing war through collective security, settling disputes between countries through negotiation, diplomacy and improving global welfare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400" dirty="0" smtClean="0"/>
              <a:t>"It is not a </a:t>
            </a:r>
            <a:r>
              <a:rPr lang="en-US" sz="2400" dirty="0" smtClean="0">
                <a:hlinkClick r:id="rId2" tooltip="Treaty"/>
              </a:rPr>
              <a:t>treaty</a:t>
            </a:r>
            <a:r>
              <a:rPr lang="en-US" sz="2400" dirty="0" smtClean="0"/>
              <a:t>...[In the future, it] may well become the international </a:t>
            </a:r>
            <a:r>
              <a:rPr lang="en-US" sz="2400" dirty="0" smtClean="0">
                <a:hlinkClick r:id="rId3" tooltip="Magna Carta"/>
              </a:rPr>
              <a:t>Magna </a:t>
            </a:r>
            <a:r>
              <a:rPr lang="en-US" sz="2400" dirty="0" err="1" smtClean="0">
                <a:hlinkClick r:id="rId3" tooltip="Magna Carta"/>
              </a:rPr>
              <a:t>Carta</a:t>
            </a:r>
            <a:r>
              <a:rPr lang="en-US" sz="2400" dirty="0" smtClean="0"/>
              <a:t>."</a:t>
            </a:r>
            <a:r>
              <a:rPr lang="en-US" sz="2400" dirty="0" smtClean="0">
                <a:hlinkClick r:id="rId4"/>
              </a:rPr>
              <a:t>[49]</a:t>
            </a:r>
            <a:r>
              <a:rPr lang="en-US" sz="2400" dirty="0" smtClean="0"/>
              <a:t> </a:t>
            </a:r>
            <a:r>
              <a:rPr lang="en-US" sz="2400" dirty="0" smtClean="0">
                <a:hlinkClick r:id="rId5" tooltip="Eleanor Roosevelt"/>
              </a:rPr>
              <a:t>Eleanor Roosevelt</a:t>
            </a:r>
            <a:r>
              <a:rPr lang="en-US" sz="2400" dirty="0" smtClean="0"/>
              <a:t> with the Spanish text of the Universal Declaration in 1949</a:t>
            </a:r>
            <a:endParaRPr lang="en-US" sz="2400" dirty="0"/>
          </a:p>
        </p:txBody>
      </p:sp>
      <p:pic>
        <p:nvPicPr>
          <p:cNvPr id="7170" name="Picture 2" descr="C:\Users\NEW\Pictures\EleanorRooseveltHumanRights.png"/>
          <p:cNvPicPr>
            <a:picLocks noGrp="1" noChangeAspect="1" noChangeArrowheads="1"/>
          </p:cNvPicPr>
          <p:nvPr>
            <p:ph idx="1"/>
          </p:nvPr>
        </p:nvPicPr>
        <p:blipFill>
          <a:blip r:embed="rId6" cstate="print"/>
          <a:srcRect/>
          <a:stretch>
            <a:fillRect/>
          </a:stretch>
        </p:blipFill>
        <p:spPr bwMode="auto">
          <a:xfrm>
            <a:off x="914400" y="1524000"/>
            <a:ext cx="5695950" cy="53339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Universal Declaration of Human Rights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b="1" dirty="0" smtClean="0"/>
              <a:t>UDHR</a:t>
            </a:r>
          </a:p>
          <a:p>
            <a:r>
              <a:rPr lang="en-US" dirty="0" smtClean="0"/>
              <a:t>declaration adopted by the United Nations General Assembly in 1948.</a:t>
            </a:r>
          </a:p>
          <a:p>
            <a:r>
              <a:rPr lang="en-US" dirty="0" smtClean="0"/>
              <a:t>...recognition of the inherent dignity and of the equal and </a:t>
            </a:r>
            <a:r>
              <a:rPr lang="en-US" dirty="0" smtClean="0">
                <a:hlinkClick r:id="rId2" tooltip="Inalienable rights"/>
              </a:rPr>
              <a:t>inalienable rights</a:t>
            </a:r>
            <a:r>
              <a:rPr lang="en-US" dirty="0" smtClean="0"/>
              <a:t> of all members of the human family is the foundation of freedom, justice and peace in the world</a:t>
            </a:r>
          </a:p>
          <a:p>
            <a:r>
              <a:rPr lang="en-US" i="1" dirty="0" smtClean="0"/>
              <a:t>— Preamble to the Universal Declaration of Human Rights, 1948</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The inclusion of both civil and political rights and economic, social and cultural rights.</a:t>
            </a:r>
          </a:p>
          <a:p>
            <a:r>
              <a:rPr lang="en-US" dirty="0" smtClean="0">
                <a:hlinkClick r:id="rId2" tooltip="Eleanor Roosevelt"/>
              </a:rPr>
              <a:t>Eleanor Roosevelt</a:t>
            </a:r>
            <a:r>
              <a:rPr lang="en-US" dirty="0" smtClean="0"/>
              <a:t> as Chair, who began to discuss an </a:t>
            </a:r>
            <a:r>
              <a:rPr lang="en-US" i="1" dirty="0" smtClean="0"/>
              <a:t>International Bill of Rights</a:t>
            </a:r>
            <a:r>
              <a:rPr lang="en-US" dirty="0" smtClean="0"/>
              <a:t> in 1947.</a:t>
            </a:r>
          </a:p>
          <a:p>
            <a:r>
              <a:rPr lang="en-US" b="1" dirty="0" smtClean="0"/>
              <a:t>Later histories</a:t>
            </a:r>
          </a:p>
          <a:p>
            <a:r>
              <a:rPr lang="en-US" dirty="0" smtClean="0"/>
              <a:t>Human right was included in point VII of </a:t>
            </a:r>
            <a:r>
              <a:rPr lang="en-US" dirty="0" smtClean="0">
                <a:hlinkClick r:id="rId3" tooltip="Helsinki Accords"/>
              </a:rPr>
              <a:t>Helsinki Accords</a:t>
            </a:r>
            <a:r>
              <a:rPr lang="en-US" dirty="0" smtClean="0"/>
              <a:t>, which was signed in 1975 by thirty-five states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lstStyle/>
          <a:p>
            <a:r>
              <a:rPr lang="en-US" dirty="0" smtClean="0"/>
              <a:t>During his inaugural speech in 1977, the 39th </a:t>
            </a:r>
            <a:r>
              <a:rPr lang="en-US" dirty="0" smtClean="0">
                <a:hlinkClick r:id="rId2" tooltip="President of United States"/>
              </a:rPr>
              <a:t>President of United States</a:t>
            </a:r>
            <a:r>
              <a:rPr lang="en-US" dirty="0" smtClean="0"/>
              <a:t> </a:t>
            </a:r>
            <a:r>
              <a:rPr lang="en-US" dirty="0" smtClean="0">
                <a:hlinkClick r:id="rId3" tooltip="Jimmy Carter"/>
              </a:rPr>
              <a:t>Jimmy Carter</a:t>
            </a:r>
            <a:r>
              <a:rPr lang="en-US" dirty="0" smtClean="0"/>
              <a:t> made human rights a pillar of United States foreign policy.</a:t>
            </a:r>
          </a:p>
          <a:p>
            <a:r>
              <a:rPr lang="en-US" dirty="0" smtClean="0"/>
              <a:t>Human rights advocacy organization </a:t>
            </a:r>
            <a:r>
              <a:rPr lang="en-US" dirty="0" smtClean="0">
                <a:hlinkClick r:id="rId4" tooltip="Amnesty International"/>
              </a:rPr>
              <a:t>Amnesty International</a:t>
            </a:r>
            <a:r>
              <a:rPr lang="en-US" dirty="0" smtClean="0"/>
              <a:t> later won </a:t>
            </a:r>
            <a:r>
              <a:rPr lang="en-US" dirty="0" smtClean="0">
                <a:hlinkClick r:id="rId5" tooltip="Nobel Peace Prize"/>
              </a:rPr>
              <a:t>Nobel Peace Prize</a:t>
            </a:r>
            <a:r>
              <a:rPr lang="en-US" dirty="0" smtClean="0"/>
              <a:t> also in 1977.</a:t>
            </a:r>
          </a:p>
          <a:p>
            <a:r>
              <a:rPr lang="en-US" dirty="0" smtClean="0"/>
              <a:t>won Nobel Peace Prize in 2002 </a:t>
            </a:r>
          </a:p>
          <a:p>
            <a:r>
              <a:rPr lang="en-US" dirty="0" smtClean="0"/>
              <a:t>human rights, and to promote economic and social development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the most famous examples of this type of document. </a:t>
            </a:r>
          </a:p>
          <a:p>
            <a:r>
              <a:rPr lang="en-US" dirty="0" smtClean="0"/>
              <a:t>It shows rules, and punishments </a:t>
            </a:r>
          </a:p>
          <a:p>
            <a:r>
              <a:rPr lang="en-US" dirty="0" smtClean="0"/>
              <a:t>including </a:t>
            </a:r>
            <a:r>
              <a:rPr lang="en-US" dirty="0" smtClean="0">
                <a:hlinkClick r:id="rId2" tooltip="Legal rights of women in history"/>
              </a:rPr>
              <a:t>women's rights</a:t>
            </a:r>
            <a:r>
              <a:rPr lang="en-US" dirty="0" smtClean="0"/>
              <a:t>, </a:t>
            </a:r>
            <a:r>
              <a:rPr lang="en-US" dirty="0" smtClean="0">
                <a:hlinkClick r:id="rId3" tooltip="Men's rights"/>
              </a:rPr>
              <a:t>men's rights</a:t>
            </a:r>
            <a:r>
              <a:rPr lang="en-US" dirty="0" smtClean="0"/>
              <a:t>, </a:t>
            </a:r>
            <a:r>
              <a:rPr lang="en-US" dirty="0" smtClean="0">
                <a:hlinkClick r:id="rId4" tooltip="Children's rights"/>
              </a:rPr>
              <a:t>children's rights</a:t>
            </a:r>
            <a:r>
              <a:rPr lang="en-US" dirty="0" smtClean="0"/>
              <a:t> and </a:t>
            </a:r>
            <a:r>
              <a:rPr lang="en-US" dirty="0" smtClean="0">
                <a:hlinkClick r:id="rId5" tooltip="Slavery"/>
              </a:rPr>
              <a:t>slave rights</a:t>
            </a:r>
            <a:r>
              <a:rPr lang="en-US" dirty="0" smtClean="0"/>
              <a: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dirty="0" smtClean="0">
                <a:solidFill>
                  <a:srgbClr val="0070C0"/>
                </a:solidFill>
              </a:rPr>
              <a:t>The </a:t>
            </a:r>
            <a:r>
              <a:rPr lang="en-US" sz="2800" dirty="0" smtClean="0">
                <a:solidFill>
                  <a:srgbClr val="0070C0"/>
                </a:solidFill>
                <a:hlinkClick r:id="rId2" tooltip="Cyrus Cylinder"/>
              </a:rPr>
              <a:t>Cyrus Cylinder</a:t>
            </a:r>
            <a:r>
              <a:rPr lang="en-US" sz="2800" dirty="0" smtClean="0">
                <a:solidFill>
                  <a:srgbClr val="0070C0"/>
                </a:solidFill>
              </a:rPr>
              <a:t> of </a:t>
            </a:r>
            <a:r>
              <a:rPr lang="en-US" sz="2800" dirty="0" smtClean="0">
                <a:solidFill>
                  <a:srgbClr val="0070C0"/>
                </a:solidFill>
                <a:hlinkClick r:id="rId3" tooltip="Cyrus the Great"/>
              </a:rPr>
              <a:t>Cyrus the Great</a:t>
            </a:r>
            <a:r>
              <a:rPr lang="en-US" sz="2800" dirty="0" smtClean="0">
                <a:solidFill>
                  <a:srgbClr val="0070C0"/>
                </a:solidFill>
              </a:rPr>
              <a:t>, founder of the </a:t>
            </a:r>
            <a:r>
              <a:rPr lang="en-US" sz="2800" dirty="0" err="1" smtClean="0">
                <a:solidFill>
                  <a:srgbClr val="0070C0"/>
                </a:solidFill>
                <a:hlinkClick r:id="rId4" tooltip="Achaemenid Empire"/>
              </a:rPr>
              <a:t>Achaemenid</a:t>
            </a:r>
            <a:r>
              <a:rPr lang="en-US" sz="2800" dirty="0" smtClean="0">
                <a:solidFill>
                  <a:srgbClr val="0070C0"/>
                </a:solidFill>
                <a:hlinkClick r:id="rId4" tooltip="Achaemenid Empire"/>
              </a:rPr>
              <a:t> Persian Empire</a:t>
            </a:r>
            <a:endParaRPr lang="en-US" sz="2800" dirty="0">
              <a:solidFill>
                <a:srgbClr val="0070C0"/>
              </a:solidFill>
            </a:endParaRPr>
          </a:p>
        </p:txBody>
      </p:sp>
      <p:pic>
        <p:nvPicPr>
          <p:cNvPr id="2050" name="Picture 2" descr="C:\Users\NEW\Pictures\Cyrus_Cylinder_front.jpg"/>
          <p:cNvPicPr>
            <a:picLocks noGrp="1" noChangeAspect="1" noChangeArrowheads="1"/>
          </p:cNvPicPr>
          <p:nvPr>
            <p:ph idx="1"/>
          </p:nvPr>
        </p:nvPicPr>
        <p:blipFill>
          <a:blip r:embed="rId5" cstate="print"/>
          <a:stretch>
            <a:fillRect/>
          </a:stretch>
        </p:blipFill>
        <p:spPr bwMode="auto">
          <a:xfrm>
            <a:off x="816258" y="1600200"/>
            <a:ext cx="7511484" cy="452596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dirty="0" err="1" smtClean="0">
                <a:hlinkClick r:id="rId2" tooltip="Achaemenid Empire"/>
              </a:rPr>
              <a:t>Achaemenid</a:t>
            </a:r>
            <a:r>
              <a:rPr lang="en-US" dirty="0" smtClean="0">
                <a:hlinkClick r:id="rId2" tooltip="Achaemenid Empire"/>
              </a:rPr>
              <a:t> Persian Empire</a:t>
            </a:r>
            <a:r>
              <a:rPr lang="en-US" dirty="0" smtClean="0"/>
              <a:t> of </a:t>
            </a:r>
            <a:r>
              <a:rPr lang="en-US" dirty="0" smtClean="0">
                <a:hlinkClick r:id="rId3" tooltip="History of Iran"/>
              </a:rPr>
              <a:t>ancient Iran</a:t>
            </a:r>
            <a:r>
              <a:rPr lang="en-US" dirty="0" smtClean="0"/>
              <a:t> established unprecedented principles of human rights in the 6th century BC under </a:t>
            </a:r>
            <a:r>
              <a:rPr lang="en-US" dirty="0" smtClean="0">
                <a:hlinkClick r:id="rId4" tooltip="Cyrus the Great"/>
              </a:rPr>
              <a:t>Cyrus the Great</a:t>
            </a:r>
            <a:r>
              <a:rPr lang="en-US" dirty="0" smtClean="0"/>
              <a:t>. </a:t>
            </a:r>
          </a:p>
          <a:p>
            <a:r>
              <a:rPr lang="en-US" dirty="0" smtClean="0"/>
              <a:t>After his conquest of </a:t>
            </a:r>
            <a:r>
              <a:rPr lang="en-US" dirty="0" smtClean="0">
                <a:hlinkClick r:id="rId5" tooltip="Babylon"/>
              </a:rPr>
              <a:t>Babylon</a:t>
            </a:r>
            <a:r>
              <a:rPr lang="en-US" dirty="0" smtClean="0"/>
              <a:t> in 539 BC, the king issued the </a:t>
            </a:r>
            <a:r>
              <a:rPr lang="en-US" dirty="0" smtClean="0">
                <a:hlinkClick r:id="rId6" tooltip="Cyrus cylinder"/>
              </a:rPr>
              <a:t>Cyrus cylinder</a:t>
            </a:r>
            <a:r>
              <a:rPr lang="en-US" dirty="0" smtClean="0"/>
              <a:t>, discovered in 1879 and seen by some today as the first human rights document.</a:t>
            </a:r>
          </a:p>
          <a:p>
            <a:r>
              <a:rPr lang="en-US" dirty="0" smtClean="0">
                <a:hlinkClick r:id="rId7" tooltip="Books of Chronicles"/>
              </a:rPr>
              <a:t>Books of Chronicles</a:t>
            </a:r>
            <a:r>
              <a:rPr lang="en-US" dirty="0" smtClean="0"/>
              <a:t>, </a:t>
            </a:r>
            <a:r>
              <a:rPr lang="en-US" dirty="0" smtClean="0">
                <a:hlinkClick r:id="rId8" tooltip="Book of Nehemiah"/>
              </a:rPr>
              <a:t>Nehemiah</a:t>
            </a:r>
            <a:r>
              <a:rPr lang="en-US" dirty="0" smtClean="0"/>
              <a:t>, and </a:t>
            </a:r>
            <a:r>
              <a:rPr lang="en-US" dirty="0" smtClean="0">
                <a:hlinkClick r:id="rId9" tooltip="Book of Ezra"/>
              </a:rPr>
              <a:t>Ezra</a:t>
            </a:r>
            <a:r>
              <a:rPr lang="en-US" dirty="0" smtClean="0"/>
              <a:t>, which state that Cyrus allowed (at least some of) the Jews to return to their homeland from their </a:t>
            </a:r>
            <a:r>
              <a:rPr lang="en-US" dirty="0" smtClean="0">
                <a:hlinkClick r:id="rId10" tooltip="Babylonian Captivity"/>
              </a:rPr>
              <a:t>Babylonian Captivity</a:t>
            </a:r>
            <a:r>
              <a:rPr lang="en-US" dirty="0" smtClean="0"/>
              <a: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Cylinder as a "</a:t>
            </a:r>
            <a:r>
              <a:rPr lang="en-US" dirty="0" smtClean="0">
                <a:hlinkClick r:id="rId2" tooltip="Charter"/>
              </a:rPr>
              <a:t>charter</a:t>
            </a:r>
            <a:r>
              <a:rPr lang="en-US" dirty="0" smtClean="0"/>
              <a:t> of human rights“</a:t>
            </a:r>
          </a:p>
          <a:p>
            <a:r>
              <a:rPr lang="en-US" dirty="0" smtClean="0"/>
              <a:t>The cylinder now lies in the </a:t>
            </a:r>
            <a:r>
              <a:rPr lang="en-US" dirty="0" smtClean="0">
                <a:hlinkClick r:id="rId3" tooltip="British Museum"/>
              </a:rPr>
              <a:t>British Museum</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hlinkClick r:id="rId2" tooltip="Citizenship"/>
              </a:rPr>
              <a:t>Citizenship</a:t>
            </a:r>
            <a:r>
              <a:rPr lang="en-US" dirty="0" smtClean="0"/>
              <a:t> beginning in </a:t>
            </a:r>
            <a:r>
              <a:rPr lang="en-US" dirty="0" smtClean="0">
                <a:solidFill>
                  <a:srgbClr val="FF0000"/>
                </a:solidFill>
              </a:rPr>
              <a:t>ancient Greece</a:t>
            </a:r>
            <a:r>
              <a:rPr lang="en-US" dirty="0" smtClean="0"/>
              <a:t>, where all citizens had the </a:t>
            </a:r>
            <a:r>
              <a:rPr lang="en-US" dirty="0" smtClean="0">
                <a:solidFill>
                  <a:srgbClr val="FF0000"/>
                </a:solidFill>
              </a:rPr>
              <a:t>right to speak </a:t>
            </a:r>
            <a:r>
              <a:rPr lang="en-US" dirty="0" smtClean="0"/>
              <a:t>and </a:t>
            </a:r>
            <a:r>
              <a:rPr lang="en-US" dirty="0" smtClean="0">
                <a:solidFill>
                  <a:srgbClr val="FF0000"/>
                </a:solidFill>
              </a:rPr>
              <a:t>vote</a:t>
            </a:r>
            <a:r>
              <a:rPr lang="en-US" dirty="0" smtClean="0"/>
              <a:t> in the political assembly.</a:t>
            </a:r>
          </a:p>
          <a:p>
            <a:r>
              <a:rPr lang="en-US" dirty="0" smtClean="0"/>
              <a:t>The </a:t>
            </a:r>
            <a:r>
              <a:rPr lang="en-US" dirty="0" smtClean="0">
                <a:hlinkClick r:id="rId3" tooltip="Twelve Tables"/>
              </a:rPr>
              <a:t>Twelve Tables</a:t>
            </a:r>
            <a:r>
              <a:rPr lang="en-US" dirty="0" smtClean="0"/>
              <a:t> Law established the principle "</a:t>
            </a:r>
            <a:r>
              <a:rPr lang="en-US" dirty="0" err="1" smtClean="0"/>
              <a:t>Privilegia</a:t>
            </a:r>
            <a:r>
              <a:rPr lang="en-US" dirty="0" smtClean="0"/>
              <a:t> ne </a:t>
            </a:r>
            <a:r>
              <a:rPr lang="en-US" dirty="0" err="1" smtClean="0"/>
              <a:t>irroganto</a:t>
            </a:r>
            <a:r>
              <a:rPr lang="en-US" dirty="0" smtClean="0"/>
              <a:t>", which literally means "privileges shall not be imposed".</a:t>
            </a:r>
          </a:p>
          <a:p>
            <a:r>
              <a:rPr lang="en-US" dirty="0" smtClean="0"/>
              <a:t>A declaration for religious tolerance on an </a:t>
            </a:r>
            <a:r>
              <a:rPr lang="en-US" dirty="0" smtClean="0">
                <a:hlinkClick r:id="rId4" tooltip="Egalitarianism"/>
              </a:rPr>
              <a:t>egalitarian</a:t>
            </a:r>
            <a:r>
              <a:rPr lang="en-US" dirty="0" smtClean="0"/>
              <a:t> basis can be found in the </a:t>
            </a:r>
            <a:r>
              <a:rPr lang="en-US" dirty="0" smtClean="0">
                <a:hlinkClick r:id="rId5" tooltip="Edicts of Ashoka"/>
              </a:rPr>
              <a:t>Edicts of </a:t>
            </a:r>
            <a:r>
              <a:rPr lang="en-US" dirty="0" err="1" smtClean="0">
                <a:hlinkClick r:id="rId5" tooltip="Edicts of Ashoka"/>
              </a:rPr>
              <a:t>Ashoka</a:t>
            </a:r>
            <a:r>
              <a:rPr lang="en-US" dirty="0" smtClean="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hlinkClick r:id="rId2" tooltip="Kandahar Edict of Ashoka"/>
              </a:rPr>
              <a:t>Edict of </a:t>
            </a:r>
            <a:r>
              <a:rPr lang="en-US" u="sng" dirty="0" err="1" smtClean="0">
                <a:hlinkClick r:id="rId2" tooltip="Kandahar Edict of Ashoka"/>
              </a:rPr>
              <a:t>Ashoka</a:t>
            </a:r>
            <a:endParaRPr lang="en-US" dirty="0"/>
          </a:p>
        </p:txBody>
      </p:sp>
      <p:pic>
        <p:nvPicPr>
          <p:cNvPr id="1026" name="Picture 2" descr="C:\Users\NEW\Pictures\330px-AsokaKandahar.jpg"/>
          <p:cNvPicPr>
            <a:picLocks noGrp="1" noChangeAspect="1" noChangeArrowheads="1"/>
          </p:cNvPicPr>
          <p:nvPr>
            <p:ph idx="1"/>
          </p:nvPr>
        </p:nvPicPr>
        <p:blipFill>
          <a:blip r:embed="rId3" cstate="print"/>
          <a:srcRect/>
          <a:stretch>
            <a:fillRect/>
          </a:stretch>
        </p:blipFill>
        <p:spPr bwMode="auto">
          <a:xfrm>
            <a:off x="381000" y="1676400"/>
            <a:ext cx="3733800" cy="4572000"/>
          </a:xfrm>
          <a:prstGeom prst="rect">
            <a:avLst/>
          </a:prstGeom>
          <a:noFill/>
        </p:spPr>
      </p:pic>
      <p:pic>
        <p:nvPicPr>
          <p:cNvPr id="1027" name="Picture 3" descr="C:\Users\NEW\Pictures\6thPillarOfAshoka.JPG"/>
          <p:cNvPicPr>
            <a:picLocks noChangeAspect="1" noChangeArrowheads="1"/>
          </p:cNvPicPr>
          <p:nvPr/>
        </p:nvPicPr>
        <p:blipFill>
          <a:blip r:embed="rId4" cstate="print"/>
          <a:srcRect/>
          <a:stretch>
            <a:fillRect/>
          </a:stretch>
        </p:blipFill>
        <p:spPr bwMode="auto">
          <a:xfrm>
            <a:off x="4648200" y="1676400"/>
            <a:ext cx="4064000" cy="1981200"/>
          </a:xfrm>
          <a:prstGeom prst="rect">
            <a:avLst/>
          </a:prstGeom>
          <a:noFill/>
        </p:spPr>
      </p:pic>
      <p:sp>
        <p:nvSpPr>
          <p:cNvPr id="6" name="Rectangle 5"/>
          <p:cNvSpPr/>
          <p:nvPr/>
        </p:nvSpPr>
        <p:spPr>
          <a:xfrm>
            <a:off x="4938773" y="4038600"/>
            <a:ext cx="4930965" cy="1384995"/>
          </a:xfrm>
          <a:prstGeom prst="rect">
            <a:avLst/>
          </a:prstGeom>
        </p:spPr>
        <p:txBody>
          <a:bodyPr wrap="square">
            <a:spAutoFit/>
          </a:bodyPr>
          <a:lstStyle/>
          <a:p>
            <a:r>
              <a:rPr lang="en-US" sz="2800" dirty="0" smtClean="0">
                <a:solidFill>
                  <a:srgbClr val="FF0000"/>
                </a:solidFill>
                <a:latin typeface="Arial Black" pitchFamily="34" charset="0"/>
              </a:rPr>
              <a:t>6th Pillar Edicts </a:t>
            </a:r>
          </a:p>
          <a:p>
            <a:r>
              <a:rPr lang="en-US" sz="2800" dirty="0" smtClean="0">
                <a:solidFill>
                  <a:srgbClr val="FF0000"/>
                </a:solidFill>
                <a:latin typeface="Arial Black" pitchFamily="34" charset="0"/>
              </a:rPr>
              <a:t>of </a:t>
            </a:r>
            <a:r>
              <a:rPr lang="en-US" sz="2800" dirty="0" err="1" smtClean="0">
                <a:solidFill>
                  <a:srgbClr val="FF0000"/>
                </a:solidFill>
                <a:latin typeface="Arial Black" pitchFamily="34" charset="0"/>
              </a:rPr>
              <a:t>Ashoka</a:t>
            </a:r>
            <a:r>
              <a:rPr lang="en-US" sz="2800" dirty="0" smtClean="0">
                <a:solidFill>
                  <a:srgbClr val="FF0000"/>
                </a:solidFill>
                <a:latin typeface="Arial Black" pitchFamily="34" charset="0"/>
              </a:rPr>
              <a:t>- described</a:t>
            </a:r>
          </a:p>
          <a:p>
            <a:r>
              <a:rPr lang="en-US" sz="2800" dirty="0" smtClean="0">
                <a:solidFill>
                  <a:srgbClr val="FF0000"/>
                </a:solidFill>
                <a:latin typeface="Arial Black" pitchFamily="34" charset="0"/>
              </a:rPr>
              <a:t>Moral </a:t>
            </a:r>
            <a:r>
              <a:rPr lang="en-US" sz="2800" dirty="0" err="1" smtClean="0">
                <a:solidFill>
                  <a:srgbClr val="FF0000"/>
                </a:solidFill>
                <a:latin typeface="Arial Black" pitchFamily="34" charset="0"/>
              </a:rPr>
              <a:t>Behaviour</a:t>
            </a:r>
            <a:endParaRPr lang="en-US" sz="2800" dirty="0">
              <a:solidFill>
                <a:srgbClr val="FF0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style>
          <a:lnRef idx="2">
            <a:schemeClr val="dk1">
              <a:shade val="50000"/>
            </a:schemeClr>
          </a:lnRef>
          <a:fillRef idx="1">
            <a:schemeClr val="dk1"/>
          </a:fillRef>
          <a:effectRef idx="0">
            <a:schemeClr val="dk1"/>
          </a:effectRef>
          <a:fontRef idx="minor">
            <a:schemeClr val="lt1"/>
          </a:fontRef>
        </p:style>
        <p:txBody>
          <a:bodyPr/>
          <a:lstStyle/>
          <a:p>
            <a:r>
              <a:rPr lang="en-US" dirty="0" smtClean="0"/>
              <a:t>The slaughter or capture of </a:t>
            </a:r>
            <a:r>
              <a:rPr lang="en-US" dirty="0" smtClean="0">
                <a:hlinkClick r:id="rId2" tooltip="Prisoner of war"/>
              </a:rPr>
              <a:t>prisoners of war</a:t>
            </a:r>
            <a:r>
              <a:rPr lang="en-US" dirty="0" smtClean="0"/>
              <a:t> was also condemned by </a:t>
            </a:r>
            <a:r>
              <a:rPr lang="en-US" dirty="0" err="1" smtClean="0"/>
              <a:t>Ashoka</a:t>
            </a:r>
            <a:r>
              <a:rPr lang="en-US" dirty="0" smtClean="0"/>
              <a:t>.</a:t>
            </a:r>
          </a:p>
          <a:p>
            <a:r>
              <a:rPr lang="en-US" dirty="0" smtClean="0"/>
              <a:t>the Sanskrit </a:t>
            </a:r>
            <a:r>
              <a:rPr lang="en-US" dirty="0" smtClean="0">
                <a:hlinkClick r:id="rId3" tooltip="Manusmṛti"/>
              </a:rPr>
              <a:t>Laws of Manu</a:t>
            </a:r>
            <a:r>
              <a:rPr lang="en-US" dirty="0" smtClean="0"/>
              <a:t> of the 1st century BC</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134</TotalTime>
  <Words>296</Words>
  <Application>Microsoft Office PowerPoint</Application>
  <PresentationFormat>On-screen Show (4:3)</PresentationFormat>
  <Paragraphs>80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History of Human Rights</vt:lpstr>
      <vt:lpstr>PowerPoint Presentation</vt:lpstr>
      <vt:lpstr>PowerPoint Presentation</vt:lpstr>
      <vt:lpstr>The Cyrus Cylinder of Cyrus the Great, founder of the Achaemenid Persian Empire</vt:lpstr>
      <vt:lpstr>PowerPoint Presentation</vt:lpstr>
      <vt:lpstr>PowerPoint Presentation</vt:lpstr>
      <vt:lpstr>PowerPoint Presentation</vt:lpstr>
      <vt:lpstr>Edict of Ashoka</vt:lpstr>
      <vt:lpstr>PowerPoint Presentation</vt:lpstr>
      <vt:lpstr>PowerPoint Presentation</vt:lpstr>
      <vt:lpstr>PowerPoint Presentation</vt:lpstr>
      <vt:lpstr>PowerPoint Presentation</vt:lpstr>
      <vt:lpstr>Magna Carta (British Library Cotton MS Augustus II-1215 AD)</vt:lpstr>
      <vt:lpstr>Modern human rights movement</vt:lpstr>
      <vt:lpstr>U.S. Declaration of Independence ratified by the Continental Congress on July 4, 1776</vt:lpstr>
      <vt:lpstr>PowerPoint Presentation</vt:lpstr>
      <vt:lpstr>PowerPoint Presentation</vt:lpstr>
      <vt:lpstr>PowerPoint Presentation</vt:lpstr>
      <vt:lpstr>19th century to World War I</vt:lpstr>
      <vt:lpstr>Declaration of the Rights of Man and of the Citizen approved by the National Assembly of France, August 26, 1789</vt:lpstr>
      <vt:lpstr>Rights in War and the Geneva Conventions </vt:lpstr>
      <vt:lpstr>Original Geneva Convention in 1864</vt:lpstr>
      <vt:lpstr>Between World War I and World War II</vt:lpstr>
      <vt:lpstr>"It is not a treaty...[In the future, it] may well become the international Magna Carta."[49] Eleanor Roosevelt with the Spanish text of the Universal Declaration in 1949</vt:lpstr>
      <vt:lpstr>Universal Declaration of Human Rights</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Human Rights</dc:title>
  <dc:creator>NEW</dc:creator>
  <cp:lastModifiedBy>History</cp:lastModifiedBy>
  <cp:revision>17</cp:revision>
  <dcterms:created xsi:type="dcterms:W3CDTF">2006-08-16T00:00:00Z</dcterms:created>
  <dcterms:modified xsi:type="dcterms:W3CDTF">2017-01-27T08:41:23Z</dcterms:modified>
</cp:coreProperties>
</file>