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Georg Wilhelm Friedrich Hegel</a:t>
            </a:r>
            <a:br>
              <a:rPr lang="en-US" sz="2800" dirty="0" smtClean="0"/>
            </a:b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382000" cy="4648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24000"/>
            <a:ext cx="22574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Bookman Old Style" pitchFamily="18" charset="0"/>
              </a:rPr>
              <a:t>Introduction</a:t>
            </a:r>
            <a:endParaRPr lang="en-US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339725" indent="0">
              <a:buNone/>
            </a:pPr>
            <a:r>
              <a:rPr lang="en-US" sz="2800" dirty="0" smtClean="0">
                <a:latin typeface="Bookman Old Style" pitchFamily="18" charset="0"/>
              </a:rPr>
              <a:t>→ </a:t>
            </a:r>
            <a:r>
              <a:rPr lang="en-US" sz="2400" dirty="0" smtClean="0">
                <a:latin typeface="Bookman Old Style" pitchFamily="18" charset="0"/>
              </a:rPr>
              <a:t>Georg </a:t>
            </a:r>
            <a:r>
              <a:rPr lang="en-US" sz="2400" dirty="0" smtClean="0">
                <a:latin typeface="Bookman Old Style" pitchFamily="18" charset="0"/>
              </a:rPr>
              <a:t>Wilhelm Friedrich Hegel (1770–1831), </a:t>
            </a:r>
            <a:r>
              <a:rPr lang="en-US" sz="2400" dirty="0" smtClean="0">
                <a:latin typeface="Bookman Old Style" pitchFamily="18" charset="0"/>
              </a:rPr>
              <a:t>who </a:t>
            </a:r>
            <a:r>
              <a:rPr lang="en-US" sz="2400" dirty="0" smtClean="0">
                <a:latin typeface="Bookman Old Style" pitchFamily="18" charset="0"/>
              </a:rPr>
              <a:t>left his deepest mark upon </a:t>
            </a:r>
            <a:r>
              <a:rPr lang="en-US" sz="2400" dirty="0" smtClean="0">
                <a:latin typeface="Bookman Old Style" pitchFamily="18" charset="0"/>
              </a:rPr>
              <a:t>the philosophy </a:t>
            </a:r>
            <a:r>
              <a:rPr lang="en-US" sz="2400" dirty="0" smtClean="0">
                <a:latin typeface="Bookman Old Style" pitchFamily="18" charset="0"/>
              </a:rPr>
              <a:t>of history, is commonly regarded as the representative philosopher of German idealism in the post-Kantian era </a:t>
            </a:r>
            <a:endParaRPr lang="en-US" sz="2400" dirty="0" smtClean="0">
              <a:latin typeface="Bookman Old Style" pitchFamily="18" charset="0"/>
            </a:endParaRPr>
          </a:p>
          <a:p>
            <a:pPr marL="339725" indent="0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Bookman Old Style" pitchFamily="18" charset="0"/>
              </a:rPr>
              <a:t>→ He </a:t>
            </a:r>
            <a:r>
              <a:rPr lang="en-US" sz="2400" dirty="0" smtClean="0">
                <a:latin typeface="Bookman Old Style" pitchFamily="18" charset="0"/>
              </a:rPr>
              <a:t>attributes the unfolding of concepts of reality in terms of the pattern of </a:t>
            </a:r>
            <a:r>
              <a:rPr lang="en-US" sz="2400" dirty="0" smtClean="0">
                <a:solidFill>
                  <a:srgbClr val="00B0F0"/>
                </a:solidFill>
                <a:latin typeface="Bookman Old Style" pitchFamily="18" charset="0"/>
              </a:rPr>
              <a:t>dialectical reasoning </a:t>
            </a:r>
            <a:r>
              <a:rPr lang="en-US" sz="2400" dirty="0" smtClean="0">
                <a:latin typeface="Bookman Old Style" pitchFamily="18" charset="0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Bookman Old Style" pitchFamily="18" charset="0"/>
              </a:rPr>
              <a:t>thesis — antithesis — synthesis) </a:t>
            </a:r>
            <a:r>
              <a:rPr lang="en-US" sz="2400" dirty="0" smtClean="0">
                <a:latin typeface="Bookman Old Style" pitchFamily="18" charset="0"/>
              </a:rPr>
              <a:t>that Hegel believed to be the only method of progress in human thought</a:t>
            </a:r>
            <a:r>
              <a:rPr lang="en-US" sz="2600" dirty="0" smtClean="0"/>
              <a:t>,</a:t>
            </a:r>
            <a:endParaRPr 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Bookman Old Style" pitchFamily="18" charset="0"/>
              </a:rPr>
              <a:t>His Work</a:t>
            </a:r>
            <a:br>
              <a:rPr lang="en-US" sz="2800" dirty="0" smtClean="0">
                <a:latin typeface="Bookman Old Style" pitchFamily="18" charset="0"/>
              </a:rPr>
            </a:b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i="1" dirty="0" smtClean="0">
                <a:latin typeface="Bookman Old Style" pitchFamily="18" charset="0"/>
              </a:rPr>
              <a:t>1.Hegel's </a:t>
            </a:r>
            <a:r>
              <a:rPr lang="en-US" i="1" dirty="0" smtClean="0">
                <a:latin typeface="Bookman Old Style" pitchFamily="18" charset="0"/>
              </a:rPr>
              <a:t>Science of Logic</a:t>
            </a:r>
            <a:r>
              <a:rPr lang="en-US" dirty="0" smtClean="0">
                <a:latin typeface="Bookman Old Style" pitchFamily="18" charset="0"/>
              </a:rPr>
              <a:t>, tr. by A. V. Miller (Humanity, 1998</a:t>
            </a:r>
            <a:r>
              <a:rPr lang="en-US" dirty="0" smtClean="0">
                <a:latin typeface="Bookman Old Style" pitchFamily="18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Bookman Old Style" pitchFamily="18" charset="0"/>
              </a:rPr>
              <a:t>2. </a:t>
            </a:r>
            <a:r>
              <a:rPr lang="en-US" dirty="0" smtClean="0">
                <a:latin typeface="Bookman Old Style" pitchFamily="18" charset="0"/>
              </a:rPr>
              <a:t>Georg Wilhelm Friedrich Hegel, </a:t>
            </a:r>
            <a:r>
              <a:rPr lang="en-US" i="1" dirty="0" smtClean="0">
                <a:latin typeface="Bookman Old Style" pitchFamily="18" charset="0"/>
              </a:rPr>
              <a:t>Phenomenology of Spirit</a:t>
            </a:r>
            <a:r>
              <a:rPr lang="en-US" dirty="0" smtClean="0">
                <a:latin typeface="Bookman Old Style" pitchFamily="18" charset="0"/>
              </a:rPr>
              <a:t>, tr. by A. V. Miller and J. N. Findlay (Oxford, 1979</a:t>
            </a:r>
            <a:r>
              <a:rPr lang="en-US" dirty="0" smtClean="0">
                <a:latin typeface="Bookman Old Style" pitchFamily="18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Bookman Old Style" pitchFamily="18" charset="0"/>
              </a:rPr>
              <a:t>3. </a:t>
            </a:r>
            <a:r>
              <a:rPr lang="en-US" dirty="0" smtClean="0">
                <a:latin typeface="Bookman Old Style" pitchFamily="18" charset="0"/>
              </a:rPr>
              <a:t>Georg Wilhelm Friedrich Hegel, </a:t>
            </a:r>
            <a:r>
              <a:rPr lang="en-US" i="1" dirty="0" smtClean="0">
                <a:latin typeface="Bookman Old Style" pitchFamily="18" charset="0"/>
              </a:rPr>
              <a:t>Philosophy of History</a:t>
            </a:r>
            <a:r>
              <a:rPr lang="en-US" dirty="0" smtClean="0">
                <a:latin typeface="Bookman Old Style" pitchFamily="18" charset="0"/>
              </a:rPr>
              <a:t>, tr. by J. </a:t>
            </a:r>
            <a:r>
              <a:rPr lang="en-US" dirty="0" err="1" smtClean="0">
                <a:latin typeface="Bookman Old Style" pitchFamily="18" charset="0"/>
              </a:rPr>
              <a:t>Sibree</a:t>
            </a:r>
            <a:r>
              <a:rPr lang="en-US" dirty="0" smtClean="0">
                <a:latin typeface="Bookman Old Style" pitchFamily="18" charset="0"/>
              </a:rPr>
              <a:t> (Dover, 1956</a:t>
            </a:r>
            <a:r>
              <a:rPr lang="en-US" dirty="0" smtClean="0">
                <a:latin typeface="Bookman Old Style" pitchFamily="18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Bookman Old Style" pitchFamily="18" charset="0"/>
              </a:rPr>
              <a:t>4. </a:t>
            </a:r>
            <a:r>
              <a:rPr lang="en-US" dirty="0" smtClean="0">
                <a:latin typeface="Bookman Old Style" pitchFamily="18" charset="0"/>
              </a:rPr>
              <a:t>Georg Wilhelm Friedrich Hegel, </a:t>
            </a:r>
            <a:r>
              <a:rPr lang="en-US" i="1" dirty="0" smtClean="0">
                <a:latin typeface="Bookman Old Style" pitchFamily="18" charset="0"/>
              </a:rPr>
              <a:t>Elements of the Philosophy of Right</a:t>
            </a:r>
            <a:r>
              <a:rPr lang="en-US" dirty="0" smtClean="0">
                <a:latin typeface="Bookman Old Style" pitchFamily="18" charset="0"/>
              </a:rPr>
              <a:t>, tr. by A. Wood and H. </a:t>
            </a:r>
            <a:r>
              <a:rPr lang="en-US" dirty="0" err="1" smtClean="0">
                <a:latin typeface="Bookman Old Style" pitchFamily="18" charset="0"/>
              </a:rPr>
              <a:t>Nisbet</a:t>
            </a:r>
            <a:r>
              <a:rPr lang="en-US" dirty="0" smtClean="0">
                <a:latin typeface="Bookman Old Style" pitchFamily="18" charset="0"/>
              </a:rPr>
              <a:t> (Cambridge, 1991)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Bookman Old Style" pitchFamily="18" charset="0"/>
              </a:rPr>
              <a:t>His Contribution to Historical Research</a:t>
            </a: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Bookman Old Style" pitchFamily="18" charset="0"/>
              </a:rPr>
              <a:t>→</a:t>
            </a:r>
            <a:r>
              <a:rPr lang="en-US" sz="2800" dirty="0" smtClean="0"/>
              <a:t> </a:t>
            </a:r>
            <a:r>
              <a:rPr lang="en-US" sz="3100" dirty="0" smtClean="0">
                <a:latin typeface="Bookman Old Style" pitchFamily="18" charset="0"/>
              </a:rPr>
              <a:t>Hegel’s ideas also reached the social sciences by a different channel: via the philosophy </a:t>
            </a:r>
            <a:r>
              <a:rPr lang="en-US" sz="3100" dirty="0" smtClean="0">
                <a:latin typeface="Bookman Old Style" pitchFamily="18" charset="0"/>
              </a:rPr>
              <a:t>of History</a:t>
            </a:r>
          </a:p>
          <a:p>
            <a:pPr marL="0" indent="0" algn="just">
              <a:buNone/>
            </a:pPr>
            <a:r>
              <a:rPr lang="en-US" sz="3100" dirty="0" smtClean="0">
                <a:latin typeface="Bookman Old Style" pitchFamily="18" charset="0"/>
              </a:rPr>
              <a:t>→</a:t>
            </a:r>
            <a:r>
              <a:rPr lang="en-US" sz="3100" dirty="0" smtClean="0"/>
              <a:t> </a:t>
            </a:r>
            <a:r>
              <a:rPr lang="en-US" sz="3100" dirty="0" smtClean="0">
                <a:latin typeface="Bookman Old Style" pitchFamily="18" charset="0"/>
              </a:rPr>
              <a:t>Hegel the conception of history as the </a:t>
            </a:r>
            <a:r>
              <a:rPr lang="en-US" sz="3100" b="1" dirty="0" smtClean="0">
                <a:latin typeface="Bookman Old Style" pitchFamily="18" charset="0"/>
              </a:rPr>
              <a:t>self-creation of man and the idea </a:t>
            </a:r>
            <a:r>
              <a:rPr lang="en-US" sz="3100" dirty="0" smtClean="0">
                <a:latin typeface="Bookman Old Style" pitchFamily="18" charset="0"/>
              </a:rPr>
              <a:t>(first expounded by Hegel in the Phenomenology) that the prime motive force of the </a:t>
            </a:r>
            <a:r>
              <a:rPr lang="en-US" sz="3100" b="1" dirty="0" smtClean="0">
                <a:latin typeface="Bookman Old Style" pitchFamily="18" charset="0"/>
              </a:rPr>
              <a:t>historical process is human labor, or the practical activity of men in society</a:t>
            </a:r>
            <a:r>
              <a:rPr lang="en-US" sz="3100" dirty="0" smtClean="0">
                <a:latin typeface="Bookman Old Style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100" dirty="0" smtClean="0">
                <a:latin typeface="Bookman Old Style" pitchFamily="18" charset="0"/>
              </a:rPr>
              <a:t>→ </a:t>
            </a:r>
            <a:r>
              <a:rPr lang="en-US" sz="3100" dirty="0" smtClean="0">
                <a:latin typeface="Bookman Old Style" pitchFamily="18" charset="0"/>
              </a:rPr>
              <a:t>The </a:t>
            </a:r>
            <a:r>
              <a:rPr lang="en-US" sz="3100" dirty="0" smtClean="0">
                <a:latin typeface="Bookman Old Style" pitchFamily="18" charset="0"/>
              </a:rPr>
              <a:t>Hegelian concept of dialectical change can be, and has been, reformulated as a description of processes whereby </a:t>
            </a:r>
            <a:r>
              <a:rPr lang="en-US" sz="3100" b="1" dirty="0" smtClean="0">
                <a:latin typeface="Bookman Old Style" pitchFamily="18" charset="0"/>
              </a:rPr>
              <a:t>social organisms create their own environment and are in turn influenced by it</a:t>
            </a:r>
            <a:r>
              <a:rPr lang="en-US" sz="3100" dirty="0" smtClean="0">
                <a:latin typeface="Bookman Old Style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3100" dirty="0" smtClean="0">
                <a:latin typeface="Bookman Old Style" pitchFamily="18" charset="0"/>
              </a:rPr>
              <a:t>→</a:t>
            </a:r>
            <a:r>
              <a:rPr lang="en-US" sz="3100" dirty="0" smtClean="0">
                <a:latin typeface="Bookman Old Style" pitchFamily="18" charset="0"/>
              </a:rPr>
              <a:t> </a:t>
            </a:r>
            <a:r>
              <a:rPr lang="en-US" sz="3100" dirty="0" smtClean="0">
                <a:latin typeface="Bookman Old Style" pitchFamily="18" charset="0"/>
              </a:rPr>
              <a:t>Hegel to account for natural processes, the idea of a “dialectical” interrelationship between man and his environment is clearly of general application, and it may be that the </a:t>
            </a:r>
            <a:r>
              <a:rPr lang="en-US" sz="3100" dirty="0" smtClean="0">
                <a:latin typeface="Bookman Old Style" pitchFamily="18" charset="0"/>
              </a:rPr>
              <a:t>long-run Hegel’s </a:t>
            </a:r>
            <a:r>
              <a:rPr lang="en-US" sz="3100" dirty="0" smtClean="0">
                <a:latin typeface="Bookman Old Style" pitchFamily="18" charset="0"/>
              </a:rPr>
              <a:t>philosophy for the social sciences will be found to lie in this kind of </a:t>
            </a:r>
            <a:r>
              <a:rPr lang="en-US" sz="3100" dirty="0" smtClean="0">
                <a:latin typeface="Bookman Old Style" pitchFamily="18" charset="0"/>
              </a:rPr>
              <a:t>approach</a:t>
            </a:r>
            <a:endParaRPr lang="en-US" sz="3100" dirty="0" smtClean="0">
              <a:latin typeface="Bookman Old Style" pitchFamily="18" charset="0"/>
            </a:endParaRPr>
          </a:p>
          <a:p>
            <a:pPr marL="0" indent="0" algn="just">
              <a:buNone/>
            </a:pPr>
            <a:endParaRPr lang="en-US" sz="3100" dirty="0" smtClean="0">
              <a:latin typeface="Bookman Old Style" pitchFamily="18" charset="0"/>
            </a:endParaRPr>
          </a:p>
          <a:p>
            <a:pPr marL="0" indent="0" algn="just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330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Georg Wilhelm Friedrich Hegel </vt:lpstr>
      <vt:lpstr>Introduction</vt:lpstr>
      <vt:lpstr>His Work </vt:lpstr>
      <vt:lpstr>His Contribution to Historical Research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 Wilhelm Friedrich Hegel </dc:title>
  <dc:creator/>
  <cp:lastModifiedBy>sjc</cp:lastModifiedBy>
  <cp:revision>5</cp:revision>
  <dcterms:created xsi:type="dcterms:W3CDTF">2006-08-16T00:00:00Z</dcterms:created>
  <dcterms:modified xsi:type="dcterms:W3CDTF">2014-09-30T12:55:43Z</dcterms:modified>
</cp:coreProperties>
</file>