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52401"/>
            <a:ext cx="8534400" cy="609599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Commonwealth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990600"/>
            <a:ext cx="8763000" cy="5486400"/>
          </a:xfrm>
        </p:spPr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Baskerville Old Face" pitchFamily="18" charset="0"/>
              </a:rPr>
              <a:t>The </a:t>
            </a:r>
            <a:r>
              <a:rPr lang="en-US" b="1" dirty="0" smtClean="0">
                <a:solidFill>
                  <a:schemeClr val="tx1"/>
                </a:solidFill>
                <a:latin typeface="Baskerville Old Face" pitchFamily="18" charset="0"/>
              </a:rPr>
              <a:t>Commonwealth of </a:t>
            </a:r>
            <a:r>
              <a:rPr lang="en-US" b="1" dirty="0" smtClean="0">
                <a:solidFill>
                  <a:schemeClr val="tx1"/>
                </a:solidFill>
                <a:latin typeface="Baskerville Old Face" pitchFamily="18" charset="0"/>
              </a:rPr>
              <a:t>Nations</a:t>
            </a:r>
            <a:r>
              <a:rPr lang="en-US" dirty="0" smtClean="0">
                <a:solidFill>
                  <a:schemeClr val="tx1"/>
                </a:solidFill>
                <a:latin typeface="Baskerville Old Face" pitchFamily="18" charset="0"/>
              </a:rPr>
              <a:t> (formerly the </a:t>
            </a:r>
            <a:r>
              <a:rPr lang="en-US" b="1" dirty="0" smtClean="0">
                <a:solidFill>
                  <a:schemeClr val="tx1"/>
                </a:solidFill>
                <a:latin typeface="Baskerville Old Face" pitchFamily="18" charset="0"/>
              </a:rPr>
              <a:t>British Commonwealth</a:t>
            </a:r>
            <a:r>
              <a:rPr lang="en-US" dirty="0" smtClean="0">
                <a:solidFill>
                  <a:schemeClr val="tx1"/>
                </a:solidFill>
                <a:latin typeface="Baskerville Old Face" pitchFamily="18" charset="0"/>
              </a:rPr>
              <a:t>)</a:t>
            </a:r>
            <a:r>
              <a:rPr lang="en-US" dirty="0" smtClean="0">
                <a:solidFill>
                  <a:schemeClr val="tx1"/>
                </a:solidFill>
                <a:latin typeface="Baskerville Old Face" pitchFamily="18" charset="0"/>
              </a:rPr>
              <a:t> also known as simply </a:t>
            </a:r>
            <a:r>
              <a:rPr lang="en-US" b="1" dirty="0" smtClean="0">
                <a:solidFill>
                  <a:schemeClr val="tx1"/>
                </a:solidFill>
                <a:latin typeface="Baskerville Old Face" pitchFamily="18" charset="0"/>
              </a:rPr>
              <a:t>the Commonwealth</a:t>
            </a:r>
            <a:r>
              <a:rPr lang="en-US" dirty="0" smtClean="0">
                <a:solidFill>
                  <a:schemeClr val="tx1"/>
                </a:solidFill>
                <a:latin typeface="Baskerville Old Face" pitchFamily="18" charset="0"/>
              </a:rPr>
              <a:t>, is an intergovernmental </a:t>
            </a:r>
            <a:r>
              <a:rPr lang="en-US" dirty="0" err="1" smtClean="0">
                <a:solidFill>
                  <a:schemeClr val="tx1"/>
                </a:solidFill>
                <a:latin typeface="Baskerville Old Face" pitchFamily="18" charset="0"/>
              </a:rPr>
              <a:t>organisation</a:t>
            </a:r>
            <a:r>
              <a:rPr lang="en-US" dirty="0" smtClean="0">
                <a:solidFill>
                  <a:schemeClr val="tx1"/>
                </a:solidFill>
                <a:latin typeface="Baskerville Old Face" pitchFamily="18" charset="0"/>
              </a:rPr>
              <a:t> of 53 member states that are mostly former territories of the British Empire</a:t>
            </a:r>
            <a:r>
              <a:rPr lang="en-US" dirty="0" smtClean="0">
                <a:solidFill>
                  <a:schemeClr val="tx1"/>
                </a:solidFill>
                <a:latin typeface="Baskerville Old Face" pitchFamily="18" charset="0"/>
              </a:rPr>
              <a:t>.</a:t>
            </a:r>
            <a:r>
              <a:rPr lang="en-US" dirty="0" smtClean="0">
                <a:solidFill>
                  <a:schemeClr val="tx1"/>
                </a:solidFill>
                <a:latin typeface="Baskerville Old Face" pitchFamily="18" charset="0"/>
              </a:rPr>
              <a:t> </a:t>
            </a:r>
            <a:endParaRPr lang="en-US" dirty="0" smtClean="0">
              <a:solidFill>
                <a:schemeClr val="tx1"/>
              </a:solidFill>
              <a:latin typeface="Baskerville Old Face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Baskerville Old Face" pitchFamily="18" charset="0"/>
              </a:rPr>
              <a:t>The Commonwealth operates by intergovernmental consensus of the member states, </a:t>
            </a:r>
            <a:r>
              <a:rPr lang="en-US" dirty="0" err="1" smtClean="0">
                <a:solidFill>
                  <a:schemeClr val="tx1"/>
                </a:solidFill>
                <a:latin typeface="Baskerville Old Face" pitchFamily="18" charset="0"/>
              </a:rPr>
              <a:t>organised</a:t>
            </a:r>
            <a:r>
              <a:rPr lang="en-US" dirty="0" smtClean="0">
                <a:solidFill>
                  <a:schemeClr val="tx1"/>
                </a:solidFill>
                <a:latin typeface="Baskerville Old Face" pitchFamily="18" charset="0"/>
              </a:rPr>
              <a:t> through the Commonwealth Secretariat and non-governmental </a:t>
            </a:r>
            <a:r>
              <a:rPr lang="en-US" dirty="0" err="1" smtClean="0">
                <a:solidFill>
                  <a:schemeClr val="tx1"/>
                </a:solidFill>
                <a:latin typeface="Baskerville Old Face" pitchFamily="18" charset="0"/>
              </a:rPr>
              <a:t>organisations</a:t>
            </a:r>
            <a:r>
              <a:rPr lang="en-US" dirty="0" smtClean="0">
                <a:solidFill>
                  <a:schemeClr val="tx1"/>
                </a:solidFill>
                <a:latin typeface="Baskerville Old Face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Baskerville Old Face" pitchFamily="18" charset="0"/>
              </a:rPr>
              <a:t>organised</a:t>
            </a:r>
            <a:r>
              <a:rPr lang="en-US" dirty="0" smtClean="0">
                <a:solidFill>
                  <a:schemeClr val="tx1"/>
                </a:solidFill>
                <a:latin typeface="Baskerville Old Face" pitchFamily="18" charset="0"/>
              </a:rPr>
              <a:t> through the Commonwealth Foundation</a:t>
            </a:r>
            <a:endParaRPr lang="en-US" dirty="0">
              <a:solidFill>
                <a:schemeClr val="tx1"/>
              </a:solidFill>
              <a:latin typeface="Baskerville Old Face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534400" cy="5897563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latin typeface="Baskerville Old Face" pitchFamily="18" charset="0"/>
              </a:rPr>
              <a:t>Commonwealth dates back to the mid-20th century with the </a:t>
            </a:r>
            <a:r>
              <a:rPr lang="en-US" sz="2800" dirty="0" smtClean="0">
                <a:latin typeface="Baskerville Old Face" pitchFamily="18" charset="0"/>
              </a:rPr>
              <a:t>decolonization</a:t>
            </a:r>
            <a:r>
              <a:rPr lang="en-US" sz="2800" dirty="0" smtClean="0">
                <a:latin typeface="Baskerville Old Face" pitchFamily="18" charset="0"/>
              </a:rPr>
              <a:t> of the British Empire through increased self-governance of its territories</a:t>
            </a:r>
            <a:r>
              <a:rPr lang="en-US" sz="2800" dirty="0" smtClean="0">
                <a:latin typeface="Baskerville Old Face" pitchFamily="18" charset="0"/>
              </a:rPr>
              <a:t>.</a:t>
            </a:r>
          </a:p>
          <a:p>
            <a:pPr algn="just"/>
            <a:r>
              <a:rPr lang="en-US" sz="2800" dirty="0" smtClean="0">
                <a:latin typeface="Baskerville Old Face" pitchFamily="18" charset="0"/>
              </a:rPr>
              <a:t> </a:t>
            </a:r>
            <a:r>
              <a:rPr lang="en-US" sz="2800" dirty="0" smtClean="0">
                <a:latin typeface="Baskerville Old Face" pitchFamily="18" charset="0"/>
              </a:rPr>
              <a:t>It was formally constituted by the London Declaration in </a:t>
            </a:r>
            <a:r>
              <a:rPr lang="en-US" sz="2800" dirty="0" smtClean="0">
                <a:latin typeface="Baskerville Old Face" pitchFamily="18" charset="0"/>
              </a:rPr>
              <a:t>1949</a:t>
            </a:r>
          </a:p>
          <a:p>
            <a:pPr algn="just"/>
            <a:r>
              <a:rPr lang="en-US" sz="2800" dirty="0" smtClean="0">
                <a:latin typeface="Baskerville Old Face" pitchFamily="18" charset="0"/>
              </a:rPr>
              <a:t>Commonwealth countries </a:t>
            </a:r>
            <a:r>
              <a:rPr lang="en-US" sz="2800" dirty="0" smtClean="0">
                <a:latin typeface="Baskerville Old Face" pitchFamily="18" charset="0"/>
              </a:rPr>
              <a:t>united by language, history, culture and their shared values of democracy, free speech, human rights, and the rule of </a:t>
            </a:r>
            <a:r>
              <a:rPr lang="en-US" sz="2800" dirty="0" smtClean="0">
                <a:latin typeface="Baskerville Old Face" pitchFamily="18" charset="0"/>
              </a:rPr>
              <a:t>law.</a:t>
            </a:r>
            <a:endParaRPr lang="en-US" sz="2800" baseline="30000" dirty="0" smtClean="0">
              <a:latin typeface="Baskerville Old Face" pitchFamily="18" charset="0"/>
            </a:endParaRPr>
          </a:p>
          <a:p>
            <a:pPr algn="just"/>
            <a:r>
              <a:rPr lang="en-US" sz="2800" dirty="0" smtClean="0">
                <a:latin typeface="Baskerville Old Face" pitchFamily="18" charset="0"/>
              </a:rPr>
              <a:t>These </a:t>
            </a:r>
            <a:r>
              <a:rPr lang="en-US" sz="2800" dirty="0" smtClean="0">
                <a:latin typeface="Baskerville Old Face" pitchFamily="18" charset="0"/>
              </a:rPr>
              <a:t>values are enshrined in the Commonwealth </a:t>
            </a:r>
            <a:r>
              <a:rPr lang="en-US" sz="2800" dirty="0" smtClean="0">
                <a:latin typeface="Baskerville Old Face" pitchFamily="18" charset="0"/>
              </a:rPr>
              <a:t>Charter</a:t>
            </a:r>
            <a:r>
              <a:rPr lang="en-US" sz="2800" dirty="0" smtClean="0">
                <a:latin typeface="Baskerville Old Face" pitchFamily="18" charset="0"/>
              </a:rPr>
              <a:t> and promoted by the quadrennial </a:t>
            </a:r>
            <a:r>
              <a:rPr lang="en-US" sz="2800" u="sng" dirty="0" smtClean="0">
                <a:latin typeface="Baskerville Old Face" pitchFamily="18" charset="0"/>
              </a:rPr>
              <a:t>Commonwealth Games</a:t>
            </a:r>
            <a:endParaRPr lang="en-US" sz="2800" dirty="0">
              <a:latin typeface="Baskerville Old Face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user\Downloads\800px-List_of_countries_gained_independance_from_the_UK_2.svg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82791" y="1600200"/>
            <a:ext cx="8358705" cy="41584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Office PowerPoint</Application>
  <PresentationFormat>On-screen Show (4:3)</PresentationFormat>
  <Paragraphs>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Commonwealth</vt:lpstr>
      <vt:lpstr>Slide 2</vt:lpstr>
      <vt:lpstr>Slide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Commonwealth</dc:title>
  <dc:creator>user</dc:creator>
  <cp:lastModifiedBy>user</cp:lastModifiedBy>
  <cp:revision>1</cp:revision>
  <dcterms:created xsi:type="dcterms:W3CDTF">2006-08-16T00:00:00Z</dcterms:created>
  <dcterms:modified xsi:type="dcterms:W3CDTF">2018-02-22T01:42:59Z</dcterms:modified>
</cp:coreProperties>
</file>