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9" r:id="rId5"/>
    <p:sldId id="261" r:id="rId6"/>
    <p:sldId id="258"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F6E03F-2A15-4A86-997C-02FAC16DFF04}" type="datetimeFigureOut">
              <a:rPr lang="en-US" smtClean="0"/>
              <a:pPr/>
              <a:t>10/3/2008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6E03F-2A15-4A86-997C-02FAC16DFF04}" type="datetimeFigureOut">
              <a:rPr lang="en-US" smtClean="0"/>
              <a:pPr/>
              <a:t>10/3/2008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6E03F-2A15-4A86-997C-02FAC16DFF04}" type="datetimeFigureOut">
              <a:rPr lang="en-US" smtClean="0"/>
              <a:pPr/>
              <a:t>10/3/2008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6E03F-2A15-4A86-997C-02FAC16DFF04}" type="datetimeFigureOut">
              <a:rPr lang="en-US" smtClean="0"/>
              <a:pPr/>
              <a:t>10/3/2008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6E03F-2A15-4A86-997C-02FAC16DFF04}" type="datetimeFigureOut">
              <a:rPr lang="en-US" smtClean="0"/>
              <a:pPr/>
              <a:t>10/3/2008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6E03F-2A15-4A86-997C-02FAC16DFF04}" type="datetimeFigureOut">
              <a:rPr lang="en-US" smtClean="0"/>
              <a:pPr/>
              <a:t>10/3/2008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6E03F-2A15-4A86-997C-02FAC16DFF04}" type="datetimeFigureOut">
              <a:rPr lang="en-US" smtClean="0"/>
              <a:pPr/>
              <a:t>10/3/2008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6E03F-2A15-4A86-997C-02FAC16DFF04}" type="datetimeFigureOut">
              <a:rPr lang="en-US" smtClean="0"/>
              <a:pPr/>
              <a:t>10/3/2008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6E03F-2A15-4A86-997C-02FAC16DFF04}" type="datetimeFigureOut">
              <a:rPr lang="en-US" smtClean="0"/>
              <a:pPr/>
              <a:t>10/3/2008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6E03F-2A15-4A86-997C-02FAC16DFF04}" type="datetimeFigureOut">
              <a:rPr lang="en-US" smtClean="0"/>
              <a:pPr/>
              <a:t>10/3/2008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6E03F-2A15-4A86-997C-02FAC16DFF04}" type="datetimeFigureOut">
              <a:rPr lang="en-US" smtClean="0"/>
              <a:pPr/>
              <a:t>10/3/2008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7208-D2A5-40FF-8DE1-34B620D9A5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6E03F-2A15-4A86-997C-02FAC16DFF04}" type="datetimeFigureOut">
              <a:rPr lang="en-US" smtClean="0"/>
              <a:pPr/>
              <a:t>10/3/2008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E7208-D2A5-40FF-8DE1-34B620D9A5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atest-templates.com/wp-content/uploads/Best-ppt-templates-free-download-2.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Autofit/>
          </a:bodyPr>
          <a:lstStyle/>
          <a:p>
            <a:r>
              <a:rPr lang="en-US" sz="6600" b="1" dirty="0" smtClean="0">
                <a:solidFill>
                  <a:srgbClr val="7030A0"/>
                </a:solidFill>
              </a:rPr>
              <a:t>COMMUNICTAION</a:t>
            </a:r>
            <a:endParaRPr lang="en-US" sz="6600" b="1" dirty="0">
              <a:solidFill>
                <a:srgbClr val="7030A0"/>
              </a:solidFill>
            </a:endParaRPr>
          </a:p>
        </p:txBody>
      </p:sp>
      <p:pic>
        <p:nvPicPr>
          <p:cNvPr id="1032" name="Picture 8" descr="http://www.freshershunt.com/wp-content/uploads/2012/03/communication-skills.jpg"/>
          <p:cNvPicPr>
            <a:picLocks noChangeAspect="1" noChangeArrowheads="1"/>
          </p:cNvPicPr>
          <p:nvPr/>
        </p:nvPicPr>
        <p:blipFill>
          <a:blip r:embed="rId2"/>
          <a:srcRect/>
          <a:stretch>
            <a:fillRect/>
          </a:stretch>
        </p:blipFill>
        <p:spPr bwMode="auto">
          <a:xfrm>
            <a:off x="228600" y="1143000"/>
            <a:ext cx="8534400" cy="539953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0"/>
            <a:ext cx="9127189" cy="6858000"/>
          </a:xfrm>
          <a:prstGeom prst="rect">
            <a:avLst/>
          </a:prstGeom>
          <a:noFill/>
        </p:spPr>
      </p:pic>
      <p:sp>
        <p:nvSpPr>
          <p:cNvPr id="6" name="Rectangle 5"/>
          <p:cNvSpPr/>
          <p:nvPr/>
        </p:nvSpPr>
        <p:spPr>
          <a:xfrm>
            <a:off x="152400" y="609600"/>
            <a:ext cx="8839200" cy="3785652"/>
          </a:xfrm>
          <a:prstGeom prst="rect">
            <a:avLst/>
          </a:prstGeom>
        </p:spPr>
        <p:txBody>
          <a:bodyPr wrap="square">
            <a:spAutoFit/>
          </a:bodyPr>
          <a:lstStyle/>
          <a:p>
            <a:pPr>
              <a:buFont typeface="Arial" pitchFamily="34" charset="0"/>
              <a:buChar char="•"/>
            </a:pPr>
            <a:r>
              <a:rPr lang="en-US" sz="4800" b="1" dirty="0" smtClean="0">
                <a:solidFill>
                  <a:srgbClr val="7030A0"/>
                </a:solidFill>
              </a:rPr>
              <a:t>Well-documented and adequately illustrated talk</a:t>
            </a:r>
          </a:p>
          <a:p>
            <a:pPr>
              <a:buFont typeface="Arial" pitchFamily="34" charset="0"/>
              <a:buChar char="•"/>
            </a:pPr>
            <a:r>
              <a:rPr lang="en-US" sz="4800" b="1" dirty="0" smtClean="0">
                <a:solidFill>
                  <a:srgbClr val="7030A0"/>
                </a:solidFill>
              </a:rPr>
              <a:t>Talk peppered with humor </a:t>
            </a:r>
          </a:p>
          <a:p>
            <a:pPr>
              <a:buFont typeface="Arial" pitchFamily="34" charset="0"/>
              <a:buChar char="•"/>
            </a:pPr>
            <a:r>
              <a:rPr lang="en-US" sz="4800" b="1" dirty="0" smtClean="0">
                <a:solidFill>
                  <a:srgbClr val="7030A0"/>
                </a:solidFill>
              </a:rPr>
              <a:t>Speech so well delivered that everyone could understand</a:t>
            </a:r>
            <a:endParaRPr lang="en-US" sz="4800" b="1" dirty="0">
              <a:solidFill>
                <a:srgbClr val="7030A0"/>
              </a:solidFill>
            </a:endParaRP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1"/>
            <a:ext cx="9144000" cy="6870631"/>
          </a:xfrm>
          <a:prstGeom prst="rect">
            <a:avLst/>
          </a:prstGeom>
          <a:noFill/>
        </p:spPr>
      </p:pic>
      <p:sp>
        <p:nvSpPr>
          <p:cNvPr id="5" name="Rectangle 4"/>
          <p:cNvSpPr/>
          <p:nvPr/>
        </p:nvSpPr>
        <p:spPr>
          <a:xfrm>
            <a:off x="228600" y="152400"/>
            <a:ext cx="8686800" cy="5909310"/>
          </a:xfrm>
          <a:prstGeom prst="rect">
            <a:avLst/>
          </a:prstGeom>
        </p:spPr>
        <p:txBody>
          <a:bodyPr wrap="square">
            <a:spAutoFit/>
          </a:bodyPr>
          <a:lstStyle/>
          <a:p>
            <a:pPr algn="just">
              <a:buFont typeface="Wingdings" pitchFamily="2" charset="2"/>
              <a:buChar char="v"/>
            </a:pPr>
            <a:r>
              <a:rPr lang="en-US" sz="5400" b="1" dirty="0" smtClean="0">
                <a:ln w="1905"/>
                <a:solidFill>
                  <a:srgbClr val="FF0000"/>
                </a:solidFill>
                <a:effectLst>
                  <a:innerShdw blurRad="69850" dist="43180" dir="5400000">
                    <a:srgbClr val="000000">
                      <a:alpha val="65000"/>
                    </a:srgbClr>
                  </a:innerShdw>
                </a:effectLst>
              </a:rPr>
              <a:t>Exchange</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thoughts, messages, or information, as by speech, visuals, signals, writing, or behavior.</a:t>
            </a:r>
          </a:p>
          <a:p>
            <a:pPr algn="just">
              <a:buFont typeface="Wingdings" pitchFamily="2" charset="2"/>
              <a:buChar char="v"/>
            </a:pP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Derived from the </a:t>
            </a:r>
            <a:r>
              <a:rPr lang="en-US" sz="5400" b="1" dirty="0" smtClean="0">
                <a:ln w="1905"/>
                <a:solidFill>
                  <a:srgbClr val="FF0000"/>
                </a:solidFill>
                <a:effectLst>
                  <a:innerShdw blurRad="69850" dist="43180" dir="5400000">
                    <a:srgbClr val="000000">
                      <a:alpha val="65000"/>
                    </a:srgbClr>
                  </a:innerShdw>
                </a:effectLst>
              </a:rPr>
              <a:t>Latin</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word </a:t>
            </a:r>
            <a:r>
              <a:rPr lang="en-US" sz="5400" b="1" dirty="0" smtClean="0">
                <a:ln w="1905"/>
                <a:solidFill>
                  <a:srgbClr val="FF0000"/>
                </a:solidFill>
                <a:effectLst>
                  <a:innerShdw blurRad="69850" dist="43180" dir="5400000">
                    <a:srgbClr val="000000">
                      <a:alpha val="65000"/>
                    </a:srgbClr>
                  </a:innerShdw>
                </a:effectLst>
              </a:rPr>
              <a:t>"</a:t>
            </a:r>
            <a:r>
              <a:rPr lang="en-US" sz="5400" b="1" i="1" dirty="0" err="1" smtClean="0">
                <a:ln w="1905"/>
                <a:solidFill>
                  <a:srgbClr val="FF0000"/>
                </a:solidFill>
                <a:effectLst>
                  <a:innerShdw blurRad="69850" dist="43180" dir="5400000">
                    <a:srgbClr val="000000">
                      <a:alpha val="65000"/>
                    </a:srgbClr>
                  </a:innerShdw>
                </a:effectLst>
              </a:rPr>
              <a:t>communis</a:t>
            </a:r>
            <a:r>
              <a:rPr lang="en-US" sz="5400" b="1" dirty="0" smtClean="0">
                <a:ln w="1905"/>
                <a:solidFill>
                  <a:srgbClr val="FF0000"/>
                </a:solidFill>
                <a:effectLst>
                  <a:innerShdw blurRad="69850" dist="43180" dir="5400000">
                    <a:srgbClr val="000000">
                      <a:alpha val="65000"/>
                    </a:srgbClr>
                  </a:innerShdw>
                </a:effectLst>
              </a:rPr>
              <a:t>",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meaning to share. </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0"/>
            <a:ext cx="9144000" cy="6870632"/>
          </a:xfrm>
          <a:prstGeom prst="rect">
            <a:avLst/>
          </a:prstGeom>
          <a:noFill/>
        </p:spPr>
      </p:pic>
      <p:pic>
        <p:nvPicPr>
          <p:cNvPr id="7" name="Picture 2" descr="http://upload.wikimedia.org/wikipedia/commons/thumb/0/0d/Transactional_comm_model.jpg/270px-Transactional_comm_model.jpg"/>
          <p:cNvPicPr>
            <a:picLocks noChangeAspect="1" noChangeArrowheads="1"/>
          </p:cNvPicPr>
          <p:nvPr/>
        </p:nvPicPr>
        <p:blipFill>
          <a:blip r:embed="rId4"/>
          <a:srcRect/>
          <a:stretch>
            <a:fillRect/>
          </a:stretch>
        </p:blipFill>
        <p:spPr bwMode="auto">
          <a:xfrm>
            <a:off x="1905000" y="152400"/>
            <a:ext cx="5638800" cy="4114799"/>
          </a:xfrm>
          <a:prstGeom prst="rect">
            <a:avLst/>
          </a:prstGeom>
          <a:noFill/>
        </p:spPr>
      </p:pic>
      <p:sp>
        <p:nvSpPr>
          <p:cNvPr id="8" name="Rectangle 7"/>
          <p:cNvSpPr/>
          <p:nvPr/>
        </p:nvSpPr>
        <p:spPr>
          <a:xfrm>
            <a:off x="381000" y="4572000"/>
            <a:ext cx="8534400" cy="206210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buFont typeface="Wingdings" pitchFamily="2" charset="2"/>
              <a:buChar char="v"/>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Requires a sender, a message and a recipient, although the receiver need not be present or aware of the sender's intent to communicate at the time of communication</a:t>
            </a: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12632"/>
            <a:ext cx="9144000" cy="6870632"/>
          </a:xfrm>
          <a:prstGeom prst="rect">
            <a:avLst/>
          </a:prstGeom>
          <a:noFill/>
        </p:spPr>
      </p:pic>
      <p:sp>
        <p:nvSpPr>
          <p:cNvPr id="5" name="Rectangle 4"/>
          <p:cNvSpPr/>
          <p:nvPr/>
        </p:nvSpPr>
        <p:spPr>
          <a:xfrm>
            <a:off x="228600" y="304800"/>
            <a:ext cx="8686800" cy="6324600"/>
          </a:xfrm>
          <a:prstGeom prst="rect">
            <a:avLst/>
          </a:prstGeom>
        </p:spPr>
        <p:txBody>
          <a:bodyPr wrap="square">
            <a:spAutoFit/>
          </a:bodyPr>
          <a:lstStyle/>
          <a:p>
            <a:pPr algn="just">
              <a:buFont typeface="Wingdings" pitchFamily="2" charset="2"/>
              <a:buChar char="Ø"/>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Occur across vast distances in time and space.</a:t>
            </a:r>
          </a:p>
          <a:p>
            <a:pPr algn="just">
              <a:buFont typeface="Wingdings" pitchFamily="2" charset="2"/>
              <a:buChar char="Ø"/>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Requires that the communicating parties share an area of communicative commonality</a:t>
            </a:r>
          </a:p>
          <a:p>
            <a:pPr algn="just">
              <a:buFont typeface="Wingdings" pitchFamily="2" charset="2"/>
              <a:buChar char="Ø"/>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communication process is complete once the receiver has understood the message of the sender</a:t>
            </a:r>
          </a:p>
        </p:txBody>
      </p:sp>
    </p:spTree>
  </p:cSld>
  <p:clrMapOvr>
    <a:masterClrMapping/>
  </p:clrMapOvr>
  <p:transition spd="med">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0"/>
            <a:ext cx="9144000" cy="6870632"/>
          </a:xfrm>
          <a:prstGeom prst="rect">
            <a:avLst/>
          </a:prstGeom>
          <a:noFill/>
        </p:spPr>
      </p:pic>
      <p:pic>
        <p:nvPicPr>
          <p:cNvPr id="18436" name="Picture 4" descr="http://mass.pakgalaxy.com/wp-content/uploads/2012/02/mass_media.jpg"/>
          <p:cNvPicPr>
            <a:picLocks noChangeAspect="1" noChangeArrowheads="1"/>
          </p:cNvPicPr>
          <p:nvPr/>
        </p:nvPicPr>
        <p:blipFill>
          <a:blip r:embed="rId4"/>
          <a:srcRect/>
          <a:stretch>
            <a:fillRect/>
          </a:stretch>
        </p:blipFill>
        <p:spPr bwMode="auto">
          <a:xfrm>
            <a:off x="152400" y="152400"/>
            <a:ext cx="4038600" cy="4724400"/>
          </a:xfrm>
          <a:prstGeom prst="rect">
            <a:avLst/>
          </a:prstGeom>
          <a:noFill/>
        </p:spPr>
      </p:pic>
      <p:sp>
        <p:nvSpPr>
          <p:cNvPr id="6" name="Rectangle 5"/>
          <p:cNvSpPr/>
          <p:nvPr/>
        </p:nvSpPr>
        <p:spPr>
          <a:xfrm>
            <a:off x="4267200" y="533400"/>
            <a:ext cx="4724400" cy="4832092"/>
          </a:xfrm>
          <a:prstGeom prst="rect">
            <a:avLst/>
          </a:prstGeom>
        </p:spPr>
        <p:txBody>
          <a:bodyPr wrap="square">
            <a:spAutoFit/>
          </a:bodyPr>
          <a:lstStyle/>
          <a:p>
            <a:r>
              <a:rPr lang="en-US" sz="4400" b="1" dirty="0" smtClean="0">
                <a:solidFill>
                  <a:srgbClr val="C00000"/>
                </a:solidFill>
              </a:rPr>
              <a:t>Communication – not a mass media experience rather relational experience between two people </a:t>
            </a:r>
          </a:p>
        </p:txBody>
      </p:sp>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0"/>
            <a:ext cx="9144000" cy="6870632"/>
          </a:xfrm>
          <a:prstGeom prst="rect">
            <a:avLst/>
          </a:prstGeom>
          <a:noFill/>
        </p:spPr>
      </p:pic>
      <p:sp>
        <p:nvSpPr>
          <p:cNvPr id="5" name="Rectangle 4"/>
          <p:cNvSpPr/>
          <p:nvPr/>
        </p:nvSpPr>
        <p:spPr>
          <a:xfrm>
            <a:off x="4419600" y="304800"/>
            <a:ext cx="4572000" cy="6186309"/>
          </a:xfrm>
          <a:prstGeom prst="rect">
            <a:avLst/>
          </a:prstGeom>
        </p:spPr>
        <p:txBody>
          <a:bodyPr>
            <a:sp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Speaker must care enough for the listener to learn to speak in the listener’s context and idiom while the listener must respect the speaker enough to have an open mind and a desire to be in a relationship with the speaker</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2" descr="http://www.boardworks.co.uk/media/2ade9322/communicationcycle.jpg"/>
          <p:cNvPicPr>
            <a:picLocks noChangeAspect="1" noChangeArrowheads="1"/>
          </p:cNvPicPr>
          <p:nvPr/>
        </p:nvPicPr>
        <p:blipFill>
          <a:blip r:embed="rId4"/>
          <a:srcRect/>
          <a:stretch>
            <a:fillRect/>
          </a:stretch>
        </p:blipFill>
        <p:spPr bwMode="auto">
          <a:xfrm>
            <a:off x="152400" y="152400"/>
            <a:ext cx="4114800" cy="3810000"/>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0"/>
            <a:ext cx="9127189" cy="6858000"/>
          </a:xfrm>
          <a:prstGeom prst="rect">
            <a:avLst/>
          </a:prstGeom>
          <a:noFill/>
        </p:spPr>
      </p:pic>
      <p:sp>
        <p:nvSpPr>
          <p:cNvPr id="6" name="Title 1"/>
          <p:cNvSpPr>
            <a:spLocks noGrp="1"/>
          </p:cNvSpPr>
          <p:nvPr>
            <p:ph type="title"/>
          </p:nvPr>
        </p:nvSpPr>
        <p:spPr>
          <a:xfrm>
            <a:off x="609600" y="152400"/>
            <a:ext cx="8229600" cy="685800"/>
          </a:xfrm>
        </p:spPr>
        <p:txBody>
          <a:bodyPr>
            <a:noAutofit/>
          </a:bodyPr>
          <a:lstStyle/>
          <a:p>
            <a:r>
              <a:rPr lang="en-US" sz="4000" b="1" dirty="0" smtClean="0">
                <a:solidFill>
                  <a:srgbClr val="FF0000"/>
                </a:solidFill>
              </a:rPr>
              <a:t>Theories and Skills in Communication</a:t>
            </a:r>
            <a:endParaRPr lang="en-US" sz="4000" b="1" dirty="0">
              <a:solidFill>
                <a:srgbClr val="FF0000"/>
              </a:solidFill>
            </a:endParaRPr>
          </a:p>
        </p:txBody>
      </p:sp>
      <p:sp>
        <p:nvSpPr>
          <p:cNvPr id="9" name="Rectangle 8"/>
          <p:cNvSpPr/>
          <p:nvPr/>
        </p:nvSpPr>
        <p:spPr>
          <a:xfrm>
            <a:off x="0" y="1066800"/>
            <a:ext cx="5029200" cy="3970318"/>
          </a:xfrm>
          <a:prstGeom prst="rect">
            <a:avLst/>
          </a:prstGeom>
        </p:spPr>
        <p:txBody>
          <a:bodyPr wrap="square">
            <a:spAutoFit/>
          </a:bodyPr>
          <a:lstStyle/>
          <a:p>
            <a:pPr>
              <a:buFont typeface="Arial" pitchFamily="34" charset="0"/>
              <a:buChar cha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Communication is an Art</a:t>
            </a:r>
          </a:p>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be perfected it needs to be practiced</a:t>
            </a:r>
          </a:p>
          <a:p>
            <a:pPr>
              <a:buFont typeface="Arial" pitchFamily="34" charset="0"/>
              <a:buChar cha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nuances of this art must be rehearsed with painstaking effort to achieve mastery</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9460" name="Picture 4" descr="http://www.jrf.org.uk/sites/files/jrf/images/care-and-communication.jpg"/>
          <p:cNvPicPr>
            <a:picLocks noChangeAspect="1" noChangeArrowheads="1"/>
          </p:cNvPicPr>
          <p:nvPr/>
        </p:nvPicPr>
        <p:blipFill>
          <a:blip r:embed="rId4"/>
          <a:srcRect/>
          <a:stretch>
            <a:fillRect/>
          </a:stretch>
        </p:blipFill>
        <p:spPr bwMode="auto">
          <a:xfrm>
            <a:off x="5029200" y="1219200"/>
            <a:ext cx="3962400" cy="4038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0"/>
            <a:ext cx="9127189" cy="6858000"/>
          </a:xfrm>
          <a:prstGeom prst="rect">
            <a:avLst/>
          </a:prstGeom>
          <a:noFill/>
        </p:spPr>
      </p:pic>
      <p:pic>
        <p:nvPicPr>
          <p:cNvPr id="6" name="Picture 2" descr="http://pickerinstitute.org/wp-content/uploads/2010/06/Principles-Calendar.png"/>
          <p:cNvPicPr>
            <a:picLocks noChangeAspect="1" noChangeArrowheads="1"/>
          </p:cNvPicPr>
          <p:nvPr/>
        </p:nvPicPr>
        <p:blipFill>
          <a:blip r:embed="rId4"/>
          <a:srcRect/>
          <a:stretch>
            <a:fillRect/>
          </a:stretch>
        </p:blipFill>
        <p:spPr bwMode="auto">
          <a:xfrm>
            <a:off x="152400" y="152400"/>
            <a:ext cx="4038600" cy="4793642"/>
          </a:xfrm>
          <a:prstGeom prst="rect">
            <a:avLst/>
          </a:prstGeom>
          <a:noFill/>
        </p:spPr>
      </p:pic>
      <p:sp>
        <p:nvSpPr>
          <p:cNvPr id="7" name="Rectangle 6"/>
          <p:cNvSpPr/>
          <p:nvPr/>
        </p:nvSpPr>
        <p:spPr>
          <a:xfrm>
            <a:off x="4191000" y="304800"/>
            <a:ext cx="4953000" cy="5509200"/>
          </a:xfrm>
          <a:prstGeom prst="rect">
            <a:avLst/>
          </a:prstGeom>
        </p:spPr>
        <p:txBody>
          <a:bodyPr wrap="square">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Communication is a Science</a:t>
            </a:r>
          </a:p>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Its Theories and concepts explain the way communication works in people and causes an understanding in them</a:t>
            </a:r>
          </a:p>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These theories help the communicator choose effective tools in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facilitating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understanding in the listener</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est ppt templates free download 2 best ppt templates free download">
            <a:hlinkClick r:id="rId2" tooltip="best ppt templates free download"/>
          </p:cNvPr>
          <p:cNvPicPr>
            <a:picLocks noChangeAspect="1" noChangeArrowheads="1"/>
          </p:cNvPicPr>
          <p:nvPr/>
        </p:nvPicPr>
        <p:blipFill>
          <a:blip r:embed="rId3"/>
          <a:srcRect/>
          <a:stretch>
            <a:fillRect/>
          </a:stretch>
        </p:blipFill>
        <p:spPr bwMode="auto">
          <a:xfrm>
            <a:off x="0" y="0"/>
            <a:ext cx="9127189" cy="6858000"/>
          </a:xfrm>
          <a:prstGeom prst="rect">
            <a:avLst/>
          </a:prstGeom>
          <a:noFill/>
        </p:spPr>
      </p:pic>
      <p:sp>
        <p:nvSpPr>
          <p:cNvPr id="5" name="Rectangle 4"/>
          <p:cNvSpPr/>
          <p:nvPr/>
        </p:nvSpPr>
        <p:spPr>
          <a:xfrm>
            <a:off x="609600" y="152400"/>
            <a:ext cx="7848600" cy="1446550"/>
          </a:xfrm>
          <a:prstGeom prst="rect">
            <a:avLst/>
          </a:prstGeom>
        </p:spPr>
        <p:txBody>
          <a:bodyPr wrap="square">
            <a:spAutoFit/>
          </a:bodyPr>
          <a:lstStyle/>
          <a:p>
            <a:pPr algn="ctr"/>
            <a:r>
              <a:rPr lang="en-US" sz="4400" b="1" dirty="0" smtClean="0">
                <a:solidFill>
                  <a:srgbClr val="FF0000"/>
                </a:solidFill>
              </a:rPr>
              <a:t>What is effectiveness in </a:t>
            </a:r>
            <a:endParaRPr lang="en-US" sz="4400" b="1" dirty="0" smtClean="0">
              <a:solidFill>
                <a:srgbClr val="FF0000"/>
              </a:solidFill>
            </a:endParaRPr>
          </a:p>
          <a:p>
            <a:pPr algn="ctr"/>
            <a:r>
              <a:rPr lang="en-US" sz="4400" b="1" dirty="0" smtClean="0">
                <a:solidFill>
                  <a:srgbClr val="FF0000"/>
                </a:solidFill>
              </a:rPr>
              <a:t>Communication</a:t>
            </a:r>
            <a:r>
              <a:rPr lang="en-US" sz="4400" b="1" dirty="0" smtClean="0">
                <a:solidFill>
                  <a:srgbClr val="FF0000"/>
                </a:solidFill>
              </a:rPr>
              <a:t>?</a:t>
            </a:r>
            <a:endParaRPr lang="en-US" sz="4400" b="1" dirty="0">
              <a:solidFill>
                <a:srgbClr val="FF0000"/>
              </a:solidFill>
            </a:endParaRPr>
          </a:p>
        </p:txBody>
      </p:sp>
      <p:sp>
        <p:nvSpPr>
          <p:cNvPr id="6" name="Rectangle 5"/>
          <p:cNvSpPr/>
          <p:nvPr/>
        </p:nvSpPr>
        <p:spPr>
          <a:xfrm>
            <a:off x="152400" y="1524000"/>
            <a:ext cx="8839200" cy="5262979"/>
          </a:xfrm>
          <a:prstGeom prst="rect">
            <a:avLst/>
          </a:prstGeom>
        </p:spPr>
        <p:txBody>
          <a:bodyPr wrap="square">
            <a:spAutoFit/>
          </a:bodyPr>
          <a:lstStyle/>
          <a:p>
            <a:pPr>
              <a:buFont typeface="Arial" pitchFamily="34" charset="0"/>
              <a:buChar char="•"/>
            </a:pPr>
            <a:r>
              <a:rPr lang="en-US" sz="4800" b="1" dirty="0" smtClean="0">
                <a:solidFill>
                  <a:srgbClr val="7030A0"/>
                </a:solidFill>
              </a:rPr>
              <a:t>Speaking fluently in flawless language</a:t>
            </a:r>
          </a:p>
          <a:p>
            <a:pPr>
              <a:buFont typeface="Arial" pitchFamily="34" charset="0"/>
              <a:buChar char="•"/>
            </a:pPr>
            <a:r>
              <a:rPr lang="en-US" sz="4800" b="1" dirty="0" smtClean="0">
                <a:solidFill>
                  <a:srgbClr val="7030A0"/>
                </a:solidFill>
              </a:rPr>
              <a:t>Holding the attention of the listeners – beginning till the end</a:t>
            </a:r>
          </a:p>
          <a:p>
            <a:pPr>
              <a:buFont typeface="Arial" pitchFamily="34" charset="0"/>
              <a:buChar char="•"/>
            </a:pPr>
            <a:r>
              <a:rPr lang="en-US" sz="4800" b="1" dirty="0" smtClean="0">
                <a:solidFill>
                  <a:srgbClr val="7030A0"/>
                </a:solidFill>
              </a:rPr>
              <a:t>Presenting excellent content with all the latest information – in systematic </a:t>
            </a:r>
            <a:r>
              <a:rPr lang="en-US" sz="4800" b="1" dirty="0" smtClean="0">
                <a:solidFill>
                  <a:srgbClr val="7030A0"/>
                </a:solidFill>
              </a:rPr>
              <a:t>way</a:t>
            </a:r>
            <a:endParaRPr lang="en-US" sz="4800" b="1" dirty="0" smtClean="0">
              <a:solidFill>
                <a:srgbClr val="7030A0"/>
              </a:solidFill>
            </a:endParaRPr>
          </a:p>
        </p:txBody>
      </p:sp>
    </p:spTree>
  </p:cSld>
  <p:clrMapOvr>
    <a:masterClrMapping/>
  </p:clrMapOvr>
  <p:transition spd="med">
    <p:randomBa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271</Words>
  <Application>Microsoft Office PowerPoint</Application>
  <PresentationFormat>On-screen Show (4:3)</PresentationFormat>
  <Paragraphs>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COMMUNICTAION</vt:lpstr>
      <vt:lpstr>Slide 2</vt:lpstr>
      <vt:lpstr>Slide 3</vt:lpstr>
      <vt:lpstr>Slide 4</vt:lpstr>
      <vt:lpstr>Slide 5</vt:lpstr>
      <vt:lpstr>Slide 6</vt:lpstr>
      <vt:lpstr>Theories and Skills in Communication</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COMMUNICTAION</dc:title>
  <dc:creator>SJC</dc:creator>
  <cp:lastModifiedBy>SJC</cp:lastModifiedBy>
  <cp:revision>8</cp:revision>
  <dcterms:created xsi:type="dcterms:W3CDTF">2008-09-30T07:48:45Z</dcterms:created>
  <dcterms:modified xsi:type="dcterms:W3CDTF">2008-10-03T03:15:34Z</dcterms:modified>
</cp:coreProperties>
</file>