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8" r:id="rId5"/>
    <p:sldId id="266" r:id="rId6"/>
    <p:sldId id="265" r:id="rId7"/>
    <p:sldId id="259" r:id="rId8"/>
    <p:sldId id="260"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16491-9F78-4AE9-8CEF-8D5D3222F542}" type="datetimeFigureOut">
              <a:rPr lang="en-US" smtClean="0"/>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6491-9F78-4AE9-8CEF-8D5D3222F542}" type="datetimeFigureOut">
              <a:rPr lang="en-US" smtClean="0"/>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6491-9F78-4AE9-8CEF-8D5D3222F542}" type="datetimeFigureOut">
              <a:rPr lang="en-US" smtClean="0"/>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16491-9F78-4AE9-8CEF-8D5D3222F542}" type="datetimeFigureOut">
              <a:rPr lang="en-US" smtClean="0"/>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16491-9F78-4AE9-8CEF-8D5D3222F542}" type="datetimeFigureOut">
              <a:rPr lang="en-US" smtClean="0"/>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16491-9F78-4AE9-8CEF-8D5D3222F542}" type="datetimeFigureOut">
              <a:rPr lang="en-US" smtClean="0"/>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16491-9F78-4AE9-8CEF-8D5D3222F542}" type="datetimeFigureOut">
              <a:rPr lang="en-US" smtClean="0"/>
              <a:t>11/30/2010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16491-9F78-4AE9-8CEF-8D5D3222F542}" type="datetimeFigureOut">
              <a:rPr lang="en-US" smtClean="0"/>
              <a:t>11/30/2010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16491-9F78-4AE9-8CEF-8D5D3222F542}" type="datetimeFigureOut">
              <a:rPr lang="en-US" smtClean="0"/>
              <a:t>11/30/2010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16491-9F78-4AE9-8CEF-8D5D3222F542}" type="datetimeFigureOut">
              <a:rPr lang="en-US" smtClean="0"/>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16491-9F78-4AE9-8CEF-8D5D3222F542}" type="datetimeFigureOut">
              <a:rPr lang="en-US" smtClean="0"/>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87EA4-9A6A-4735-A636-783161AB15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6491-9F78-4AE9-8CEF-8D5D3222F542}" type="datetimeFigureOut">
              <a:rPr lang="en-US" smtClean="0"/>
              <a:t>11/30/2010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87EA4-9A6A-4735-A636-783161AB15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90600"/>
          </a:xfrm>
        </p:spPr>
        <p:txBody>
          <a:bodyPr>
            <a:normAutofit/>
          </a:bodyPr>
          <a:lstStyle/>
          <a:p>
            <a:pPr algn="ctr"/>
            <a:r>
              <a:rPr lang="en-US" sz="5400" b="1" dirty="0" smtClean="0">
                <a:solidFill>
                  <a:srgbClr val="00B050"/>
                </a:solidFill>
              </a:rPr>
              <a:t>CLIMATE	</a:t>
            </a:r>
            <a:endParaRPr lang="en-US" sz="5400" b="1" dirty="0">
              <a:solidFill>
                <a:srgbClr val="00B050"/>
              </a:solidFill>
            </a:endParaRPr>
          </a:p>
        </p:txBody>
      </p:sp>
      <p:sp>
        <p:nvSpPr>
          <p:cNvPr id="3" name="Subtitle 2"/>
          <p:cNvSpPr>
            <a:spLocks noGrp="1"/>
          </p:cNvSpPr>
          <p:nvPr>
            <p:ph type="subTitle" idx="1"/>
          </p:nvPr>
        </p:nvSpPr>
        <p:spPr>
          <a:xfrm>
            <a:off x="152400" y="685800"/>
            <a:ext cx="8839200" cy="5943600"/>
          </a:xfrm>
        </p:spPr>
        <p:txBody>
          <a:bodyPr>
            <a:noAutofit/>
          </a:bodyPr>
          <a:lstStyle/>
          <a:p>
            <a:pPr algn="just">
              <a:buFont typeface="Wingdings" pitchFamily="2" charset="2"/>
              <a:buChar char="Ø"/>
            </a:pPr>
            <a:r>
              <a:rPr lang="en-US" sz="4800" b="1" dirty="0" smtClean="0">
                <a:solidFill>
                  <a:srgbClr val="7030A0"/>
                </a:solidFill>
              </a:rPr>
              <a:t>There are variations in weather conditions during different seasons </a:t>
            </a:r>
          </a:p>
          <a:p>
            <a:pPr algn="just">
              <a:buFont typeface="Wingdings" pitchFamily="2" charset="2"/>
              <a:buChar char="Ø"/>
            </a:pPr>
            <a:r>
              <a:rPr lang="en-US" sz="4800" b="1" dirty="0" smtClean="0">
                <a:solidFill>
                  <a:srgbClr val="7030A0"/>
                </a:solidFill>
              </a:rPr>
              <a:t>These changes occur due to the changes in the elements of weather (temperature, pressure, wind direction &amp; velocity, humidity and precipitation, etc.,</a:t>
            </a:r>
            <a:endParaRPr lang="en-US" sz="48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991600" cy="6477000"/>
          </a:xfrm>
        </p:spPr>
        <p:txBody>
          <a:bodyPr>
            <a:normAutofit fontScale="92500"/>
          </a:bodyPr>
          <a:lstStyle/>
          <a:p>
            <a:pPr algn="just">
              <a:buFont typeface="Wingdings" pitchFamily="2" charset="2"/>
              <a:buChar char="ü"/>
            </a:pPr>
            <a:r>
              <a:rPr lang="en-US" sz="4000" b="1" dirty="0" smtClean="0">
                <a:solidFill>
                  <a:schemeClr val="tx2">
                    <a:lumMod val="75000"/>
                  </a:schemeClr>
                </a:solidFill>
              </a:rPr>
              <a:t>In summer the mercury occasionally touches 55</a:t>
            </a:r>
            <a:r>
              <a:rPr lang="en-US" sz="4000" b="1" dirty="0" smtClean="0">
                <a:solidFill>
                  <a:schemeClr val="tx2">
                    <a:lumMod val="75000"/>
                  </a:schemeClr>
                </a:solidFill>
                <a:latin typeface="Old English Text MT"/>
              </a:rPr>
              <a:t>°</a:t>
            </a:r>
            <a:r>
              <a:rPr lang="en-US" sz="4000" b="1" dirty="0" smtClean="0">
                <a:solidFill>
                  <a:schemeClr val="tx2">
                    <a:lumMod val="75000"/>
                  </a:schemeClr>
                </a:solidFill>
              </a:rPr>
              <a:t>C in the western Rajasthan</a:t>
            </a:r>
          </a:p>
          <a:p>
            <a:pPr algn="just">
              <a:buFont typeface="Wingdings" pitchFamily="2" charset="2"/>
              <a:buChar char="ü"/>
            </a:pPr>
            <a:r>
              <a:rPr lang="en-US" sz="4000" b="1" dirty="0" smtClean="0">
                <a:solidFill>
                  <a:schemeClr val="tx2">
                    <a:lumMod val="75000"/>
                  </a:schemeClr>
                </a:solidFill>
              </a:rPr>
              <a:t>It drops down to as low as minus 45</a:t>
            </a:r>
            <a:r>
              <a:rPr lang="en-US" sz="4000" b="1" dirty="0" smtClean="0">
                <a:solidFill>
                  <a:schemeClr val="tx2">
                    <a:lumMod val="75000"/>
                  </a:schemeClr>
                </a:solidFill>
                <a:latin typeface="Old English Text MT"/>
              </a:rPr>
              <a:t>°</a:t>
            </a:r>
            <a:r>
              <a:rPr lang="en-US" sz="4000" b="1" dirty="0" smtClean="0">
                <a:solidFill>
                  <a:schemeClr val="tx2">
                    <a:lumMod val="75000"/>
                  </a:schemeClr>
                </a:solidFill>
              </a:rPr>
              <a:t>C in winter around </a:t>
            </a:r>
            <a:r>
              <a:rPr lang="en-US" sz="4000" b="1" dirty="0" err="1" smtClean="0">
                <a:solidFill>
                  <a:schemeClr val="tx2">
                    <a:lumMod val="75000"/>
                  </a:schemeClr>
                </a:solidFill>
              </a:rPr>
              <a:t>Leh</a:t>
            </a:r>
            <a:r>
              <a:rPr lang="en-US" sz="4000" b="1" dirty="0" smtClean="0">
                <a:solidFill>
                  <a:schemeClr val="tx2">
                    <a:lumMod val="75000"/>
                  </a:schemeClr>
                </a:solidFill>
              </a:rPr>
              <a:t>.</a:t>
            </a:r>
          </a:p>
          <a:p>
            <a:pPr algn="just">
              <a:buFont typeface="Wingdings" pitchFamily="2" charset="2"/>
              <a:buChar char="ü"/>
            </a:pPr>
            <a:r>
              <a:rPr lang="en-US" sz="4000" b="1" dirty="0" err="1" smtClean="0">
                <a:solidFill>
                  <a:schemeClr val="tx2">
                    <a:lumMod val="75000"/>
                  </a:schemeClr>
                </a:solidFill>
              </a:rPr>
              <a:t>Cheru</a:t>
            </a:r>
            <a:r>
              <a:rPr lang="en-US" sz="4000" b="1" dirty="0" smtClean="0">
                <a:solidFill>
                  <a:schemeClr val="tx2">
                    <a:lumMod val="75000"/>
                  </a:schemeClr>
                </a:solidFill>
              </a:rPr>
              <a:t> in Rajasthan may record a temperature of 50</a:t>
            </a:r>
            <a:r>
              <a:rPr lang="en-US" sz="4000" b="1" dirty="0" smtClean="0">
                <a:solidFill>
                  <a:schemeClr val="tx2">
                    <a:lumMod val="75000"/>
                  </a:schemeClr>
                </a:solidFill>
                <a:latin typeface="Old English Text MT"/>
              </a:rPr>
              <a:t>°</a:t>
            </a:r>
            <a:r>
              <a:rPr lang="en-US" sz="4000" b="1" dirty="0" smtClean="0">
                <a:solidFill>
                  <a:schemeClr val="tx2">
                    <a:lumMod val="75000"/>
                  </a:schemeClr>
                </a:solidFill>
              </a:rPr>
              <a:t>C or more on a June day</a:t>
            </a:r>
          </a:p>
          <a:p>
            <a:pPr algn="just">
              <a:buFont typeface="Wingdings" pitchFamily="2" charset="2"/>
              <a:buChar char="ü"/>
            </a:pPr>
            <a:r>
              <a:rPr lang="en-US" sz="4000" b="1" dirty="0" smtClean="0">
                <a:solidFill>
                  <a:schemeClr val="tx2">
                    <a:lumMod val="75000"/>
                  </a:schemeClr>
                </a:solidFill>
              </a:rPr>
              <a:t>While the mercury hardly touches 19</a:t>
            </a:r>
            <a:r>
              <a:rPr lang="en-US" sz="4000" b="1" dirty="0" smtClean="0">
                <a:solidFill>
                  <a:schemeClr val="tx2">
                    <a:lumMod val="75000"/>
                  </a:schemeClr>
                </a:solidFill>
                <a:latin typeface="Old English Text MT"/>
              </a:rPr>
              <a:t>°</a:t>
            </a:r>
            <a:r>
              <a:rPr lang="en-US" sz="4000" b="1" dirty="0" smtClean="0">
                <a:solidFill>
                  <a:schemeClr val="tx2">
                    <a:lumMod val="75000"/>
                  </a:schemeClr>
                </a:solidFill>
              </a:rPr>
              <a:t>C  in </a:t>
            </a:r>
            <a:r>
              <a:rPr lang="en-US" sz="4000" b="1" dirty="0" err="1" smtClean="0">
                <a:solidFill>
                  <a:schemeClr val="tx2">
                    <a:lumMod val="75000"/>
                  </a:schemeClr>
                </a:solidFill>
              </a:rPr>
              <a:t>Tawang</a:t>
            </a:r>
            <a:r>
              <a:rPr lang="en-US" sz="4000" b="1" dirty="0" smtClean="0">
                <a:solidFill>
                  <a:schemeClr val="tx2">
                    <a:lumMod val="75000"/>
                  </a:schemeClr>
                </a:solidFill>
              </a:rPr>
              <a:t> (A P) on same day</a:t>
            </a:r>
          </a:p>
          <a:p>
            <a:pPr algn="just">
              <a:buFont typeface="Wingdings" pitchFamily="2" charset="2"/>
              <a:buChar char="ü"/>
            </a:pPr>
            <a:r>
              <a:rPr lang="en-US" sz="4000" b="1" dirty="0" smtClean="0">
                <a:solidFill>
                  <a:schemeClr val="tx2">
                    <a:lumMod val="75000"/>
                  </a:schemeClr>
                </a:solidFill>
              </a:rPr>
              <a:t>On a December night temperature in </a:t>
            </a:r>
            <a:r>
              <a:rPr lang="en-US" sz="4000" b="1" dirty="0" err="1" smtClean="0">
                <a:solidFill>
                  <a:schemeClr val="tx2">
                    <a:lumMod val="75000"/>
                  </a:schemeClr>
                </a:solidFill>
              </a:rPr>
              <a:t>Drass</a:t>
            </a:r>
            <a:r>
              <a:rPr lang="en-US" sz="4000" b="1" dirty="0" smtClean="0">
                <a:solidFill>
                  <a:schemeClr val="tx2">
                    <a:lumMod val="75000"/>
                  </a:schemeClr>
                </a:solidFill>
              </a:rPr>
              <a:t> (J&amp;K) may drop down to minus 45</a:t>
            </a:r>
            <a:r>
              <a:rPr lang="en-US" sz="4000" b="1" dirty="0" smtClean="0">
                <a:solidFill>
                  <a:schemeClr val="tx2">
                    <a:lumMod val="75000"/>
                  </a:schemeClr>
                </a:solidFill>
                <a:latin typeface="Old English Text MT"/>
              </a:rPr>
              <a:t>°</a:t>
            </a:r>
            <a:r>
              <a:rPr lang="en-US" sz="4000" b="1" dirty="0" smtClean="0">
                <a:solidFill>
                  <a:schemeClr val="tx2">
                    <a:lumMod val="75000"/>
                  </a:schemeClr>
                </a:solidFill>
              </a:rPr>
              <a:t>C  </a:t>
            </a:r>
          </a:p>
          <a:p>
            <a:pPr algn="just"/>
            <a:endParaRPr lang="en-US" b="1"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0"/>
            <a:ext cx="8839200" cy="6705600"/>
          </a:xfrm>
        </p:spPr>
        <p:txBody>
          <a:bodyPr>
            <a:normAutofit fontScale="25000" lnSpcReduction="20000"/>
          </a:bodyPr>
          <a:lstStyle/>
          <a:p>
            <a:pPr algn="just">
              <a:buFont typeface="Wingdings" pitchFamily="2" charset="2"/>
              <a:buChar char="ü"/>
            </a:pPr>
            <a:r>
              <a:rPr lang="en-US" sz="16000" b="1" dirty="0" smtClean="0">
                <a:solidFill>
                  <a:schemeClr val="tx2">
                    <a:lumMod val="75000"/>
                  </a:schemeClr>
                </a:solidFill>
              </a:rPr>
              <a:t>While </a:t>
            </a:r>
            <a:r>
              <a:rPr lang="en-US" sz="16000" b="1" dirty="0" err="1" smtClean="0">
                <a:solidFill>
                  <a:schemeClr val="tx2">
                    <a:lumMod val="75000"/>
                  </a:schemeClr>
                </a:solidFill>
              </a:rPr>
              <a:t>Tiruvanantapuram</a:t>
            </a:r>
            <a:r>
              <a:rPr lang="en-US" sz="16000" b="1" dirty="0" smtClean="0">
                <a:solidFill>
                  <a:schemeClr val="tx2">
                    <a:lumMod val="75000"/>
                  </a:schemeClr>
                </a:solidFill>
              </a:rPr>
              <a:t> and Chennai on the same night records 20</a:t>
            </a:r>
            <a:r>
              <a:rPr lang="en-US" sz="16000" b="1" dirty="0" smtClean="0">
                <a:solidFill>
                  <a:schemeClr val="tx2">
                    <a:lumMod val="75000"/>
                  </a:schemeClr>
                </a:solidFill>
                <a:latin typeface="Old English Text MT"/>
              </a:rPr>
              <a:t>°</a:t>
            </a:r>
            <a:r>
              <a:rPr lang="en-US" sz="16000" b="1" dirty="0" smtClean="0">
                <a:solidFill>
                  <a:schemeClr val="tx2">
                    <a:lumMod val="75000"/>
                  </a:schemeClr>
                </a:solidFill>
              </a:rPr>
              <a:t>C  or 22</a:t>
            </a:r>
            <a:r>
              <a:rPr lang="en-US" sz="16000" b="1" dirty="0" smtClean="0">
                <a:solidFill>
                  <a:schemeClr val="tx2">
                    <a:lumMod val="75000"/>
                  </a:schemeClr>
                </a:solidFill>
                <a:latin typeface="Old English Text MT"/>
              </a:rPr>
              <a:t>°</a:t>
            </a:r>
            <a:r>
              <a:rPr lang="en-US" sz="16000" b="1" dirty="0" smtClean="0">
                <a:solidFill>
                  <a:schemeClr val="tx2">
                    <a:lumMod val="75000"/>
                  </a:schemeClr>
                </a:solidFill>
              </a:rPr>
              <a:t>C</a:t>
            </a:r>
            <a:endParaRPr lang="en-US" sz="16000" b="1" dirty="0" smtClean="0">
              <a:solidFill>
                <a:schemeClr val="accent6">
                  <a:lumMod val="75000"/>
                </a:schemeClr>
              </a:solidFill>
            </a:endParaRPr>
          </a:p>
          <a:p>
            <a:pPr algn="just">
              <a:buFont typeface="Wingdings" pitchFamily="2" charset="2"/>
              <a:buChar char="ü"/>
            </a:pPr>
            <a:r>
              <a:rPr lang="en-US" sz="16000" b="1" dirty="0" smtClean="0">
                <a:solidFill>
                  <a:schemeClr val="accent6">
                    <a:lumMod val="75000"/>
                  </a:schemeClr>
                </a:solidFill>
              </a:rPr>
              <a:t>On a December night temperature in </a:t>
            </a:r>
            <a:r>
              <a:rPr lang="en-US" sz="16000" b="1" dirty="0" err="1" smtClean="0">
                <a:solidFill>
                  <a:schemeClr val="accent6">
                    <a:lumMod val="75000"/>
                  </a:schemeClr>
                </a:solidFill>
              </a:rPr>
              <a:t>Drass</a:t>
            </a:r>
            <a:r>
              <a:rPr lang="en-US" sz="16000" b="1" dirty="0" smtClean="0">
                <a:solidFill>
                  <a:schemeClr val="accent6">
                    <a:lumMod val="75000"/>
                  </a:schemeClr>
                </a:solidFill>
              </a:rPr>
              <a:t> (J&amp;K) may drop down to minus 45</a:t>
            </a:r>
            <a:r>
              <a:rPr lang="en-US" sz="16000" b="1" dirty="0" smtClean="0">
                <a:solidFill>
                  <a:schemeClr val="accent6">
                    <a:lumMod val="75000"/>
                  </a:schemeClr>
                </a:solidFill>
                <a:latin typeface="Old English Text MT"/>
              </a:rPr>
              <a:t>°</a:t>
            </a:r>
            <a:r>
              <a:rPr lang="en-US" sz="16000" b="1" dirty="0" smtClean="0">
                <a:solidFill>
                  <a:schemeClr val="accent6">
                    <a:lumMod val="75000"/>
                  </a:schemeClr>
                </a:solidFill>
              </a:rPr>
              <a:t>C  </a:t>
            </a:r>
          </a:p>
          <a:p>
            <a:pPr algn="just">
              <a:buFont typeface="Wingdings" pitchFamily="2" charset="2"/>
              <a:buChar char="ü"/>
            </a:pPr>
            <a:r>
              <a:rPr lang="en-US" sz="16000" b="1" dirty="0" smtClean="0">
                <a:solidFill>
                  <a:schemeClr val="accent6">
                    <a:lumMod val="75000"/>
                  </a:schemeClr>
                </a:solidFill>
              </a:rPr>
              <a:t>While </a:t>
            </a:r>
            <a:r>
              <a:rPr lang="en-US" sz="16000" b="1" dirty="0" err="1" smtClean="0">
                <a:solidFill>
                  <a:schemeClr val="accent6">
                    <a:lumMod val="75000"/>
                  </a:schemeClr>
                </a:solidFill>
              </a:rPr>
              <a:t>Tiruvanantapuram</a:t>
            </a:r>
            <a:r>
              <a:rPr lang="en-US" sz="16000" b="1" dirty="0" smtClean="0">
                <a:solidFill>
                  <a:schemeClr val="accent6">
                    <a:lumMod val="75000"/>
                  </a:schemeClr>
                </a:solidFill>
              </a:rPr>
              <a:t> and Chennai on the same night records 20</a:t>
            </a:r>
            <a:r>
              <a:rPr lang="en-US" sz="16000" b="1" dirty="0" smtClean="0">
                <a:solidFill>
                  <a:schemeClr val="accent6">
                    <a:lumMod val="75000"/>
                  </a:schemeClr>
                </a:solidFill>
                <a:latin typeface="Old English Text MT"/>
              </a:rPr>
              <a:t>°</a:t>
            </a:r>
            <a:r>
              <a:rPr lang="en-US" sz="16000" b="1" dirty="0" smtClean="0">
                <a:solidFill>
                  <a:schemeClr val="accent6">
                    <a:lumMod val="75000"/>
                  </a:schemeClr>
                </a:solidFill>
              </a:rPr>
              <a:t>C  or 22</a:t>
            </a:r>
            <a:r>
              <a:rPr lang="en-US" sz="16000" b="1" dirty="0" smtClean="0">
                <a:solidFill>
                  <a:schemeClr val="accent6">
                    <a:lumMod val="75000"/>
                  </a:schemeClr>
                </a:solidFill>
                <a:latin typeface="Old English Text MT"/>
              </a:rPr>
              <a:t>°</a:t>
            </a:r>
            <a:r>
              <a:rPr lang="en-US" sz="16000" b="1" dirty="0" smtClean="0">
                <a:solidFill>
                  <a:schemeClr val="accent6">
                    <a:lumMod val="75000"/>
                  </a:schemeClr>
                </a:solidFill>
              </a:rPr>
              <a:t>C </a:t>
            </a:r>
          </a:p>
          <a:p>
            <a:pPr algn="just">
              <a:buFont typeface="Wingdings" pitchFamily="2" charset="2"/>
              <a:buChar char="ü"/>
            </a:pPr>
            <a:r>
              <a:rPr lang="en-US" sz="16000" b="1" dirty="0" smtClean="0">
                <a:solidFill>
                  <a:schemeClr val="accent6">
                    <a:lumMod val="75000"/>
                  </a:schemeClr>
                </a:solidFill>
              </a:rPr>
              <a:t>These examples confirm that there are seasonal variations in temperature from place to place and from region to region in India.</a:t>
            </a:r>
            <a:endParaRPr lang="en-US" sz="16000" b="1" dirty="0" smtClean="0">
              <a:solidFill>
                <a:schemeClr val="accent6">
                  <a:lumMod val="75000"/>
                </a:schemeClr>
              </a:solidFill>
            </a:endParaRPr>
          </a:p>
          <a:p>
            <a:pPr algn="just">
              <a:buNone/>
            </a:pPr>
            <a:endParaRPr lang="en-US" dirty="0">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algn="just">
              <a:buFont typeface="Wingdings" pitchFamily="2" charset="2"/>
              <a:buChar char="Ø"/>
            </a:pPr>
            <a:endParaRPr lang="en-US" b="1" dirty="0" smtClean="0"/>
          </a:p>
          <a:p>
            <a:pPr algn="just">
              <a:buFont typeface="Wingdings" pitchFamily="2" charset="2"/>
              <a:buChar char="Ø"/>
            </a:pPr>
            <a:r>
              <a:rPr lang="en-US" sz="4400" b="1" dirty="0" smtClean="0">
                <a:solidFill>
                  <a:srgbClr val="00B0F0"/>
                </a:solidFill>
              </a:rPr>
              <a:t>“WEATHER is the momentary state of the atmosphere while CLIMATE refers to the average of the weather conditions over a longer period of time.  Weather changes quickly, may be within a day or week but Climate changes </a:t>
            </a:r>
            <a:r>
              <a:rPr lang="en-US" sz="4400" b="1" dirty="0" err="1" smtClean="0">
                <a:solidFill>
                  <a:srgbClr val="00B0F0"/>
                </a:solidFill>
              </a:rPr>
              <a:t>impereceptively</a:t>
            </a:r>
            <a:r>
              <a:rPr lang="en-US" sz="4400" b="1" dirty="0" smtClean="0">
                <a:solidFill>
                  <a:srgbClr val="00B0F0"/>
                </a:solidFill>
              </a:rPr>
              <a:t> and may be noted after 50 years or even more”</a:t>
            </a:r>
          </a:p>
          <a:p>
            <a:pPr algn="just">
              <a:buNone/>
            </a:pP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47800" y="152400"/>
            <a:ext cx="6324600" cy="6553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Autofit/>
          </a:bodyPr>
          <a:lstStyle/>
          <a:p>
            <a:pPr algn="just"/>
            <a:r>
              <a:rPr lang="en-US" sz="3800" b="1" dirty="0" smtClean="0">
                <a:solidFill>
                  <a:srgbClr val="0070C0"/>
                </a:solidFill>
              </a:rPr>
              <a:t>Monsoon is traditionally defined as a seasonal reversing wind accompanied by seasonal changes in precipitation,</a:t>
            </a:r>
            <a:r>
              <a:rPr lang="en-US" sz="3800" b="1" baseline="30000" dirty="0">
                <a:solidFill>
                  <a:srgbClr val="0070C0"/>
                </a:solidFill>
              </a:rPr>
              <a:t> </a:t>
            </a:r>
            <a:r>
              <a:rPr lang="en-US" sz="3800" b="1" dirty="0" smtClean="0">
                <a:solidFill>
                  <a:srgbClr val="0070C0"/>
                </a:solidFill>
              </a:rPr>
              <a:t>but is now used to describe seasonal changes in atmospheric circulation and precipitation associated with the asymmetric heating of land and sea. Usually, the term monsoon is used to refer to the rainy phase of a seasonally-changing pattern, although technically there is also a dry phase.</a:t>
            </a:r>
            <a:endParaRPr lang="en-US" sz="38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447800" y="152400"/>
            <a:ext cx="6324600" cy="6553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1" y="381000"/>
            <a:ext cx="8351604" cy="6019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Autofit/>
          </a:bodyPr>
          <a:lstStyle/>
          <a:p>
            <a:r>
              <a:rPr lang="en-US" sz="3800" b="1" dirty="0" smtClean="0"/>
              <a:t>Unity &amp; Diversity in the </a:t>
            </a:r>
            <a:r>
              <a:rPr lang="en-US" sz="3800" b="1" dirty="0" err="1" smtClean="0"/>
              <a:t>Monsson</a:t>
            </a:r>
            <a:r>
              <a:rPr lang="en-US" sz="3800" b="1" dirty="0" smtClean="0"/>
              <a:t> Climate</a:t>
            </a:r>
            <a:endParaRPr lang="en-US" sz="3800" b="1" dirty="0"/>
          </a:p>
        </p:txBody>
      </p:sp>
      <p:sp>
        <p:nvSpPr>
          <p:cNvPr id="3" name="Content Placeholder 2"/>
          <p:cNvSpPr>
            <a:spLocks noGrp="1"/>
          </p:cNvSpPr>
          <p:nvPr>
            <p:ph idx="1"/>
          </p:nvPr>
        </p:nvSpPr>
        <p:spPr>
          <a:xfrm>
            <a:off x="152400" y="914400"/>
            <a:ext cx="8991600" cy="5638800"/>
          </a:xfrm>
        </p:spPr>
        <p:txBody>
          <a:bodyPr/>
          <a:lstStyle/>
          <a:p>
            <a:pPr>
              <a:buFont typeface="Wingdings" pitchFamily="2" charset="2"/>
              <a:buChar char="v"/>
            </a:pPr>
            <a:r>
              <a:rPr lang="en-US" dirty="0" smtClean="0"/>
              <a:t>The monsoon regime </a:t>
            </a:r>
            <a:r>
              <a:rPr lang="en-US" dirty="0" err="1" smtClean="0"/>
              <a:t>emphasises</a:t>
            </a:r>
            <a:r>
              <a:rPr lang="en-US" dirty="0" smtClean="0"/>
              <a:t> the unity of India with the rest of SE Asian region</a:t>
            </a:r>
          </a:p>
          <a:p>
            <a:pPr lvl="1">
              <a:buFont typeface="Wingdings" pitchFamily="2" charset="2"/>
              <a:buChar char="v"/>
            </a:pPr>
            <a:r>
              <a:rPr lang="en-US" dirty="0" smtClean="0"/>
              <a:t>The climate of Kerala and TN in the south are so different from that of UP and Bihar in the North</a:t>
            </a:r>
          </a:p>
          <a:p>
            <a:pPr>
              <a:buFont typeface="Wingdings" pitchFamily="2" charset="2"/>
              <a:buChar char="v"/>
            </a:pPr>
            <a:r>
              <a:rPr lang="en-US" dirty="0" smtClean="0"/>
              <a:t>Some regional variations in preparation….</a:t>
            </a:r>
          </a:p>
          <a:p>
            <a:pPr lvl="1">
              <a:buFont typeface="Wingdings" pitchFamily="2" charset="2"/>
              <a:buChar char="v"/>
            </a:pPr>
            <a:r>
              <a:rPr lang="en-US" dirty="0" smtClean="0"/>
              <a:t>While snowfall </a:t>
            </a:r>
            <a:r>
              <a:rPr lang="en-US" dirty="0" err="1" smtClean="0"/>
              <a:t>occures</a:t>
            </a:r>
            <a:r>
              <a:rPr lang="en-US" dirty="0" smtClean="0"/>
              <a:t> in the Himalayas, it only rains over the rest of the country</a:t>
            </a:r>
          </a:p>
          <a:p>
            <a:pPr lvl="1">
              <a:buFont typeface="Wingdings" pitchFamily="2" charset="2"/>
              <a:buChar char="v"/>
            </a:pPr>
            <a:r>
              <a:rPr lang="en-US" dirty="0" smtClean="0"/>
              <a:t>Variations are noticeable n</a:t>
            </a:r>
            <a:r>
              <a:rPr lang="en-US" dirty="0" smtClean="0"/>
              <a:t>o</a:t>
            </a:r>
            <a:r>
              <a:rPr lang="en-US" dirty="0" smtClean="0"/>
              <a:t>t only in the type of precipitation but also in its amount</a:t>
            </a:r>
          </a:p>
          <a:p>
            <a:pPr lvl="1">
              <a:buNone/>
            </a:pPr>
            <a:endParaRPr lang="en-US" dirty="0" smtClean="0"/>
          </a:p>
          <a:p>
            <a:pPr lvl="2">
              <a:buFont typeface="Wingdings" pitchFamily="2" charset="2"/>
              <a:buChar char="v"/>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763000" cy="6400800"/>
          </a:xfrm>
        </p:spPr>
        <p:txBody>
          <a:bodyPr>
            <a:normAutofit lnSpcReduction="10000"/>
          </a:bodyPr>
          <a:lstStyle/>
          <a:p>
            <a:pPr marL="0" lvl="1" algn="just">
              <a:buFont typeface="Wingdings" pitchFamily="2" charset="2"/>
              <a:buChar char="v"/>
            </a:pPr>
            <a:r>
              <a:rPr lang="en-US" sz="4000" b="1" dirty="0" err="1" smtClean="0">
                <a:solidFill>
                  <a:schemeClr val="accent2">
                    <a:lumMod val="75000"/>
                  </a:schemeClr>
                </a:solidFill>
              </a:rPr>
              <a:t>Cherrapunji</a:t>
            </a:r>
            <a:r>
              <a:rPr lang="en-US" sz="4000" b="1" dirty="0" smtClean="0">
                <a:solidFill>
                  <a:schemeClr val="accent2">
                    <a:lumMod val="75000"/>
                  </a:schemeClr>
                </a:solidFill>
              </a:rPr>
              <a:t> &amp; </a:t>
            </a:r>
            <a:r>
              <a:rPr lang="en-US" sz="4000" b="1" dirty="0" err="1" smtClean="0">
                <a:solidFill>
                  <a:schemeClr val="accent2">
                    <a:lumMod val="75000"/>
                  </a:schemeClr>
                </a:solidFill>
              </a:rPr>
              <a:t>Mawsyhram</a:t>
            </a:r>
            <a:r>
              <a:rPr lang="en-US" sz="4000" b="1" dirty="0" smtClean="0">
                <a:solidFill>
                  <a:schemeClr val="accent2">
                    <a:lumMod val="75000"/>
                  </a:schemeClr>
                </a:solidFill>
              </a:rPr>
              <a:t> in </a:t>
            </a:r>
            <a:r>
              <a:rPr lang="en-US" sz="4000" b="1" dirty="0" err="1" smtClean="0">
                <a:solidFill>
                  <a:schemeClr val="accent2">
                    <a:lumMod val="75000"/>
                  </a:schemeClr>
                </a:solidFill>
              </a:rPr>
              <a:t>Khasi</a:t>
            </a:r>
            <a:r>
              <a:rPr lang="en-US" sz="4000" b="1" dirty="0" smtClean="0">
                <a:solidFill>
                  <a:schemeClr val="accent2">
                    <a:lumMod val="75000"/>
                  </a:schemeClr>
                </a:solidFill>
              </a:rPr>
              <a:t> Hills of </a:t>
            </a:r>
            <a:r>
              <a:rPr lang="en-US" sz="4000" b="1" dirty="0" err="1" smtClean="0">
                <a:solidFill>
                  <a:schemeClr val="accent2">
                    <a:lumMod val="75000"/>
                  </a:schemeClr>
                </a:solidFill>
              </a:rPr>
              <a:t>Megalaya</a:t>
            </a:r>
            <a:r>
              <a:rPr lang="en-US" sz="4000" b="1" dirty="0" smtClean="0">
                <a:solidFill>
                  <a:schemeClr val="accent2">
                    <a:lumMod val="75000"/>
                  </a:schemeClr>
                </a:solidFill>
              </a:rPr>
              <a:t> receives rainfall of 1800 cm in a year</a:t>
            </a:r>
          </a:p>
          <a:p>
            <a:pPr marL="0" lvl="1" algn="just">
              <a:buFont typeface="Wingdings" pitchFamily="2" charset="2"/>
              <a:buChar char="v"/>
            </a:pPr>
            <a:r>
              <a:rPr lang="en-US" sz="4000" b="1" dirty="0" err="1" smtClean="0">
                <a:solidFill>
                  <a:schemeClr val="accent2">
                    <a:lumMod val="75000"/>
                  </a:schemeClr>
                </a:solidFill>
              </a:rPr>
              <a:t>Jaisalmer</a:t>
            </a:r>
            <a:r>
              <a:rPr lang="en-US" sz="4000" b="1" dirty="0" smtClean="0">
                <a:solidFill>
                  <a:schemeClr val="accent2">
                    <a:lumMod val="75000"/>
                  </a:schemeClr>
                </a:solidFill>
              </a:rPr>
              <a:t> in Rajasthan rarely gets more than 9 cm of rainfall in the same period</a:t>
            </a:r>
          </a:p>
          <a:p>
            <a:pPr marL="0" lvl="1" algn="just">
              <a:buFont typeface="Wingdings" pitchFamily="2" charset="2"/>
              <a:buChar char="v"/>
            </a:pPr>
            <a:r>
              <a:rPr lang="en-US" sz="4000" b="1" dirty="0" smtClean="0">
                <a:solidFill>
                  <a:schemeClr val="accent2">
                    <a:lumMod val="75000"/>
                  </a:schemeClr>
                </a:solidFill>
              </a:rPr>
              <a:t>Tura </a:t>
            </a:r>
            <a:r>
              <a:rPr lang="en-US" sz="4000" b="1" dirty="0" err="1" smtClean="0">
                <a:solidFill>
                  <a:schemeClr val="accent2">
                    <a:lumMod val="75000"/>
                  </a:schemeClr>
                </a:solidFill>
              </a:rPr>
              <a:t>sityated</a:t>
            </a:r>
            <a:r>
              <a:rPr lang="en-US" sz="4000" b="1" dirty="0" smtClean="0">
                <a:solidFill>
                  <a:schemeClr val="accent2">
                    <a:lumMod val="75000"/>
                  </a:schemeClr>
                </a:solidFill>
              </a:rPr>
              <a:t> in the </a:t>
            </a:r>
            <a:r>
              <a:rPr lang="en-US" sz="4000" b="1" dirty="0" err="1" smtClean="0">
                <a:solidFill>
                  <a:schemeClr val="accent2">
                    <a:lumMod val="75000"/>
                  </a:schemeClr>
                </a:solidFill>
              </a:rPr>
              <a:t>Garo</a:t>
            </a:r>
            <a:r>
              <a:rPr lang="en-US" sz="4000" b="1" dirty="0" smtClean="0">
                <a:solidFill>
                  <a:schemeClr val="accent2">
                    <a:lumMod val="75000"/>
                  </a:schemeClr>
                </a:solidFill>
              </a:rPr>
              <a:t> Hills of Meghalaya may receive an amount of rainfall in a single day is equal to 10 years of rainfall at </a:t>
            </a:r>
            <a:r>
              <a:rPr lang="en-US" sz="4000" b="1" dirty="0" err="1" smtClean="0">
                <a:solidFill>
                  <a:schemeClr val="accent2">
                    <a:lumMod val="75000"/>
                  </a:schemeClr>
                </a:solidFill>
              </a:rPr>
              <a:t>Jaisalmer</a:t>
            </a:r>
            <a:r>
              <a:rPr lang="en-US" sz="4000" b="1" dirty="0" smtClean="0">
                <a:solidFill>
                  <a:schemeClr val="accent2">
                    <a:lumMod val="75000"/>
                  </a:schemeClr>
                </a:solidFill>
              </a:rPr>
              <a:t> </a:t>
            </a:r>
          </a:p>
          <a:p>
            <a:pPr algn="just"/>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noAutofit/>
          </a:bodyPr>
          <a:lstStyle/>
          <a:p>
            <a:pPr marL="0" lvl="1" algn="just">
              <a:buFont typeface="Wingdings" pitchFamily="2" charset="2"/>
              <a:buChar char="v"/>
            </a:pPr>
            <a:r>
              <a:rPr lang="en-US" sz="3600" b="1" dirty="0" err="1" smtClean="0">
                <a:solidFill>
                  <a:srgbClr val="7030A0"/>
                </a:solidFill>
              </a:rPr>
              <a:t>Ganga</a:t>
            </a:r>
            <a:r>
              <a:rPr lang="en-US" sz="3600" b="1" dirty="0" smtClean="0">
                <a:solidFill>
                  <a:srgbClr val="7030A0"/>
                </a:solidFill>
              </a:rPr>
              <a:t> delta and coastal plains of Orissa are hit by strong rain bearing storms almost every third or 5</a:t>
            </a:r>
            <a:r>
              <a:rPr lang="en-US" sz="3600" b="1" baseline="30000" dirty="0" smtClean="0">
                <a:solidFill>
                  <a:srgbClr val="7030A0"/>
                </a:solidFill>
              </a:rPr>
              <a:t>th</a:t>
            </a:r>
            <a:r>
              <a:rPr lang="en-US" sz="3600" b="1" dirty="0" smtClean="0">
                <a:solidFill>
                  <a:srgbClr val="7030A0"/>
                </a:solidFill>
              </a:rPr>
              <a:t> day in July and August</a:t>
            </a:r>
          </a:p>
          <a:p>
            <a:pPr marL="0" lvl="1" algn="just">
              <a:buFont typeface="Wingdings" pitchFamily="2" charset="2"/>
              <a:buChar char="v"/>
            </a:pPr>
            <a:r>
              <a:rPr lang="en-US" sz="3600" b="1" dirty="0" smtClean="0">
                <a:solidFill>
                  <a:srgbClr val="7030A0"/>
                </a:solidFill>
              </a:rPr>
              <a:t>While the </a:t>
            </a:r>
            <a:r>
              <a:rPr lang="en-US" sz="3600" b="1" dirty="0" err="1" smtClean="0">
                <a:solidFill>
                  <a:srgbClr val="7030A0"/>
                </a:solidFill>
              </a:rPr>
              <a:t>Coramantal</a:t>
            </a:r>
            <a:r>
              <a:rPr lang="en-US" sz="3600" b="1" dirty="0" smtClean="0">
                <a:solidFill>
                  <a:srgbClr val="7030A0"/>
                </a:solidFill>
              </a:rPr>
              <a:t> coast a thousand km to the South goes generally dry during these months</a:t>
            </a:r>
          </a:p>
          <a:p>
            <a:pPr marL="0" lvl="1" algn="just">
              <a:buFont typeface="Wingdings" pitchFamily="2" charset="2"/>
              <a:buChar char="v"/>
            </a:pPr>
            <a:r>
              <a:rPr lang="en-US" sz="3600" b="1" dirty="0" smtClean="0">
                <a:solidFill>
                  <a:srgbClr val="7030A0"/>
                </a:solidFill>
              </a:rPr>
              <a:t>Most parts of the country get rainfall during June – September</a:t>
            </a:r>
          </a:p>
          <a:p>
            <a:pPr marL="0" lvl="1" algn="just">
              <a:buFont typeface="Wingdings" pitchFamily="2" charset="2"/>
              <a:buChar char="v"/>
            </a:pPr>
            <a:r>
              <a:rPr lang="en-US" sz="3600" b="1" dirty="0" smtClean="0">
                <a:solidFill>
                  <a:srgbClr val="7030A0"/>
                </a:solidFill>
              </a:rPr>
              <a:t>But on coastal areas of TN rains in the beginning of the winter season</a:t>
            </a:r>
          </a:p>
          <a:p>
            <a:pPr algn="just"/>
            <a:endParaRPr lang="en-US" sz="3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492</Words>
  <Application>Microsoft Office PowerPoint</Application>
  <PresentationFormat>On-screen Show (4:3)</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CLIMATE </vt:lpstr>
      <vt:lpstr>Slide 2</vt:lpstr>
      <vt:lpstr>Slide 3</vt:lpstr>
      <vt:lpstr>Slide 4</vt:lpstr>
      <vt:lpstr>Slide 5</vt:lpstr>
      <vt:lpstr>Slide 6</vt:lpstr>
      <vt:lpstr>Unity &amp; Diversity in the Monsson Climate</vt:lpstr>
      <vt:lpstr>Slide 8</vt:lpstr>
      <vt:lpstr>Slide 9</vt:lpstr>
      <vt:lpstr>Slide 10</vt:lpstr>
      <vt:lpstr>Slide 11</vt:lpstr>
    </vt:vector>
  </TitlesOfParts>
  <Company>SJC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HISTORY DEPT</dc:creator>
  <cp:lastModifiedBy>HISTORY DEPT</cp:lastModifiedBy>
  <cp:revision>9</cp:revision>
  <dcterms:created xsi:type="dcterms:W3CDTF">2010-11-30T04:02:35Z</dcterms:created>
  <dcterms:modified xsi:type="dcterms:W3CDTF">2010-11-30T05:25:41Z</dcterms:modified>
</cp:coreProperties>
</file>