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1" r:id="rId3"/>
    <p:sldId id="262" r:id="rId4"/>
    <p:sldId id="263" r:id="rId5"/>
    <p:sldId id="260" r:id="rId6"/>
    <p:sldId id="257" r:id="rId7"/>
    <p:sldId id="258" r:id="rId8"/>
    <p:sldId id="259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6" autoAdjust="0"/>
    <p:restoredTop sz="94660"/>
  </p:normalViewPr>
  <p:slideViewPr>
    <p:cSldViewPr>
      <p:cViewPr varScale="1">
        <p:scale>
          <a:sx n="78" d="100"/>
          <a:sy n="78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98EF5-3083-45F7-8AE9-7CA7CFF734CD}" type="datetimeFigureOut">
              <a:rPr lang="en-IN" smtClean="0"/>
              <a:t>27-01-2017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6B085-52DA-463D-BF5B-01516FF2AA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197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96B085-52DA-463D-BF5B-01516FF2AA82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0561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BLUE REVOLUTION IN INDIA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7328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21565"/>
            <a:ext cx="84582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The White Revolution in India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In India , Milk is obtained from Cows , Buffaloes , Goats and from Camels  ( in Rajasthan )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Indian Dairy Industry has acquired substantial growth from the 8</a:t>
            </a:r>
            <a:r>
              <a:rPr lang="en-IN" baseline="30000" dirty="0" smtClean="0"/>
              <a:t>TH</a:t>
            </a:r>
            <a:r>
              <a:rPr lang="en-IN" dirty="0" smtClean="0"/>
              <a:t> plan onwards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India’s milk output has  not only placed the Industry first in the world ,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 but also represents sustained growth  in the availability of Milk and </a:t>
            </a:r>
            <a:r>
              <a:rPr lang="en-IN" dirty="0" err="1" smtClean="0"/>
              <a:t>Miik</a:t>
            </a:r>
            <a:r>
              <a:rPr lang="en-IN" dirty="0" smtClean="0"/>
              <a:t> products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Dairy  sector is now the largest </a:t>
            </a:r>
            <a:r>
              <a:rPr lang="en-IN" dirty="0" err="1" smtClean="0"/>
              <a:t>contributer</a:t>
            </a:r>
            <a:r>
              <a:rPr lang="en-IN" dirty="0" smtClean="0"/>
              <a:t> in the agricultural sector  to the nation’s  GDP.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huge increase in milk supply through the efforts on a cooperative level is known as the White Revolution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71527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382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Operation Food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Success in raising the milk production is ascribed to the Operation Food Project </a:t>
            </a:r>
          </a:p>
          <a:p>
            <a:endParaRPr lang="en-IN" b="1" dirty="0"/>
          </a:p>
          <a:p>
            <a:r>
              <a:rPr lang="en-IN" b="1" dirty="0" smtClean="0"/>
              <a:t>In 1965 , the National Dairy Development Board </a:t>
            </a:r>
            <a:r>
              <a:rPr lang="en-IN" dirty="0" smtClean="0"/>
              <a:t>was set up to promote , plan and organise dairy development  through cooperatives .</a:t>
            </a:r>
          </a:p>
          <a:p>
            <a:endParaRPr lang="en-IN" dirty="0"/>
          </a:p>
          <a:p>
            <a:r>
              <a:rPr lang="en-IN" dirty="0" smtClean="0"/>
              <a:t>These cooperatives were envisaged as democratic institutions , owned and managed by rural producer’s demands .</a:t>
            </a:r>
          </a:p>
          <a:p>
            <a:endParaRPr lang="en-IN" dirty="0"/>
          </a:p>
          <a:p>
            <a:r>
              <a:rPr lang="en-IN" b="1" dirty="0" smtClean="0"/>
              <a:t>The NDDB  launched Operation Food in 1970 with  </a:t>
            </a:r>
            <a:r>
              <a:rPr lang="en-IN" dirty="0" smtClean="0"/>
              <a:t>commodity gifts from the European Community , which included Skimmed milk powder and butter oil </a:t>
            </a:r>
          </a:p>
          <a:p>
            <a:endParaRPr lang="en-IN" dirty="0"/>
          </a:p>
          <a:p>
            <a:r>
              <a:rPr lang="en-IN" dirty="0" smtClean="0"/>
              <a:t>Operation Food is considered to be the world’s largest dairy development  Programme .</a:t>
            </a:r>
          </a:p>
          <a:p>
            <a:endParaRPr lang="en-IN" dirty="0"/>
          </a:p>
          <a:p>
            <a:r>
              <a:rPr lang="en-IN" dirty="0" smtClean="0"/>
              <a:t>Under this programme professionals  were employed at  every level . Particularly  in marketing and application , and Science and technology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6808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399"/>
            <a:ext cx="8153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Phase – 1 </a:t>
            </a:r>
          </a:p>
          <a:p>
            <a:endParaRPr lang="en-IN" dirty="0"/>
          </a:p>
          <a:p>
            <a:r>
              <a:rPr lang="en-IN" dirty="0" smtClean="0"/>
              <a:t>It started in July 1970 and ended in 1981 .</a:t>
            </a:r>
          </a:p>
          <a:p>
            <a:endParaRPr lang="en-IN" dirty="0"/>
          </a:p>
          <a:p>
            <a:r>
              <a:rPr lang="en-IN" dirty="0" smtClean="0"/>
              <a:t>The objective was to set up Dairy Cooperatives in 18 milk sheds in ten states , </a:t>
            </a:r>
          </a:p>
          <a:p>
            <a:endParaRPr lang="en-IN" dirty="0"/>
          </a:p>
          <a:p>
            <a:r>
              <a:rPr lang="en-IN" dirty="0" smtClean="0"/>
              <a:t>So as to link them with the four best metropolitan markets of Mumbai , Delhi , Kolkata and Chennai .</a:t>
            </a:r>
          </a:p>
          <a:p>
            <a:endParaRPr lang="en-IN" dirty="0"/>
          </a:p>
          <a:p>
            <a:r>
              <a:rPr lang="en-IN" dirty="0" smtClean="0"/>
              <a:t>By the end of Phase – 1 , there were 13,000 village dairy cooperatives covering 15 Lakh farmer families </a:t>
            </a:r>
            <a:endParaRPr lang="en-IN" dirty="0"/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b="1" dirty="0" smtClean="0"/>
              <a:t>Phase – 2 </a:t>
            </a:r>
          </a:p>
          <a:p>
            <a:endParaRPr lang="en-IN" dirty="0"/>
          </a:p>
          <a:p>
            <a:r>
              <a:rPr lang="en-IN" dirty="0" smtClean="0"/>
              <a:t>It covered the 6</a:t>
            </a:r>
            <a:r>
              <a:rPr lang="en-IN" baseline="30000" dirty="0" smtClean="0"/>
              <a:t>th</a:t>
            </a:r>
            <a:r>
              <a:rPr lang="en-IN" dirty="0" smtClean="0"/>
              <a:t> plan period from 1981 to 1985 .</a:t>
            </a:r>
          </a:p>
          <a:p>
            <a:endParaRPr lang="en-IN" dirty="0"/>
          </a:p>
          <a:p>
            <a:r>
              <a:rPr lang="en-IN" dirty="0" smtClean="0"/>
              <a:t>It was designed to build on the  foundations of phase -1  </a:t>
            </a:r>
            <a:endParaRPr lang="en-IN" dirty="0"/>
          </a:p>
          <a:p>
            <a:endParaRPr lang="en-IN" dirty="0" smtClean="0"/>
          </a:p>
          <a:p>
            <a:r>
              <a:rPr lang="en-IN" dirty="0" smtClean="0"/>
              <a:t>By the end of phase -2 there were 136 milk  sheds , 34,500 village dairy  cooperatives  covering 36 lakh members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66336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3044" y="304800"/>
            <a:ext cx="8305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Phase -3 </a:t>
            </a:r>
          </a:p>
          <a:p>
            <a:endParaRPr lang="en-IN" dirty="0"/>
          </a:p>
          <a:p>
            <a:r>
              <a:rPr lang="en-IN" dirty="0" smtClean="0"/>
              <a:t>It started in 1985  .by improving productivity  and efficiency of the cooperatives dairy sector and its  institutional  base for long term  sustainability .</a:t>
            </a:r>
          </a:p>
          <a:p>
            <a:endParaRPr lang="en-IN" dirty="0"/>
          </a:p>
          <a:p>
            <a:r>
              <a:rPr lang="en-IN" dirty="0" smtClean="0"/>
              <a:t>This phase came to an end in April 1996  .</a:t>
            </a:r>
          </a:p>
          <a:p>
            <a:endParaRPr lang="en-IN" dirty="0"/>
          </a:p>
          <a:p>
            <a:r>
              <a:rPr lang="en-IN" dirty="0" smtClean="0"/>
              <a:t>By September , 1996 ,about   </a:t>
            </a:r>
            <a:r>
              <a:rPr lang="en-IN" dirty="0" err="1" smtClean="0"/>
              <a:t>about</a:t>
            </a:r>
            <a:r>
              <a:rPr lang="en-IN" dirty="0" smtClean="0"/>
              <a:t> 73,300 dairy cooperative societies had been organised in 170 milk sheds involving over 9.4 million farmer members .</a:t>
            </a:r>
          </a:p>
          <a:p>
            <a:endParaRPr lang="en-IN" dirty="0"/>
          </a:p>
          <a:p>
            <a:r>
              <a:rPr lang="en-IN" b="1" dirty="0" smtClean="0"/>
              <a:t>Outstanding Results </a:t>
            </a:r>
          </a:p>
          <a:p>
            <a:endParaRPr lang="en-IN" dirty="0"/>
          </a:p>
          <a:p>
            <a:pPr marL="342900" indent="-342900">
              <a:buAutoNum type="arabicPeriod"/>
            </a:pPr>
            <a:r>
              <a:rPr lang="en-IN" dirty="0" smtClean="0"/>
              <a:t>The milk production in India </a:t>
            </a:r>
            <a:r>
              <a:rPr lang="en-IN" dirty="0" err="1" smtClean="0"/>
              <a:t>incresed</a:t>
            </a:r>
            <a:r>
              <a:rPr lang="en-IN" dirty="0" smtClean="0"/>
              <a:t> from a level of 17 MT in 1950 -51 to about 100,9 MT at the end of 2006- 07 , </a:t>
            </a:r>
            <a:r>
              <a:rPr lang="en-IN" dirty="0" err="1" smtClean="0"/>
              <a:t>I,e</a:t>
            </a:r>
            <a:r>
              <a:rPr lang="en-IN" dirty="0" smtClean="0"/>
              <a:t> . At the end of the Tenth Plan </a:t>
            </a:r>
          </a:p>
          <a:p>
            <a:pPr marL="342900" indent="-342900">
              <a:buAutoNum type="arabicPeriod"/>
            </a:pPr>
            <a:endParaRPr lang="en-IN" dirty="0"/>
          </a:p>
          <a:p>
            <a:pPr marL="342900" indent="-342900">
              <a:buAutoNum type="arabicPeriod"/>
            </a:pPr>
            <a:endParaRPr lang="en-IN" dirty="0" smtClean="0"/>
          </a:p>
          <a:p>
            <a:pPr marL="342900" indent="-342900">
              <a:buAutoNum type="arabicPeriod"/>
            </a:pPr>
            <a:r>
              <a:rPr lang="en-IN" dirty="0" smtClean="0"/>
              <a:t>The per capita availability of milk increased to about 246 </a:t>
            </a:r>
            <a:r>
              <a:rPr lang="en-IN" dirty="0" err="1" smtClean="0"/>
              <a:t>gm</a:t>
            </a:r>
            <a:r>
              <a:rPr lang="en-IN" dirty="0" smtClean="0"/>
              <a:t> per day in 2006- 07 from a level of 124 </a:t>
            </a:r>
            <a:r>
              <a:rPr lang="en-IN" dirty="0" err="1" smtClean="0"/>
              <a:t>gm</a:t>
            </a:r>
            <a:r>
              <a:rPr lang="en-IN" dirty="0" smtClean="0"/>
              <a:t> per day in 1950- 51 </a:t>
            </a:r>
          </a:p>
          <a:p>
            <a:pPr marL="342900" indent="-342900">
              <a:buAutoNum type="arabicPeriod"/>
            </a:pPr>
            <a:endParaRPr lang="en-IN" dirty="0"/>
          </a:p>
          <a:p>
            <a:pPr marL="342900" indent="-342900">
              <a:buAutoNum type="arabicPeriod"/>
            </a:pPr>
            <a:endParaRPr lang="en-IN" dirty="0" smtClean="0"/>
          </a:p>
          <a:p>
            <a:pPr marL="342900" indent="-342900">
              <a:buAutoNum type="arabicPeriod"/>
            </a:pPr>
            <a:r>
              <a:rPr lang="en-IN" dirty="0" smtClean="0"/>
              <a:t>Imports of milk solids have ended .  India has also started exporting milk powder to some countries now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9100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88545" y="990600"/>
            <a:ext cx="8305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4. Dairy industry and infrastructure have been  expanded  and modernised .</a:t>
            </a:r>
          </a:p>
          <a:p>
            <a:endParaRPr lang="en-IN" dirty="0"/>
          </a:p>
          <a:p>
            <a:r>
              <a:rPr lang="en-IN" dirty="0" smtClean="0"/>
              <a:t>A milk Grid has been activated to offset regional and seasonal imbalances in milk production .</a:t>
            </a:r>
          </a:p>
          <a:p>
            <a:endParaRPr lang="en-IN" dirty="0"/>
          </a:p>
          <a:p>
            <a:r>
              <a:rPr lang="en-IN" dirty="0" smtClean="0"/>
              <a:t>A stable structure is now present to protect against political instability 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5. About ten million small farmers in 70,000  villages are earning jointly an incremental</a:t>
            </a:r>
          </a:p>
          <a:p>
            <a:endParaRPr lang="en-IN" dirty="0"/>
          </a:p>
          <a:p>
            <a:r>
              <a:rPr lang="en-IN" dirty="0" smtClean="0"/>
              <a:t> income of more than </a:t>
            </a:r>
            <a:r>
              <a:rPr lang="en-IN" dirty="0" err="1" smtClean="0"/>
              <a:t>Rs</a:t>
            </a:r>
            <a:r>
              <a:rPr lang="en-IN" dirty="0" smtClean="0"/>
              <a:t>. 2000 </a:t>
            </a:r>
            <a:r>
              <a:rPr lang="en-IN" dirty="0" err="1" smtClean="0"/>
              <a:t>crore</a:t>
            </a:r>
            <a:r>
              <a:rPr lang="en-IN" dirty="0" smtClean="0"/>
              <a:t>  and more than 60 per cent of the milk  </a:t>
            </a:r>
          </a:p>
          <a:p>
            <a:endParaRPr lang="en-IN" dirty="0"/>
          </a:p>
          <a:p>
            <a:r>
              <a:rPr lang="en-IN" dirty="0" smtClean="0"/>
              <a:t>production for  Operation Flood comes from small , marginal farmers and the landless .</a:t>
            </a:r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6. Most of the dairy needs are met indigenously .</a:t>
            </a:r>
          </a:p>
          <a:p>
            <a:endParaRPr lang="en-IN" dirty="0"/>
          </a:p>
          <a:p>
            <a:r>
              <a:rPr lang="en-IN" dirty="0" smtClean="0"/>
              <a:t>                                           ______+____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65823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50519" y="545296"/>
            <a:ext cx="84886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78063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839008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concept of rapid increase in the production of fish and marine product through package programme is called as Blue Revolution 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It was launched in India during the </a:t>
            </a:r>
            <a:r>
              <a:rPr lang="en-IN" b="1" dirty="0" smtClean="0"/>
              <a:t>7</a:t>
            </a:r>
            <a:r>
              <a:rPr lang="en-IN" b="1" baseline="30000" dirty="0" smtClean="0"/>
              <a:t>th</a:t>
            </a:r>
            <a:r>
              <a:rPr lang="en-IN" b="1" dirty="0" smtClean="0"/>
              <a:t> Five year plan ( 1985- 1990 ) </a:t>
            </a:r>
            <a:r>
              <a:rPr lang="en-IN" dirty="0" smtClean="0"/>
              <a:t>when the Central Government  sponsored the </a:t>
            </a:r>
            <a:r>
              <a:rPr lang="en-IN" b="1" dirty="0" smtClean="0"/>
              <a:t>Fish Farmers Development Agency ( FFDA ) 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It has brought improvement in aquaculture by adopting new techniques of </a:t>
            </a:r>
            <a:r>
              <a:rPr lang="en-IN" b="1" dirty="0" smtClean="0"/>
              <a:t>fish breeding</a:t>
            </a:r>
            <a:r>
              <a:rPr lang="en-IN" dirty="0" smtClean="0"/>
              <a:t>, </a:t>
            </a:r>
            <a:r>
              <a:rPr lang="en-IN" b="1" dirty="0" smtClean="0"/>
              <a:t>fish rearing </a:t>
            </a:r>
            <a:r>
              <a:rPr lang="en-IN" dirty="0" smtClean="0"/>
              <a:t>, </a:t>
            </a:r>
            <a:r>
              <a:rPr lang="en-IN" b="1" dirty="0" smtClean="0"/>
              <a:t>fish marketing </a:t>
            </a:r>
            <a:r>
              <a:rPr lang="en-IN" dirty="0" smtClean="0"/>
              <a:t>and</a:t>
            </a:r>
            <a:r>
              <a:rPr lang="en-IN" b="1" dirty="0" smtClean="0"/>
              <a:t> fish export 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r>
              <a:rPr lang="en-IN" dirty="0" smtClean="0"/>
              <a:t>Andhra Pradesh and Tamil Nadu have developed  shrimp in a big way 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The Nellore District of Andhra is known as the ‘ </a:t>
            </a:r>
            <a:r>
              <a:rPr lang="en-IN" b="1" dirty="0" smtClean="0"/>
              <a:t>Shrimp Capital of India </a:t>
            </a:r>
            <a:r>
              <a:rPr lang="en-IN" dirty="0" smtClean="0"/>
              <a:t>.’</a:t>
            </a:r>
          </a:p>
          <a:p>
            <a:endParaRPr lang="en-IN" dirty="0"/>
          </a:p>
          <a:p>
            <a:r>
              <a:rPr lang="en-IN" dirty="0" smtClean="0"/>
              <a:t>There are more than </a:t>
            </a:r>
            <a:r>
              <a:rPr lang="en-IN" b="1" dirty="0" smtClean="0"/>
              <a:t>1800 species of fish </a:t>
            </a:r>
            <a:r>
              <a:rPr lang="en-IN" dirty="0" smtClean="0"/>
              <a:t>found in  the sea and  inland  waters of India , </a:t>
            </a:r>
          </a:p>
          <a:p>
            <a:endParaRPr lang="en-IN" dirty="0"/>
          </a:p>
          <a:p>
            <a:r>
              <a:rPr lang="en-IN" dirty="0" smtClean="0"/>
              <a:t>Among them a very few  are commercially important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2858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8709" y="533400"/>
            <a:ext cx="8229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important sea fish  include Catfish , Indian Salmon , Shell fish , Eels , Anchovies and </a:t>
            </a:r>
            <a:r>
              <a:rPr lang="en-IN" dirty="0" err="1" smtClean="0"/>
              <a:t>Dorab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sz="2000" b="1" dirty="0"/>
          </a:p>
          <a:p>
            <a:r>
              <a:rPr lang="en-IN" sz="2000" b="1" dirty="0" smtClean="0"/>
              <a:t>Essentials of Blue Revolution </a:t>
            </a:r>
          </a:p>
          <a:p>
            <a:endParaRPr lang="en-IN" dirty="0"/>
          </a:p>
          <a:p>
            <a:pPr marL="342900" indent="-342900">
              <a:buAutoNum type="arabicPeriod"/>
            </a:pPr>
            <a:r>
              <a:rPr lang="en-IN" dirty="0" smtClean="0"/>
              <a:t>Mechanical and technical development </a:t>
            </a:r>
          </a:p>
          <a:p>
            <a:pPr marL="342900" indent="-342900">
              <a:buAutoNum type="arabicPeriod"/>
            </a:pPr>
            <a:endParaRPr lang="en-IN" dirty="0"/>
          </a:p>
          <a:p>
            <a:pPr marL="342900" indent="-342900">
              <a:buAutoNum type="arabicPeriod"/>
            </a:pPr>
            <a:r>
              <a:rPr lang="en-IN" dirty="0" smtClean="0"/>
              <a:t>Encouragement to Aquaculture ( Fish Farming )</a:t>
            </a:r>
          </a:p>
          <a:p>
            <a:pPr marL="342900" indent="-342900">
              <a:buAutoNum type="arabicPeriod"/>
            </a:pPr>
            <a:endParaRPr lang="en-IN" dirty="0"/>
          </a:p>
          <a:p>
            <a:pPr marL="342900" indent="-342900">
              <a:buAutoNum type="arabicPeriod"/>
            </a:pPr>
            <a:r>
              <a:rPr lang="en-IN" dirty="0" smtClean="0"/>
              <a:t>Facility of operative and marketing .</a:t>
            </a:r>
          </a:p>
          <a:p>
            <a:pPr marL="342900" indent="-342900">
              <a:buAutoNum type="arabicPeriod"/>
            </a:pPr>
            <a:endParaRPr lang="en-IN" dirty="0"/>
          </a:p>
          <a:p>
            <a:endParaRPr lang="en-IN" dirty="0" smtClean="0"/>
          </a:p>
          <a:p>
            <a:r>
              <a:rPr lang="en-IN" dirty="0" smtClean="0"/>
              <a:t>During the 8</a:t>
            </a:r>
            <a:r>
              <a:rPr lang="en-IN" baseline="30000" dirty="0" smtClean="0"/>
              <a:t>th</a:t>
            </a:r>
            <a:r>
              <a:rPr lang="en-IN" dirty="0" smtClean="0"/>
              <a:t> Five year plan ( 1992 – 97 ), the intensive marine fisheries programme was launched in which collaboration with multinational companies was encouraged 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Several fishing  harbours were established during the Blue Revolution  e.g. </a:t>
            </a:r>
            <a:r>
              <a:rPr lang="en-IN" dirty="0" err="1" smtClean="0"/>
              <a:t>Tuticorin</a:t>
            </a:r>
            <a:r>
              <a:rPr lang="en-IN" dirty="0" smtClean="0"/>
              <a:t> , </a:t>
            </a:r>
            <a:r>
              <a:rPr lang="en-IN" dirty="0" err="1" smtClean="0"/>
              <a:t>Porbandar</a:t>
            </a:r>
            <a:r>
              <a:rPr lang="en-IN" dirty="0" smtClean="0"/>
              <a:t> , </a:t>
            </a:r>
            <a:r>
              <a:rPr lang="en-IN" dirty="0" err="1" smtClean="0"/>
              <a:t>Honavar</a:t>
            </a:r>
            <a:r>
              <a:rPr lang="en-IN" dirty="0" smtClean="0"/>
              <a:t> , Vishakhapatnam , Kochi , Port Blair </a:t>
            </a:r>
            <a:r>
              <a:rPr lang="en-IN" dirty="0" err="1" smtClean="0"/>
              <a:t>etc</a:t>
            </a:r>
            <a:r>
              <a:rPr lang="en-IN" dirty="0" smtClean="0"/>
              <a:t> 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8534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8001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Number of </a:t>
            </a:r>
            <a:r>
              <a:rPr lang="en-IN" b="1" dirty="0" smtClean="0"/>
              <a:t>research centre  </a:t>
            </a:r>
            <a:r>
              <a:rPr lang="en-IN" dirty="0" smtClean="0"/>
              <a:t>were set up to increase the production and improvement in species </a:t>
            </a:r>
          </a:p>
          <a:p>
            <a:endParaRPr lang="en-IN" dirty="0" smtClean="0"/>
          </a:p>
          <a:p>
            <a:endParaRPr lang="en-IN" dirty="0"/>
          </a:p>
          <a:p>
            <a:endParaRPr lang="en-IN" b="1" dirty="0" smtClean="0"/>
          </a:p>
          <a:p>
            <a:r>
              <a:rPr lang="en-IN" b="1" dirty="0" smtClean="0"/>
              <a:t>For freshwater fish –Barrack pore  (</a:t>
            </a:r>
            <a:r>
              <a:rPr lang="en-IN" b="1" dirty="0" err="1" smtClean="0"/>
              <a:t>Kolkatta</a:t>
            </a:r>
            <a:r>
              <a:rPr lang="en-IN" b="1" dirty="0" smtClean="0"/>
              <a:t> ) </a:t>
            </a:r>
          </a:p>
          <a:p>
            <a:endParaRPr lang="en-IN" b="1" dirty="0" smtClean="0"/>
          </a:p>
          <a:p>
            <a:endParaRPr lang="en-IN" b="1" dirty="0"/>
          </a:p>
          <a:p>
            <a:r>
              <a:rPr lang="en-IN" b="1" dirty="0" smtClean="0"/>
              <a:t>For marine fish –</a:t>
            </a:r>
            <a:r>
              <a:rPr lang="en-IN" b="1" dirty="0" err="1" smtClean="0"/>
              <a:t>Mandapam</a:t>
            </a:r>
            <a:r>
              <a:rPr lang="en-IN" b="1" dirty="0" smtClean="0"/>
              <a:t>  ( Tamil Nadu  and Mumbai )</a:t>
            </a:r>
          </a:p>
          <a:p>
            <a:endParaRPr lang="en-IN" b="1" dirty="0" smtClean="0"/>
          </a:p>
          <a:p>
            <a:endParaRPr lang="en-IN" b="1" dirty="0"/>
          </a:p>
          <a:p>
            <a:r>
              <a:rPr lang="en-IN" b="1" dirty="0" smtClean="0"/>
              <a:t>Central Fish Research Centre – Mumbai </a:t>
            </a:r>
          </a:p>
          <a:p>
            <a:endParaRPr lang="en-IN" b="1" dirty="0" smtClean="0"/>
          </a:p>
          <a:p>
            <a:endParaRPr lang="en-IN" b="1" dirty="0"/>
          </a:p>
          <a:p>
            <a:r>
              <a:rPr lang="en-IN" b="1" dirty="0" smtClean="0"/>
              <a:t>Central institute of Fisheries  and Nautical Engineering  Training – Kochi 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125974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447800"/>
            <a:ext cx="838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term “ Blue Revolution “ refers to the remarkable emergence of Aquaculture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As an important and highly productive agricultural activity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Aquaculture  refers to all forms of active culturing of aquatic animals and plants occurring in marine , brackish , or fresh water.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Aquaculture has long been practiced in China and other places in Asia , where freshwater have been grown a food in managed ponds for thousands of years .</a:t>
            </a:r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4090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12088"/>
            <a:ext cx="8229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 smtClean="0"/>
          </a:p>
          <a:p>
            <a:r>
              <a:rPr lang="en-IN" dirty="0" smtClean="0"/>
              <a:t>Fisheries sector occupies  a very important place  in the  Socio- Economic </a:t>
            </a:r>
          </a:p>
          <a:p>
            <a:endParaRPr lang="en-IN" dirty="0"/>
          </a:p>
          <a:p>
            <a:r>
              <a:rPr lang="en-IN" dirty="0" smtClean="0"/>
              <a:t>development of the country 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  <a:p>
            <a:endParaRPr lang="en-IN" dirty="0"/>
          </a:p>
          <a:p>
            <a:r>
              <a:rPr lang="en-IN" dirty="0" smtClean="0"/>
              <a:t>It has been  recognized as a powerful income  and employment  generator as it </a:t>
            </a:r>
          </a:p>
          <a:p>
            <a:endParaRPr lang="en-IN" dirty="0"/>
          </a:p>
          <a:p>
            <a:r>
              <a:rPr lang="en-IN" dirty="0" smtClean="0"/>
              <a:t>stimulates growth of a number of subsidiary industries and is a source of cheap and </a:t>
            </a:r>
          </a:p>
          <a:p>
            <a:endParaRPr lang="en-IN" dirty="0"/>
          </a:p>
          <a:p>
            <a:r>
              <a:rPr lang="en-IN" dirty="0" smtClean="0"/>
              <a:t>nutritious  food besides being a foreign exchange  earner 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Most importantly , it is the source of livelihood for a large section of economically </a:t>
            </a:r>
          </a:p>
          <a:p>
            <a:endParaRPr lang="en-IN" dirty="0"/>
          </a:p>
          <a:p>
            <a:r>
              <a:rPr lang="en-IN" dirty="0" smtClean="0"/>
              <a:t>backward population of the country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70230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382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India is one of the largest producers of fish in the world .</a:t>
            </a:r>
          </a:p>
          <a:p>
            <a:endParaRPr lang="en-IN" dirty="0"/>
          </a:p>
          <a:p>
            <a:r>
              <a:rPr lang="en-IN" dirty="0" smtClean="0"/>
              <a:t>As coastline stretches for 6100 Km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India has vast marine fish resources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In Coastal areas fishing is a traditional occupation and now new inland fisheries are developed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Inland fisheries is an important rural activity catering  to the domestic market  and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 giving gainful  employment for over 1. 75 millions persons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Fishery sector in India as a whole has been  providing employment  to about 59.60  lakhs full time or part time fishermen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In addition another six million people are engaged  in fishery related ancillary activities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57194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838200"/>
            <a:ext cx="8305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Total fish production rose from 3.5 lakhs tonnes in 1948- 49  to 56. 56 lakhs tones in </a:t>
            </a:r>
          </a:p>
          <a:p>
            <a:endParaRPr lang="en-IN" dirty="0"/>
          </a:p>
          <a:p>
            <a:r>
              <a:rPr lang="en-IN" dirty="0" smtClean="0"/>
              <a:t>2000- 2001   comprising  28.11 lakhs tones of marine fish and 28.45 lakhs  tones of </a:t>
            </a:r>
          </a:p>
          <a:p>
            <a:endParaRPr lang="en-IN" dirty="0" smtClean="0"/>
          </a:p>
          <a:p>
            <a:r>
              <a:rPr lang="en-IN" dirty="0" smtClean="0"/>
              <a:t>inland fish 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Fisheries is a state subject  and as such the primary responsibility  for development rests with  the State  Governments. </a:t>
            </a:r>
            <a:endParaRPr lang="en-IN" dirty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The major thrust in fisheries development has been on optimizing production  and</a:t>
            </a:r>
          </a:p>
          <a:p>
            <a:endParaRPr lang="en-IN" dirty="0"/>
          </a:p>
          <a:p>
            <a:r>
              <a:rPr lang="en-IN" dirty="0" smtClean="0"/>
              <a:t> productivity , export of marine products , generating  employment and improving</a:t>
            </a:r>
          </a:p>
          <a:p>
            <a:endParaRPr lang="en-IN" dirty="0"/>
          </a:p>
          <a:p>
            <a:r>
              <a:rPr lang="en-IN" dirty="0" smtClean="0"/>
              <a:t> welfare of  fishermen and their Socio- economic  status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4814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785213"/>
            <a:ext cx="8153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Impact of Blue Revolution</a:t>
            </a:r>
          </a:p>
          <a:p>
            <a:endParaRPr lang="en-IN" dirty="0"/>
          </a:p>
          <a:p>
            <a:r>
              <a:rPr lang="en-IN" dirty="0" smtClean="0"/>
              <a:t>Aquaculture provides </a:t>
            </a:r>
            <a:r>
              <a:rPr lang="en-IN" dirty="0" err="1" smtClean="0"/>
              <a:t>manty</a:t>
            </a:r>
            <a:r>
              <a:rPr lang="en-IN" dirty="0" smtClean="0"/>
              <a:t> benefits  to people , mostly through access to a large production of nutritious , high – quality foods 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However , as with terrestrial agriculture , there are adverse  environmental impacts of aquaculture </a:t>
            </a:r>
          </a:p>
          <a:p>
            <a:endParaRPr lang="en-IN" dirty="0"/>
          </a:p>
          <a:p>
            <a:r>
              <a:rPr lang="en-IN" dirty="0" smtClean="0"/>
              <a:t>These and other environmental effects of aquaculture are important considerations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5384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1244</Words>
  <Application>Microsoft Office PowerPoint</Application>
  <PresentationFormat>On-screen Show (4:3)</PresentationFormat>
  <Paragraphs>210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BLUE REVOLUTION IN INDIA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REVOLUTION IN INDIA </dc:title>
  <dc:creator>sid m</dc:creator>
  <cp:lastModifiedBy>History</cp:lastModifiedBy>
  <cp:revision>25</cp:revision>
  <dcterms:created xsi:type="dcterms:W3CDTF">2006-08-16T00:00:00Z</dcterms:created>
  <dcterms:modified xsi:type="dcterms:W3CDTF">2017-01-27T08:44:21Z</dcterms:modified>
</cp:coreProperties>
</file>