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1"/>
            <a:ext cx="8686800" cy="457199"/>
          </a:xfrm>
        </p:spPr>
        <p:txBody>
          <a:bodyPr>
            <a:normAutofit fontScale="90000"/>
          </a:bodyPr>
          <a:lstStyle/>
          <a:p>
            <a:r>
              <a:rPr lang="en-US" dirty="0" smtClean="0"/>
              <a:t>Association of Southeast Asian Nations, </a:t>
            </a:r>
            <a:r>
              <a:rPr lang="en-US" dirty="0" smtClean="0"/>
              <a:t>ASEAN</a:t>
            </a:r>
            <a:endParaRPr lang="en-US" dirty="0"/>
          </a:p>
        </p:txBody>
      </p:sp>
      <p:sp>
        <p:nvSpPr>
          <p:cNvPr id="3" name="Subtitle 2"/>
          <p:cNvSpPr>
            <a:spLocks noGrp="1"/>
          </p:cNvSpPr>
          <p:nvPr>
            <p:ph type="subTitle" idx="1"/>
          </p:nvPr>
        </p:nvSpPr>
        <p:spPr>
          <a:xfrm>
            <a:off x="152400" y="914400"/>
            <a:ext cx="8763000" cy="5562600"/>
          </a:xfrm>
        </p:spPr>
        <p:txBody>
          <a:bodyPr>
            <a:normAutofit lnSpcReduction="10000"/>
          </a:bodyPr>
          <a:lstStyle/>
          <a:p>
            <a:pPr algn="just">
              <a:buFont typeface="Wingdings" pitchFamily="2" charset="2"/>
              <a:buChar char="Ø"/>
            </a:pPr>
            <a:r>
              <a:rPr lang="en-US" sz="2400" dirty="0" smtClean="0">
                <a:solidFill>
                  <a:schemeClr val="tx1"/>
                </a:solidFill>
                <a:latin typeface="Bodoni MT" pitchFamily="18" charset="0"/>
              </a:rPr>
              <a:t>The Association of Southeast Asian Nations, or ASEAN, was established on 8 August 1967 in Bangkok, Thailand, with the signing of the </a:t>
            </a:r>
            <a:r>
              <a:rPr lang="en-US" sz="2400" u="sng" dirty="0" smtClean="0">
                <a:solidFill>
                  <a:schemeClr val="tx1"/>
                </a:solidFill>
                <a:latin typeface="Bodoni MT" pitchFamily="18" charset="0"/>
              </a:rPr>
              <a:t>ASEAN Declaration </a:t>
            </a:r>
            <a:r>
              <a:rPr lang="en-US" sz="2400" dirty="0" smtClean="0">
                <a:solidFill>
                  <a:schemeClr val="tx1"/>
                </a:solidFill>
                <a:latin typeface="Bodoni MT" pitchFamily="18" charset="0"/>
              </a:rPr>
              <a:t>(Bangkok </a:t>
            </a:r>
            <a:r>
              <a:rPr lang="en-US" sz="2400" dirty="0" smtClean="0">
                <a:solidFill>
                  <a:schemeClr val="tx1"/>
                </a:solidFill>
                <a:latin typeface="Bodoni MT" pitchFamily="18" charset="0"/>
              </a:rPr>
              <a:t>Declaration)</a:t>
            </a:r>
          </a:p>
          <a:p>
            <a:pPr algn="just">
              <a:buFont typeface="Wingdings" pitchFamily="2" charset="2"/>
              <a:buChar char="Ø"/>
            </a:pPr>
            <a:r>
              <a:rPr lang="en-US" sz="2400" dirty="0" smtClean="0">
                <a:solidFill>
                  <a:schemeClr val="tx1"/>
                </a:solidFill>
                <a:latin typeface="Bodoni MT" pitchFamily="18" charset="0"/>
              </a:rPr>
              <a:t>Founding </a:t>
            </a:r>
            <a:r>
              <a:rPr lang="en-US" sz="2400" dirty="0" smtClean="0">
                <a:solidFill>
                  <a:schemeClr val="tx1"/>
                </a:solidFill>
                <a:latin typeface="Bodoni MT" pitchFamily="18" charset="0"/>
              </a:rPr>
              <a:t>Fathers of ASEAN, namely Indonesia, Malaysia, Philippines, Singapore and Thailand</a:t>
            </a:r>
            <a:r>
              <a:rPr lang="en-US" sz="2400" dirty="0" smtClean="0">
                <a:solidFill>
                  <a:schemeClr val="tx1"/>
                </a:solidFill>
                <a:latin typeface="Bodoni MT" pitchFamily="18" charset="0"/>
              </a:rPr>
              <a:t>.</a:t>
            </a:r>
          </a:p>
          <a:p>
            <a:pPr algn="just"/>
            <a:r>
              <a:rPr lang="en-US" sz="2400" b="1" dirty="0" smtClean="0">
                <a:solidFill>
                  <a:srgbClr val="00B050"/>
                </a:solidFill>
              </a:rPr>
              <a:t>AIMS AND </a:t>
            </a:r>
            <a:r>
              <a:rPr lang="en-US" sz="2400" b="1" dirty="0" smtClean="0">
                <a:solidFill>
                  <a:srgbClr val="00B050"/>
                </a:solidFill>
              </a:rPr>
              <a:t>PURPOSES</a:t>
            </a:r>
          </a:p>
          <a:p>
            <a:pPr marL="457200" indent="-457200" algn="just">
              <a:buFont typeface="+mj-lt"/>
              <a:buAutoNum type="arabicPeriod"/>
            </a:pPr>
            <a:r>
              <a:rPr lang="en-US" sz="2400" dirty="0" smtClean="0">
                <a:solidFill>
                  <a:schemeClr val="tx1"/>
                </a:solidFill>
                <a:latin typeface="Bodoni MT" pitchFamily="18" charset="0"/>
              </a:rPr>
              <a:t>To </a:t>
            </a:r>
            <a:r>
              <a:rPr lang="en-US" sz="2400" dirty="0" smtClean="0">
                <a:solidFill>
                  <a:schemeClr val="tx1"/>
                </a:solidFill>
                <a:latin typeface="Bodoni MT" pitchFamily="18" charset="0"/>
              </a:rPr>
              <a:t>accelerate the economic growth, social progress and cultural development in the region through joint </a:t>
            </a:r>
            <a:r>
              <a:rPr lang="en-US" sz="2400" dirty="0" err="1" smtClean="0">
                <a:solidFill>
                  <a:schemeClr val="tx1"/>
                </a:solidFill>
                <a:latin typeface="Bodoni MT" pitchFamily="18" charset="0"/>
              </a:rPr>
              <a:t>endeavours</a:t>
            </a:r>
            <a:r>
              <a:rPr lang="en-US" sz="2400" dirty="0" smtClean="0">
                <a:solidFill>
                  <a:schemeClr val="tx1"/>
                </a:solidFill>
                <a:latin typeface="Bodoni MT" pitchFamily="18" charset="0"/>
              </a:rPr>
              <a:t> in the spirit of equality and partnership in order to strengthen the foundation for a prosperous and peaceful community of Southeast Asian </a:t>
            </a:r>
            <a:r>
              <a:rPr lang="en-US" sz="2400" dirty="0" smtClean="0">
                <a:solidFill>
                  <a:schemeClr val="tx1"/>
                </a:solidFill>
                <a:latin typeface="Bodoni MT" pitchFamily="18" charset="0"/>
              </a:rPr>
              <a:t>Nations;</a:t>
            </a:r>
          </a:p>
          <a:p>
            <a:pPr marL="457200" indent="-457200" algn="just">
              <a:buFont typeface="+mj-lt"/>
              <a:buAutoNum type="arabicPeriod"/>
            </a:pPr>
            <a:r>
              <a:rPr lang="en-US" sz="2400" dirty="0" smtClean="0">
                <a:solidFill>
                  <a:schemeClr val="tx1"/>
                </a:solidFill>
                <a:latin typeface="Bodoni MT" pitchFamily="18" charset="0"/>
              </a:rPr>
              <a:t>To </a:t>
            </a:r>
            <a:r>
              <a:rPr lang="en-US" sz="2400" dirty="0" smtClean="0">
                <a:solidFill>
                  <a:schemeClr val="tx1"/>
                </a:solidFill>
                <a:latin typeface="Bodoni MT" pitchFamily="18" charset="0"/>
              </a:rPr>
              <a:t>promote regional peace and stability through abiding respect for justice and the rule of law in the relationship among countries of the region and adherence to the principles of the United Nations Charter;</a:t>
            </a:r>
          </a:p>
          <a:p>
            <a:pPr algn="just"/>
            <a:endParaRPr lang="en-US" sz="2400" dirty="0">
              <a:solidFill>
                <a:schemeClr val="tx1"/>
              </a:solidFill>
              <a:latin typeface="Bodoni MT"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85000" lnSpcReduction="20000"/>
          </a:bodyPr>
          <a:lstStyle/>
          <a:p>
            <a:pPr algn="just">
              <a:buNone/>
            </a:pPr>
            <a:r>
              <a:rPr lang="en-US" dirty="0" smtClean="0"/>
              <a:t>3</a:t>
            </a:r>
            <a:r>
              <a:rPr lang="en-US" dirty="0" smtClean="0">
                <a:latin typeface="Bodoni MT" pitchFamily="18" charset="0"/>
              </a:rPr>
              <a:t>.	To </a:t>
            </a:r>
            <a:r>
              <a:rPr lang="en-US" dirty="0" smtClean="0">
                <a:latin typeface="Bodoni MT" pitchFamily="18" charset="0"/>
              </a:rPr>
              <a:t>promote active collaboration and mutual assistance on matters of common interest in the economic, social, cultural, technical, scientific and administrative fields;</a:t>
            </a:r>
          </a:p>
          <a:p>
            <a:pPr algn="just">
              <a:buNone/>
            </a:pPr>
            <a:r>
              <a:rPr lang="en-US" dirty="0" smtClean="0">
                <a:latin typeface="Bodoni MT" pitchFamily="18" charset="0"/>
              </a:rPr>
              <a:t>4.	To </a:t>
            </a:r>
            <a:r>
              <a:rPr lang="en-US" dirty="0" smtClean="0">
                <a:latin typeface="Bodoni MT" pitchFamily="18" charset="0"/>
              </a:rPr>
              <a:t>provide assistance to each other in the form of training and research facilities in the educational, professional, technical and administrative spheres;</a:t>
            </a:r>
          </a:p>
          <a:p>
            <a:pPr algn="just">
              <a:buNone/>
            </a:pPr>
            <a:r>
              <a:rPr lang="en-US" dirty="0" smtClean="0">
                <a:latin typeface="Bodoni MT" pitchFamily="18" charset="0"/>
              </a:rPr>
              <a:t>5.	To </a:t>
            </a:r>
            <a:r>
              <a:rPr lang="en-US" dirty="0" smtClean="0">
                <a:latin typeface="Bodoni MT" pitchFamily="18" charset="0"/>
              </a:rPr>
              <a:t>collaborate more effectively for the greater </a:t>
            </a:r>
            <a:r>
              <a:rPr lang="en-US" dirty="0" err="1" smtClean="0">
                <a:latin typeface="Bodoni MT" pitchFamily="18" charset="0"/>
              </a:rPr>
              <a:t>utilisation</a:t>
            </a:r>
            <a:r>
              <a:rPr lang="en-US" dirty="0" smtClean="0">
                <a:latin typeface="Bodoni MT" pitchFamily="18" charset="0"/>
              </a:rPr>
              <a:t> of their agriculture and industries, the expansion of their trade, including the study of the problems of international commodity trade, the improvement of their transportation and communications facilities and the raising of the living standards of their peoples;</a:t>
            </a:r>
          </a:p>
          <a:p>
            <a:pPr algn="just">
              <a:buNone/>
            </a:pPr>
            <a:r>
              <a:rPr lang="en-US" dirty="0" smtClean="0">
                <a:latin typeface="Bodoni MT" pitchFamily="18" charset="0"/>
              </a:rPr>
              <a:t>6.	To </a:t>
            </a:r>
            <a:r>
              <a:rPr lang="en-US" dirty="0" smtClean="0">
                <a:latin typeface="Bodoni MT" pitchFamily="18" charset="0"/>
              </a:rPr>
              <a:t>promote Southeast Asian studies; and</a:t>
            </a:r>
          </a:p>
          <a:p>
            <a:pPr algn="just">
              <a:buNone/>
            </a:pPr>
            <a:r>
              <a:rPr lang="en-US" dirty="0" smtClean="0">
                <a:latin typeface="Bodoni MT" pitchFamily="18" charset="0"/>
              </a:rPr>
              <a:t>7.	To </a:t>
            </a:r>
            <a:r>
              <a:rPr lang="en-US" dirty="0" smtClean="0">
                <a:latin typeface="Bodoni MT" pitchFamily="18" charset="0"/>
              </a:rPr>
              <a:t>maintain close and beneficial cooperation with existing international and regional </a:t>
            </a:r>
            <a:r>
              <a:rPr lang="en-US" dirty="0" err="1" smtClean="0">
                <a:latin typeface="Bodoni MT" pitchFamily="18" charset="0"/>
              </a:rPr>
              <a:t>organisations</a:t>
            </a:r>
            <a:r>
              <a:rPr lang="en-US" dirty="0" smtClean="0">
                <a:latin typeface="Bodoni MT" pitchFamily="18" charset="0"/>
              </a:rPr>
              <a:t> with similar aims and purposes, and explore all avenues for even closer cooperation among themselves.</a:t>
            </a:r>
            <a:endParaRPr lang="en-US" dirty="0">
              <a:latin typeface="Bodoni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534400" cy="5973763"/>
          </a:xfrm>
        </p:spPr>
        <p:txBody>
          <a:bodyPr>
            <a:normAutofit fontScale="92500" lnSpcReduction="20000"/>
          </a:bodyPr>
          <a:lstStyle/>
          <a:p>
            <a:pPr>
              <a:buNone/>
            </a:pPr>
            <a:r>
              <a:rPr lang="en-US" dirty="0" smtClean="0"/>
              <a:t>ASEAN Member States</a:t>
            </a:r>
          </a:p>
          <a:p>
            <a:pPr>
              <a:buNone/>
            </a:pPr>
            <a:r>
              <a:rPr lang="en-US" dirty="0" smtClean="0"/>
              <a:t>1. </a:t>
            </a:r>
            <a:r>
              <a:rPr lang="en-US" dirty="0" smtClean="0">
                <a:latin typeface="Bodoni MT" pitchFamily="18" charset="0"/>
              </a:rPr>
              <a:t>Brunei Darussalam</a:t>
            </a:r>
          </a:p>
          <a:p>
            <a:pPr>
              <a:buNone/>
            </a:pPr>
            <a:r>
              <a:rPr lang="en-US" dirty="0" smtClean="0">
                <a:latin typeface="Bodoni MT" pitchFamily="18" charset="0"/>
              </a:rPr>
              <a:t>2.</a:t>
            </a:r>
            <a:r>
              <a:rPr lang="en-US" dirty="0" smtClean="0">
                <a:latin typeface="Bodoni MT" pitchFamily="18" charset="0"/>
              </a:rPr>
              <a:t> Cambodia</a:t>
            </a:r>
          </a:p>
          <a:p>
            <a:pPr>
              <a:buNone/>
            </a:pPr>
            <a:r>
              <a:rPr lang="en-US" dirty="0" smtClean="0">
                <a:latin typeface="Bodoni MT" pitchFamily="18" charset="0"/>
              </a:rPr>
              <a:t>3.</a:t>
            </a:r>
            <a:r>
              <a:rPr lang="en-US" dirty="0" smtClean="0">
                <a:latin typeface="Bodoni MT" pitchFamily="18" charset="0"/>
              </a:rPr>
              <a:t> Indonesia</a:t>
            </a:r>
          </a:p>
          <a:p>
            <a:pPr>
              <a:buNone/>
            </a:pPr>
            <a:r>
              <a:rPr lang="en-US" dirty="0" smtClean="0">
                <a:latin typeface="Bodoni MT" pitchFamily="18" charset="0"/>
              </a:rPr>
              <a:t>4.</a:t>
            </a:r>
            <a:r>
              <a:rPr lang="en-US" dirty="0" smtClean="0">
                <a:latin typeface="Bodoni MT" pitchFamily="18" charset="0"/>
              </a:rPr>
              <a:t> Lao PDR</a:t>
            </a:r>
          </a:p>
          <a:p>
            <a:pPr>
              <a:buNone/>
            </a:pPr>
            <a:r>
              <a:rPr lang="en-US" dirty="0" smtClean="0">
                <a:latin typeface="Bodoni MT" pitchFamily="18" charset="0"/>
              </a:rPr>
              <a:t>5.</a:t>
            </a:r>
            <a:r>
              <a:rPr lang="en-US" dirty="0" smtClean="0">
                <a:latin typeface="Bodoni MT" pitchFamily="18" charset="0"/>
              </a:rPr>
              <a:t> </a:t>
            </a:r>
            <a:r>
              <a:rPr lang="en-US" dirty="0" smtClean="0">
                <a:latin typeface="Bodoni MT" pitchFamily="18" charset="0"/>
              </a:rPr>
              <a:t>Malaysia</a:t>
            </a:r>
            <a:endParaRPr lang="en-US" dirty="0" smtClean="0">
              <a:latin typeface="Bodoni MT" pitchFamily="18" charset="0"/>
            </a:endParaRPr>
          </a:p>
          <a:p>
            <a:pPr>
              <a:buNone/>
            </a:pPr>
            <a:r>
              <a:rPr lang="en-US" dirty="0" smtClean="0">
                <a:latin typeface="Bodoni MT" pitchFamily="18" charset="0"/>
              </a:rPr>
              <a:t>6.</a:t>
            </a:r>
            <a:r>
              <a:rPr lang="en-US" dirty="0" smtClean="0">
                <a:latin typeface="Bodoni MT" pitchFamily="18" charset="0"/>
              </a:rPr>
              <a:t> Myanmar</a:t>
            </a:r>
          </a:p>
          <a:p>
            <a:pPr>
              <a:buNone/>
            </a:pPr>
            <a:r>
              <a:rPr lang="en-US" dirty="0" smtClean="0">
                <a:latin typeface="Bodoni MT" pitchFamily="18" charset="0"/>
              </a:rPr>
              <a:t>7.</a:t>
            </a:r>
            <a:r>
              <a:rPr lang="en-US" dirty="0" smtClean="0">
                <a:latin typeface="Bodoni MT" pitchFamily="18" charset="0"/>
              </a:rPr>
              <a:t> Philippines</a:t>
            </a:r>
          </a:p>
          <a:p>
            <a:pPr>
              <a:buNone/>
            </a:pPr>
            <a:r>
              <a:rPr lang="en-US" dirty="0" smtClean="0">
                <a:latin typeface="Bodoni MT" pitchFamily="18" charset="0"/>
              </a:rPr>
              <a:t>8.</a:t>
            </a:r>
            <a:r>
              <a:rPr lang="en-US" dirty="0" smtClean="0">
                <a:latin typeface="Bodoni MT" pitchFamily="18" charset="0"/>
              </a:rPr>
              <a:t> </a:t>
            </a:r>
            <a:r>
              <a:rPr lang="en-US" dirty="0" smtClean="0">
                <a:latin typeface="Bodoni MT" pitchFamily="18" charset="0"/>
              </a:rPr>
              <a:t>Singapore</a:t>
            </a:r>
          </a:p>
          <a:p>
            <a:pPr>
              <a:buNone/>
            </a:pPr>
            <a:r>
              <a:rPr lang="en-US" dirty="0" smtClean="0">
                <a:latin typeface="Bodoni MT" pitchFamily="18" charset="0"/>
              </a:rPr>
              <a:t>9.</a:t>
            </a:r>
            <a:r>
              <a:rPr lang="en-US" dirty="0" smtClean="0">
                <a:latin typeface="Bodoni MT" pitchFamily="18" charset="0"/>
              </a:rPr>
              <a:t> Thailand</a:t>
            </a:r>
          </a:p>
          <a:p>
            <a:pPr>
              <a:buNone/>
            </a:pPr>
            <a:r>
              <a:rPr lang="en-US" dirty="0" smtClean="0">
                <a:latin typeface="Bodoni MT" pitchFamily="18" charset="0"/>
              </a:rPr>
              <a:t>10.</a:t>
            </a:r>
            <a:r>
              <a:rPr lang="en-US" dirty="0" smtClean="0">
                <a:latin typeface="Bodoni MT" pitchFamily="18" charset="0"/>
              </a:rPr>
              <a:t> Viet </a:t>
            </a:r>
            <a:r>
              <a:rPr lang="en-US" dirty="0" smtClean="0">
                <a:latin typeface="Bodoni MT" pitchFamily="18" charset="0"/>
              </a:rPr>
              <a:t>Nam</a:t>
            </a:r>
          </a:p>
          <a:p>
            <a:pPr>
              <a:buNone/>
            </a:pPr>
            <a:r>
              <a:rPr lang="en-US" dirty="0" smtClean="0">
                <a:latin typeface="Bodoni MT" pitchFamily="18" charset="0"/>
              </a:rPr>
              <a:t>H.Q- Jakarta (Indonesia)</a:t>
            </a:r>
            <a:endParaRPr lang="en-US" dirty="0" smtClean="0">
              <a:latin typeface="Bodoni MT" pitchFamily="18" charset="0"/>
            </a:endParaRPr>
          </a:p>
          <a:p>
            <a:pPr>
              <a:buNone/>
            </a:pPr>
            <a:endParaRPr lang="en-US" dirty="0" smtClean="0"/>
          </a:p>
          <a:p>
            <a:pPr>
              <a:buNone/>
            </a:pPr>
            <a:endParaRPr lang="en-US" dirty="0" smtClean="0"/>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user\Downloads\5. asean member states map.jpg"/>
          <p:cNvPicPr>
            <a:picLocks noGrp="1" noChangeAspect="1" noChangeArrowheads="1"/>
          </p:cNvPicPr>
          <p:nvPr>
            <p:ph idx="1"/>
          </p:nvPr>
        </p:nvPicPr>
        <p:blipFill>
          <a:blip r:embed="rId2"/>
          <a:srcRect/>
          <a:stretch>
            <a:fillRect/>
          </a:stretch>
        </p:blipFill>
        <p:spPr bwMode="auto">
          <a:xfrm>
            <a:off x="381000" y="304800"/>
            <a:ext cx="4762500" cy="3724275"/>
          </a:xfrm>
          <a:prstGeom prst="rect">
            <a:avLst/>
          </a:prstGeom>
          <a:noFill/>
        </p:spPr>
      </p:pic>
      <p:pic>
        <p:nvPicPr>
          <p:cNvPr id="2051" name="Picture 3" descr="C:\Users\user\Downloads\download.png"/>
          <p:cNvPicPr>
            <a:picLocks noChangeAspect="1" noChangeArrowheads="1"/>
          </p:cNvPicPr>
          <p:nvPr/>
        </p:nvPicPr>
        <p:blipFill>
          <a:blip r:embed="rId3"/>
          <a:srcRect/>
          <a:stretch>
            <a:fillRect/>
          </a:stretch>
        </p:blipFill>
        <p:spPr bwMode="auto">
          <a:xfrm>
            <a:off x="5029200" y="3962400"/>
            <a:ext cx="3586015" cy="268605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76</Words>
  <Application>Microsoft Office PowerPoint</Application>
  <PresentationFormat>On-screen Show (4:3)</PresentationFormat>
  <Paragraphs>24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Association of Southeast Asian Nations, ASEAN</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of Southeast Asian Nations, ASEAN</dc:title>
  <dc:creator>user</dc:creator>
  <cp:lastModifiedBy>user</cp:lastModifiedBy>
  <cp:revision>4</cp:revision>
  <dcterms:created xsi:type="dcterms:W3CDTF">2006-08-16T00:00:00Z</dcterms:created>
  <dcterms:modified xsi:type="dcterms:W3CDTF">2018-02-22T01:33:34Z</dcterms:modified>
</cp:coreProperties>
</file>