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60" r:id="rId6"/>
    <p:sldId id="279" r:id="rId7"/>
    <p:sldId id="261" r:id="rId8"/>
    <p:sldId id="265" r:id="rId9"/>
    <p:sldId id="262" r:id="rId10"/>
    <p:sldId id="263" r:id="rId11"/>
    <p:sldId id="264" r:id="rId12"/>
    <p:sldId id="266" r:id="rId13"/>
    <p:sldId id="280" r:id="rId14"/>
    <p:sldId id="267" r:id="rId15"/>
    <p:sldId id="268" r:id="rId16"/>
    <p:sldId id="269" r:id="rId17"/>
    <p:sldId id="270" r:id="rId18"/>
    <p:sldId id="281" r:id="rId19"/>
    <p:sldId id="271" r:id="rId20"/>
    <p:sldId id="272" r:id="rId21"/>
    <p:sldId id="273" r:id="rId22"/>
    <p:sldId id="282" r:id="rId23"/>
    <p:sldId id="274" r:id="rId24"/>
    <p:sldId id="275" r:id="rId25"/>
    <p:sldId id="276" r:id="rId26"/>
    <p:sldId id="277" r:id="rId27"/>
    <p:sldId id="278"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CC4E08"/>
    <a:srgbClr val="ACA92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2" d="100"/>
          <a:sy n="42" d="100"/>
        </p:scale>
        <p:origin x="1326"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EC4196-4AA6-40AF-8553-1C9FA409C91B}" type="doc">
      <dgm:prSet loTypeId="urn:microsoft.com/office/officeart/2005/8/layout/target3" loCatId="relationship" qsTypeId="urn:microsoft.com/office/officeart/2005/8/quickstyle/3d1" qsCatId="3D" csTypeId="urn:microsoft.com/office/officeart/2005/8/colors/accent1_2" csCatId="accent1" phldr="1"/>
      <dgm:spPr/>
      <dgm:t>
        <a:bodyPr/>
        <a:lstStyle/>
        <a:p>
          <a:endParaRPr lang="en-US"/>
        </a:p>
      </dgm:t>
    </dgm:pt>
    <dgm:pt modelId="{1E0331FB-7860-4BEC-83BF-A97A308AC159}">
      <dgm:prSet/>
      <dgm:spPr/>
      <dgm:t>
        <a:bodyPr/>
        <a:lstStyle/>
        <a:p>
          <a:pPr rtl="0"/>
          <a:r>
            <a:rPr lang="en-US" dirty="0" smtClean="0">
              <a:solidFill>
                <a:srgbClr val="7030A0"/>
              </a:solidFill>
            </a:rPr>
            <a:t>ETHNOCENTRIC</a:t>
          </a:r>
          <a:endParaRPr lang="en-US" dirty="0">
            <a:solidFill>
              <a:srgbClr val="7030A0"/>
            </a:solidFill>
          </a:endParaRPr>
        </a:p>
      </dgm:t>
    </dgm:pt>
    <dgm:pt modelId="{3F741B9E-AE3B-4085-AD3F-C639F29BA2F6}" type="parTrans" cxnId="{FD54194F-8622-46BB-A02F-973D151676ED}">
      <dgm:prSet/>
      <dgm:spPr/>
      <dgm:t>
        <a:bodyPr/>
        <a:lstStyle/>
        <a:p>
          <a:endParaRPr lang="en-US"/>
        </a:p>
      </dgm:t>
    </dgm:pt>
    <dgm:pt modelId="{52E18BE6-66A1-4B97-83ED-7227B6FEBF3D}" type="sibTrans" cxnId="{FD54194F-8622-46BB-A02F-973D151676ED}">
      <dgm:prSet/>
      <dgm:spPr/>
      <dgm:t>
        <a:bodyPr/>
        <a:lstStyle/>
        <a:p>
          <a:endParaRPr lang="en-US"/>
        </a:p>
      </dgm:t>
    </dgm:pt>
    <dgm:pt modelId="{EFA9F3AA-5CEB-4FD6-BC72-A82E9EDC410E}">
      <dgm:prSet/>
      <dgm:spPr/>
      <dgm:t>
        <a:bodyPr/>
        <a:lstStyle/>
        <a:p>
          <a:pPr rtl="0"/>
          <a:r>
            <a:rPr lang="en-US" dirty="0" smtClean="0">
              <a:solidFill>
                <a:srgbClr val="7030A0"/>
              </a:solidFill>
            </a:rPr>
            <a:t>POLYCENTRIC</a:t>
          </a:r>
          <a:endParaRPr lang="en-US" dirty="0">
            <a:solidFill>
              <a:srgbClr val="7030A0"/>
            </a:solidFill>
          </a:endParaRPr>
        </a:p>
      </dgm:t>
    </dgm:pt>
    <dgm:pt modelId="{4B44FBA0-18B5-4C55-BDF5-1A55095550EF}" type="parTrans" cxnId="{BEA19361-6956-432C-BDE5-27727CC61DF7}">
      <dgm:prSet/>
      <dgm:spPr/>
      <dgm:t>
        <a:bodyPr/>
        <a:lstStyle/>
        <a:p>
          <a:endParaRPr lang="en-US"/>
        </a:p>
      </dgm:t>
    </dgm:pt>
    <dgm:pt modelId="{7B115356-1997-4E01-A520-7B6DD1E756EA}" type="sibTrans" cxnId="{BEA19361-6956-432C-BDE5-27727CC61DF7}">
      <dgm:prSet/>
      <dgm:spPr/>
      <dgm:t>
        <a:bodyPr/>
        <a:lstStyle/>
        <a:p>
          <a:endParaRPr lang="en-US"/>
        </a:p>
      </dgm:t>
    </dgm:pt>
    <dgm:pt modelId="{BB4DC53C-DE14-48A8-9716-67052C1689A2}">
      <dgm:prSet/>
      <dgm:spPr/>
      <dgm:t>
        <a:bodyPr/>
        <a:lstStyle/>
        <a:p>
          <a:pPr rtl="0"/>
          <a:r>
            <a:rPr lang="en-US" dirty="0" smtClean="0">
              <a:solidFill>
                <a:srgbClr val="7030A0"/>
              </a:solidFill>
            </a:rPr>
            <a:t>GEOCENTRIC</a:t>
          </a:r>
          <a:endParaRPr lang="en-US" dirty="0">
            <a:solidFill>
              <a:srgbClr val="7030A0"/>
            </a:solidFill>
          </a:endParaRPr>
        </a:p>
      </dgm:t>
    </dgm:pt>
    <dgm:pt modelId="{5EC669EE-1888-4F74-958C-3FE291E88CAE}" type="parTrans" cxnId="{0F601742-FCE0-47DF-8323-ACE3D55592E2}">
      <dgm:prSet/>
      <dgm:spPr/>
      <dgm:t>
        <a:bodyPr/>
        <a:lstStyle/>
        <a:p>
          <a:endParaRPr lang="en-US"/>
        </a:p>
      </dgm:t>
    </dgm:pt>
    <dgm:pt modelId="{4D2AEEF1-2C80-45F6-AB27-AD785C6DE81E}" type="sibTrans" cxnId="{0F601742-FCE0-47DF-8323-ACE3D55592E2}">
      <dgm:prSet/>
      <dgm:spPr/>
      <dgm:t>
        <a:bodyPr/>
        <a:lstStyle/>
        <a:p>
          <a:endParaRPr lang="en-US"/>
        </a:p>
      </dgm:t>
    </dgm:pt>
    <dgm:pt modelId="{FC5977C0-700F-40B9-A286-299C7BE54A3F}">
      <dgm:prSet/>
      <dgm:spPr/>
      <dgm:t>
        <a:bodyPr/>
        <a:lstStyle/>
        <a:p>
          <a:pPr rtl="0"/>
          <a:r>
            <a:rPr lang="en-US" dirty="0" smtClean="0">
              <a:solidFill>
                <a:srgbClr val="7030A0"/>
              </a:solidFill>
            </a:rPr>
            <a:t>REGIOCENTRIC</a:t>
          </a:r>
          <a:endParaRPr lang="en-US" dirty="0">
            <a:solidFill>
              <a:srgbClr val="7030A0"/>
            </a:solidFill>
          </a:endParaRPr>
        </a:p>
      </dgm:t>
    </dgm:pt>
    <dgm:pt modelId="{4E5713B3-D938-41AB-BC06-4F9C84747924}" type="parTrans" cxnId="{C68E1F3C-6667-4197-B249-5D7728B14EE8}">
      <dgm:prSet/>
      <dgm:spPr/>
      <dgm:t>
        <a:bodyPr/>
        <a:lstStyle/>
        <a:p>
          <a:endParaRPr lang="en-US"/>
        </a:p>
      </dgm:t>
    </dgm:pt>
    <dgm:pt modelId="{4D74B136-08E4-41D3-8D04-C676297D7C33}" type="sibTrans" cxnId="{C68E1F3C-6667-4197-B249-5D7728B14EE8}">
      <dgm:prSet/>
      <dgm:spPr/>
      <dgm:t>
        <a:bodyPr/>
        <a:lstStyle/>
        <a:p>
          <a:endParaRPr lang="en-US"/>
        </a:p>
      </dgm:t>
    </dgm:pt>
    <dgm:pt modelId="{9CB1382E-4607-438B-A6D5-92F86CA8687F}" type="pres">
      <dgm:prSet presAssocID="{C1EC4196-4AA6-40AF-8553-1C9FA409C91B}" presName="Name0" presStyleCnt="0">
        <dgm:presLayoutVars>
          <dgm:chMax val="7"/>
          <dgm:dir/>
          <dgm:animLvl val="lvl"/>
          <dgm:resizeHandles val="exact"/>
        </dgm:presLayoutVars>
      </dgm:prSet>
      <dgm:spPr/>
      <dgm:t>
        <a:bodyPr/>
        <a:lstStyle/>
        <a:p>
          <a:endParaRPr lang="en-US"/>
        </a:p>
      </dgm:t>
    </dgm:pt>
    <dgm:pt modelId="{4B73A57C-EB76-43EE-82F6-74B2C1618114}" type="pres">
      <dgm:prSet presAssocID="{1E0331FB-7860-4BEC-83BF-A97A308AC159}" presName="circle1" presStyleLbl="node1" presStyleIdx="0" presStyleCnt="4"/>
      <dgm:spPr/>
    </dgm:pt>
    <dgm:pt modelId="{AD7E42CE-E661-4461-A95F-E3DF60FE0F47}" type="pres">
      <dgm:prSet presAssocID="{1E0331FB-7860-4BEC-83BF-A97A308AC159}" presName="space" presStyleCnt="0"/>
      <dgm:spPr/>
    </dgm:pt>
    <dgm:pt modelId="{EB47BC53-5A7B-4338-BC25-D872460D8F4C}" type="pres">
      <dgm:prSet presAssocID="{1E0331FB-7860-4BEC-83BF-A97A308AC159}" presName="rect1" presStyleLbl="alignAcc1" presStyleIdx="0" presStyleCnt="4"/>
      <dgm:spPr/>
      <dgm:t>
        <a:bodyPr/>
        <a:lstStyle/>
        <a:p>
          <a:endParaRPr lang="en-US"/>
        </a:p>
      </dgm:t>
    </dgm:pt>
    <dgm:pt modelId="{5A64B68E-8CAA-4D70-912F-75F2B9473E2E}" type="pres">
      <dgm:prSet presAssocID="{EFA9F3AA-5CEB-4FD6-BC72-A82E9EDC410E}" presName="vertSpace2" presStyleLbl="node1" presStyleIdx="0" presStyleCnt="4"/>
      <dgm:spPr/>
    </dgm:pt>
    <dgm:pt modelId="{4E3301A6-FB54-4202-877C-670D0E96398E}" type="pres">
      <dgm:prSet presAssocID="{EFA9F3AA-5CEB-4FD6-BC72-A82E9EDC410E}" presName="circle2" presStyleLbl="node1" presStyleIdx="1" presStyleCnt="4"/>
      <dgm:spPr/>
    </dgm:pt>
    <dgm:pt modelId="{904B3C5C-A795-42B5-8E4C-37C0B3BACDB0}" type="pres">
      <dgm:prSet presAssocID="{EFA9F3AA-5CEB-4FD6-BC72-A82E9EDC410E}" presName="rect2" presStyleLbl="alignAcc1" presStyleIdx="1" presStyleCnt="4" custLinFactNeighborX="-100" custLinFactNeighborY="891"/>
      <dgm:spPr/>
      <dgm:t>
        <a:bodyPr/>
        <a:lstStyle/>
        <a:p>
          <a:endParaRPr lang="en-US"/>
        </a:p>
      </dgm:t>
    </dgm:pt>
    <dgm:pt modelId="{D4A48E14-8AF2-42F1-9B3F-04A0A91ADF4C}" type="pres">
      <dgm:prSet presAssocID="{BB4DC53C-DE14-48A8-9716-67052C1689A2}" presName="vertSpace3" presStyleLbl="node1" presStyleIdx="1" presStyleCnt="4"/>
      <dgm:spPr/>
    </dgm:pt>
    <dgm:pt modelId="{BFBAE2F0-8E0F-44B7-9973-926D8835422B}" type="pres">
      <dgm:prSet presAssocID="{BB4DC53C-DE14-48A8-9716-67052C1689A2}" presName="circle3" presStyleLbl="node1" presStyleIdx="2" presStyleCnt="4"/>
      <dgm:spPr/>
    </dgm:pt>
    <dgm:pt modelId="{E0D88149-548A-41BB-83EE-D61A6C4DA4ED}" type="pres">
      <dgm:prSet presAssocID="{BB4DC53C-DE14-48A8-9716-67052C1689A2}" presName="rect3" presStyleLbl="alignAcc1" presStyleIdx="2" presStyleCnt="4"/>
      <dgm:spPr/>
      <dgm:t>
        <a:bodyPr/>
        <a:lstStyle/>
        <a:p>
          <a:endParaRPr lang="en-US"/>
        </a:p>
      </dgm:t>
    </dgm:pt>
    <dgm:pt modelId="{78B244D4-060F-4864-9DAB-38ED3665CB97}" type="pres">
      <dgm:prSet presAssocID="{FC5977C0-700F-40B9-A286-299C7BE54A3F}" presName="vertSpace4" presStyleLbl="node1" presStyleIdx="2" presStyleCnt="4"/>
      <dgm:spPr/>
    </dgm:pt>
    <dgm:pt modelId="{F3FE8A04-F12D-4154-8FAC-CF3600D901C1}" type="pres">
      <dgm:prSet presAssocID="{FC5977C0-700F-40B9-A286-299C7BE54A3F}" presName="circle4" presStyleLbl="node1" presStyleIdx="3" presStyleCnt="4"/>
      <dgm:spPr/>
    </dgm:pt>
    <dgm:pt modelId="{765BF675-0D26-49B2-B1B2-E455E40729DE}" type="pres">
      <dgm:prSet presAssocID="{FC5977C0-700F-40B9-A286-299C7BE54A3F}" presName="rect4" presStyleLbl="alignAcc1" presStyleIdx="3" presStyleCnt="4"/>
      <dgm:spPr/>
      <dgm:t>
        <a:bodyPr/>
        <a:lstStyle/>
        <a:p>
          <a:endParaRPr lang="en-IN"/>
        </a:p>
      </dgm:t>
    </dgm:pt>
    <dgm:pt modelId="{B42E210C-4FE0-44A6-BBEA-12975C551F00}" type="pres">
      <dgm:prSet presAssocID="{1E0331FB-7860-4BEC-83BF-A97A308AC159}" presName="rect1ParTxNoCh" presStyleLbl="alignAcc1" presStyleIdx="3" presStyleCnt="4">
        <dgm:presLayoutVars>
          <dgm:chMax val="1"/>
          <dgm:bulletEnabled val="1"/>
        </dgm:presLayoutVars>
      </dgm:prSet>
      <dgm:spPr/>
      <dgm:t>
        <a:bodyPr/>
        <a:lstStyle/>
        <a:p>
          <a:endParaRPr lang="en-US"/>
        </a:p>
      </dgm:t>
    </dgm:pt>
    <dgm:pt modelId="{8EA935D9-632E-40B5-AEAF-9B20F82E745A}" type="pres">
      <dgm:prSet presAssocID="{EFA9F3AA-5CEB-4FD6-BC72-A82E9EDC410E}" presName="rect2ParTxNoCh" presStyleLbl="alignAcc1" presStyleIdx="3" presStyleCnt="4">
        <dgm:presLayoutVars>
          <dgm:chMax val="1"/>
          <dgm:bulletEnabled val="1"/>
        </dgm:presLayoutVars>
      </dgm:prSet>
      <dgm:spPr/>
      <dgm:t>
        <a:bodyPr/>
        <a:lstStyle/>
        <a:p>
          <a:endParaRPr lang="en-US"/>
        </a:p>
      </dgm:t>
    </dgm:pt>
    <dgm:pt modelId="{B697A8F7-05AD-4429-BC65-B96BC16D0620}" type="pres">
      <dgm:prSet presAssocID="{BB4DC53C-DE14-48A8-9716-67052C1689A2}" presName="rect3ParTxNoCh" presStyleLbl="alignAcc1" presStyleIdx="3" presStyleCnt="4">
        <dgm:presLayoutVars>
          <dgm:chMax val="1"/>
          <dgm:bulletEnabled val="1"/>
        </dgm:presLayoutVars>
      </dgm:prSet>
      <dgm:spPr/>
      <dgm:t>
        <a:bodyPr/>
        <a:lstStyle/>
        <a:p>
          <a:endParaRPr lang="en-US"/>
        </a:p>
      </dgm:t>
    </dgm:pt>
    <dgm:pt modelId="{078088FB-4E6F-43E6-B975-3218AEA1D5E3}" type="pres">
      <dgm:prSet presAssocID="{FC5977C0-700F-40B9-A286-299C7BE54A3F}" presName="rect4ParTxNoCh" presStyleLbl="alignAcc1" presStyleIdx="3" presStyleCnt="4">
        <dgm:presLayoutVars>
          <dgm:chMax val="1"/>
          <dgm:bulletEnabled val="1"/>
        </dgm:presLayoutVars>
      </dgm:prSet>
      <dgm:spPr/>
      <dgm:t>
        <a:bodyPr/>
        <a:lstStyle/>
        <a:p>
          <a:endParaRPr lang="en-IN"/>
        </a:p>
      </dgm:t>
    </dgm:pt>
  </dgm:ptLst>
  <dgm:cxnLst>
    <dgm:cxn modelId="{4768B2CE-277C-420C-BC93-3C12B5443CD4}" type="presOf" srcId="{1E0331FB-7860-4BEC-83BF-A97A308AC159}" destId="{EB47BC53-5A7B-4338-BC25-D872460D8F4C}" srcOrd="0" destOrd="0" presId="urn:microsoft.com/office/officeart/2005/8/layout/target3"/>
    <dgm:cxn modelId="{0BAC3A4B-9668-4394-9B67-72756D6D511C}" type="presOf" srcId="{FC5977C0-700F-40B9-A286-299C7BE54A3F}" destId="{078088FB-4E6F-43E6-B975-3218AEA1D5E3}" srcOrd="1" destOrd="0" presId="urn:microsoft.com/office/officeart/2005/8/layout/target3"/>
    <dgm:cxn modelId="{3AC64DF0-ED7E-4FD8-88EB-4F0584533D60}" type="presOf" srcId="{EFA9F3AA-5CEB-4FD6-BC72-A82E9EDC410E}" destId="{8EA935D9-632E-40B5-AEAF-9B20F82E745A}" srcOrd="1" destOrd="0" presId="urn:microsoft.com/office/officeart/2005/8/layout/target3"/>
    <dgm:cxn modelId="{507BACCF-BD94-49EC-9EA6-A33D0C341055}" type="presOf" srcId="{C1EC4196-4AA6-40AF-8553-1C9FA409C91B}" destId="{9CB1382E-4607-438B-A6D5-92F86CA8687F}" srcOrd="0" destOrd="0" presId="urn:microsoft.com/office/officeart/2005/8/layout/target3"/>
    <dgm:cxn modelId="{524C97C6-250A-4D56-8855-3E7D91CD0153}" type="presOf" srcId="{EFA9F3AA-5CEB-4FD6-BC72-A82E9EDC410E}" destId="{904B3C5C-A795-42B5-8E4C-37C0B3BACDB0}" srcOrd="0" destOrd="0" presId="urn:microsoft.com/office/officeart/2005/8/layout/target3"/>
    <dgm:cxn modelId="{C18577D6-D6A4-4A17-9DC8-66BEB9095E91}" type="presOf" srcId="{1E0331FB-7860-4BEC-83BF-A97A308AC159}" destId="{B42E210C-4FE0-44A6-BBEA-12975C551F00}" srcOrd="1" destOrd="0" presId="urn:microsoft.com/office/officeart/2005/8/layout/target3"/>
    <dgm:cxn modelId="{C68E1F3C-6667-4197-B249-5D7728B14EE8}" srcId="{C1EC4196-4AA6-40AF-8553-1C9FA409C91B}" destId="{FC5977C0-700F-40B9-A286-299C7BE54A3F}" srcOrd="3" destOrd="0" parTransId="{4E5713B3-D938-41AB-BC06-4F9C84747924}" sibTransId="{4D74B136-08E4-41D3-8D04-C676297D7C33}"/>
    <dgm:cxn modelId="{BEA19361-6956-432C-BDE5-27727CC61DF7}" srcId="{C1EC4196-4AA6-40AF-8553-1C9FA409C91B}" destId="{EFA9F3AA-5CEB-4FD6-BC72-A82E9EDC410E}" srcOrd="1" destOrd="0" parTransId="{4B44FBA0-18B5-4C55-BDF5-1A55095550EF}" sibTransId="{7B115356-1997-4E01-A520-7B6DD1E756EA}"/>
    <dgm:cxn modelId="{D79BFD9B-0139-4CBD-B981-5B76314FC304}" type="presOf" srcId="{BB4DC53C-DE14-48A8-9716-67052C1689A2}" destId="{B697A8F7-05AD-4429-BC65-B96BC16D0620}" srcOrd="1" destOrd="0" presId="urn:microsoft.com/office/officeart/2005/8/layout/target3"/>
    <dgm:cxn modelId="{709CC364-90CD-4D0B-AF74-BC7AA97C40D0}" type="presOf" srcId="{FC5977C0-700F-40B9-A286-299C7BE54A3F}" destId="{765BF675-0D26-49B2-B1B2-E455E40729DE}" srcOrd="0" destOrd="0" presId="urn:microsoft.com/office/officeart/2005/8/layout/target3"/>
    <dgm:cxn modelId="{FD54194F-8622-46BB-A02F-973D151676ED}" srcId="{C1EC4196-4AA6-40AF-8553-1C9FA409C91B}" destId="{1E0331FB-7860-4BEC-83BF-A97A308AC159}" srcOrd="0" destOrd="0" parTransId="{3F741B9E-AE3B-4085-AD3F-C639F29BA2F6}" sibTransId="{52E18BE6-66A1-4B97-83ED-7227B6FEBF3D}"/>
    <dgm:cxn modelId="{0F601742-FCE0-47DF-8323-ACE3D55592E2}" srcId="{C1EC4196-4AA6-40AF-8553-1C9FA409C91B}" destId="{BB4DC53C-DE14-48A8-9716-67052C1689A2}" srcOrd="2" destOrd="0" parTransId="{5EC669EE-1888-4F74-958C-3FE291E88CAE}" sibTransId="{4D2AEEF1-2C80-45F6-AB27-AD785C6DE81E}"/>
    <dgm:cxn modelId="{FFEFE0A2-7D5B-4C54-9852-B5AF8410F7D1}" type="presOf" srcId="{BB4DC53C-DE14-48A8-9716-67052C1689A2}" destId="{E0D88149-548A-41BB-83EE-D61A6C4DA4ED}" srcOrd="0" destOrd="0" presId="urn:microsoft.com/office/officeart/2005/8/layout/target3"/>
    <dgm:cxn modelId="{43494A0B-2915-4BF4-9B16-63616251ECF2}" type="presParOf" srcId="{9CB1382E-4607-438B-A6D5-92F86CA8687F}" destId="{4B73A57C-EB76-43EE-82F6-74B2C1618114}" srcOrd="0" destOrd="0" presId="urn:microsoft.com/office/officeart/2005/8/layout/target3"/>
    <dgm:cxn modelId="{C461E86F-E5DF-4C42-95CE-B8671EB00A56}" type="presParOf" srcId="{9CB1382E-4607-438B-A6D5-92F86CA8687F}" destId="{AD7E42CE-E661-4461-A95F-E3DF60FE0F47}" srcOrd="1" destOrd="0" presId="urn:microsoft.com/office/officeart/2005/8/layout/target3"/>
    <dgm:cxn modelId="{516FFA8F-9B63-4BED-9853-6D6372BABAF3}" type="presParOf" srcId="{9CB1382E-4607-438B-A6D5-92F86CA8687F}" destId="{EB47BC53-5A7B-4338-BC25-D872460D8F4C}" srcOrd="2" destOrd="0" presId="urn:microsoft.com/office/officeart/2005/8/layout/target3"/>
    <dgm:cxn modelId="{A5F833E3-1DDE-49D6-85E8-5D36E41BC9F2}" type="presParOf" srcId="{9CB1382E-4607-438B-A6D5-92F86CA8687F}" destId="{5A64B68E-8CAA-4D70-912F-75F2B9473E2E}" srcOrd="3" destOrd="0" presId="urn:microsoft.com/office/officeart/2005/8/layout/target3"/>
    <dgm:cxn modelId="{FF1B8671-C023-4A4B-86CD-12172465D78F}" type="presParOf" srcId="{9CB1382E-4607-438B-A6D5-92F86CA8687F}" destId="{4E3301A6-FB54-4202-877C-670D0E96398E}" srcOrd="4" destOrd="0" presId="urn:microsoft.com/office/officeart/2005/8/layout/target3"/>
    <dgm:cxn modelId="{1DBAE7A3-3CF1-457D-9663-5B685FA57836}" type="presParOf" srcId="{9CB1382E-4607-438B-A6D5-92F86CA8687F}" destId="{904B3C5C-A795-42B5-8E4C-37C0B3BACDB0}" srcOrd="5" destOrd="0" presId="urn:microsoft.com/office/officeart/2005/8/layout/target3"/>
    <dgm:cxn modelId="{4B56AE1D-953F-4574-9A83-67E0990119A3}" type="presParOf" srcId="{9CB1382E-4607-438B-A6D5-92F86CA8687F}" destId="{D4A48E14-8AF2-42F1-9B3F-04A0A91ADF4C}" srcOrd="6" destOrd="0" presId="urn:microsoft.com/office/officeart/2005/8/layout/target3"/>
    <dgm:cxn modelId="{CA010122-049E-4055-AB27-15678272A41B}" type="presParOf" srcId="{9CB1382E-4607-438B-A6D5-92F86CA8687F}" destId="{BFBAE2F0-8E0F-44B7-9973-926D8835422B}" srcOrd="7" destOrd="0" presId="urn:microsoft.com/office/officeart/2005/8/layout/target3"/>
    <dgm:cxn modelId="{400227C0-D59E-407F-8CE9-16080EED861B}" type="presParOf" srcId="{9CB1382E-4607-438B-A6D5-92F86CA8687F}" destId="{E0D88149-548A-41BB-83EE-D61A6C4DA4ED}" srcOrd="8" destOrd="0" presId="urn:microsoft.com/office/officeart/2005/8/layout/target3"/>
    <dgm:cxn modelId="{BF45552E-AB82-4D6B-A090-78FAA983F94A}" type="presParOf" srcId="{9CB1382E-4607-438B-A6D5-92F86CA8687F}" destId="{78B244D4-060F-4864-9DAB-38ED3665CB97}" srcOrd="9" destOrd="0" presId="urn:microsoft.com/office/officeart/2005/8/layout/target3"/>
    <dgm:cxn modelId="{869ED05E-1217-41B6-B5D4-463287DA8EA3}" type="presParOf" srcId="{9CB1382E-4607-438B-A6D5-92F86CA8687F}" destId="{F3FE8A04-F12D-4154-8FAC-CF3600D901C1}" srcOrd="10" destOrd="0" presId="urn:microsoft.com/office/officeart/2005/8/layout/target3"/>
    <dgm:cxn modelId="{51024831-0C47-45BB-8190-142C364DFEBE}" type="presParOf" srcId="{9CB1382E-4607-438B-A6D5-92F86CA8687F}" destId="{765BF675-0D26-49B2-B1B2-E455E40729DE}" srcOrd="11" destOrd="0" presId="urn:microsoft.com/office/officeart/2005/8/layout/target3"/>
    <dgm:cxn modelId="{B8B4E38F-8B6E-47D6-872A-24CFD4FF359D}" type="presParOf" srcId="{9CB1382E-4607-438B-A6D5-92F86CA8687F}" destId="{B42E210C-4FE0-44A6-BBEA-12975C551F00}" srcOrd="12" destOrd="0" presId="urn:microsoft.com/office/officeart/2005/8/layout/target3"/>
    <dgm:cxn modelId="{E4F7E494-0097-4059-81CD-9E6507D6842A}" type="presParOf" srcId="{9CB1382E-4607-438B-A6D5-92F86CA8687F}" destId="{8EA935D9-632E-40B5-AEAF-9B20F82E745A}" srcOrd="13" destOrd="0" presId="urn:microsoft.com/office/officeart/2005/8/layout/target3"/>
    <dgm:cxn modelId="{5C97256A-03D1-4638-BAEE-2DBBE7EFEAC0}" type="presParOf" srcId="{9CB1382E-4607-438B-A6D5-92F86CA8687F}" destId="{B697A8F7-05AD-4429-BC65-B96BC16D0620}" srcOrd="14" destOrd="0" presId="urn:microsoft.com/office/officeart/2005/8/layout/target3"/>
    <dgm:cxn modelId="{58C907F2-A92C-4C7B-84CE-9CF35D0D5224}" type="presParOf" srcId="{9CB1382E-4607-438B-A6D5-92F86CA8687F}" destId="{078088FB-4E6F-43E6-B975-3218AEA1D5E3}" srcOrd="15"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DB207F29-84AB-4A72-A8C0-8BB619E993D0}" type="datetimeFigureOut">
              <a:rPr lang="en-US" smtClean="0"/>
              <a:pPr/>
              <a:t>6/27/2018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79BFAD06-EFB9-40E9-B8DF-A9B6712FA59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B207F29-84AB-4A72-A8C0-8BB619E993D0}" type="datetimeFigureOut">
              <a:rPr lang="en-US" smtClean="0"/>
              <a:pPr/>
              <a:t>6/27/2018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9BFAD06-EFB9-40E9-B8DF-A9B6712FA59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B207F29-84AB-4A72-A8C0-8BB619E993D0}" type="datetimeFigureOut">
              <a:rPr lang="en-US" smtClean="0"/>
              <a:pPr/>
              <a:t>6/27/2018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9BFAD06-EFB9-40E9-B8DF-A9B6712FA59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B207F29-84AB-4A72-A8C0-8BB619E993D0}" type="datetimeFigureOut">
              <a:rPr lang="en-US" smtClean="0"/>
              <a:pPr/>
              <a:t>6/27/2018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9BFAD06-EFB9-40E9-B8DF-A9B6712FA59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B207F29-84AB-4A72-A8C0-8BB619E993D0}" type="datetimeFigureOut">
              <a:rPr lang="en-US" smtClean="0"/>
              <a:pPr/>
              <a:t>6/27/2018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9BFAD06-EFB9-40E9-B8DF-A9B6712FA59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B207F29-84AB-4A72-A8C0-8BB619E993D0}" type="datetimeFigureOut">
              <a:rPr lang="en-US" smtClean="0"/>
              <a:pPr/>
              <a:t>6/27/2018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9BFAD06-EFB9-40E9-B8DF-A9B6712FA59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B207F29-84AB-4A72-A8C0-8BB619E993D0}" type="datetimeFigureOut">
              <a:rPr lang="en-US" smtClean="0"/>
              <a:pPr/>
              <a:t>6/27/2018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9BFAD06-EFB9-40E9-B8DF-A9B6712FA59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B207F29-84AB-4A72-A8C0-8BB619E993D0}" type="datetimeFigureOut">
              <a:rPr lang="en-US" smtClean="0"/>
              <a:pPr/>
              <a:t>6/27/2018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9BFAD06-EFB9-40E9-B8DF-A9B6712FA59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DB207F29-84AB-4A72-A8C0-8BB619E993D0}" type="datetimeFigureOut">
              <a:rPr lang="en-US" smtClean="0"/>
              <a:pPr/>
              <a:t>6/27/2018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9BFAD06-EFB9-40E9-B8DF-A9B6712FA59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B207F29-84AB-4A72-A8C0-8BB619E993D0}" type="datetimeFigureOut">
              <a:rPr lang="en-US" smtClean="0"/>
              <a:pPr/>
              <a:t>6/27/2018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9BFAD06-EFB9-40E9-B8DF-A9B6712FA59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B207F29-84AB-4A72-A8C0-8BB619E993D0}" type="datetimeFigureOut">
              <a:rPr lang="en-US" smtClean="0"/>
              <a:pPr/>
              <a:t>6/27/2018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9BFAD06-EFB9-40E9-B8DF-A9B6712FA593}"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B207F29-84AB-4A72-A8C0-8BB619E993D0}" type="datetimeFigureOut">
              <a:rPr lang="en-US" smtClean="0"/>
              <a:pPr/>
              <a:t>6/27/2018</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79BFAD06-EFB9-40E9-B8DF-A9B6712FA59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	</a:t>
            </a:r>
            <a:r>
              <a:rPr lang="en-US" sz="3200" b="1" dirty="0" smtClean="0">
                <a:solidFill>
                  <a:srgbClr val="7030A0"/>
                </a:solidFill>
                <a:latin typeface="Andalus" pitchFamily="18" charset="-78"/>
                <a:cs typeface="Andalus" pitchFamily="18" charset="-78"/>
              </a:rPr>
              <a:t>INTERNATIONAL HUMAN RESOURCES MANAGEMENT</a:t>
            </a:r>
            <a:endParaRPr lang="en-US" sz="3200" b="1" dirty="0">
              <a:solidFill>
                <a:srgbClr val="7030A0"/>
              </a:solidFill>
              <a:latin typeface="Andalus" pitchFamily="18" charset="-78"/>
              <a:cs typeface="Andalus" pitchFamily="18" charset="-78"/>
            </a:endParaRPr>
          </a:p>
        </p:txBody>
      </p:sp>
      <p:sp>
        <p:nvSpPr>
          <p:cNvPr id="3" name="Subtitle 2"/>
          <p:cNvSpPr>
            <a:spLocks noGrp="1"/>
          </p:cNvSpPr>
          <p:nvPr>
            <p:ph type="subTitle" idx="1"/>
          </p:nvPr>
        </p:nvSpPr>
        <p:spPr/>
        <p:txBody>
          <a:bodyPr>
            <a:normAutofit/>
          </a:bodyPr>
          <a:lstStyle/>
          <a:p>
            <a:r>
              <a:rPr lang="en-US" sz="2800" b="1" dirty="0" smtClean="0">
                <a:solidFill>
                  <a:schemeClr val="accent3">
                    <a:lumMod val="50000"/>
                  </a:schemeClr>
                </a:solidFill>
                <a:latin typeface="Andalus" pitchFamily="18" charset="-78"/>
                <a:cs typeface="Andalus" pitchFamily="18" charset="-78"/>
              </a:rPr>
              <a:t>APPROACHES – STAFFING POLICY</a:t>
            </a:r>
            <a:endParaRPr lang="en-US" sz="2800" b="1" dirty="0">
              <a:solidFill>
                <a:schemeClr val="accent3">
                  <a:lumMod val="50000"/>
                </a:schemeClr>
              </a:solidFill>
              <a:latin typeface="Andalus" pitchFamily="18" charset="-78"/>
              <a:cs typeface="Andalus" pitchFamily="18" charset="-78"/>
            </a:endParaRPr>
          </a:p>
        </p:txBody>
      </p:sp>
      <p:pic>
        <p:nvPicPr>
          <p:cNvPr id="2050" name="Picture 2" descr="C:\Program Files\Microsoft Office\MEDIA\CAGCAT10\j0157763.wmf"/>
          <p:cNvPicPr>
            <a:picLocks noChangeAspect="1" noChangeArrowheads="1"/>
          </p:cNvPicPr>
          <p:nvPr/>
        </p:nvPicPr>
        <p:blipFill>
          <a:blip r:embed="rId2"/>
          <a:srcRect/>
          <a:stretch>
            <a:fillRect/>
          </a:stretch>
        </p:blipFill>
        <p:spPr bwMode="auto">
          <a:xfrm>
            <a:off x="381000" y="4191001"/>
            <a:ext cx="2057400" cy="2285999"/>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Felix Titling" pitchFamily="82" charset="0"/>
              </a:rPr>
              <a:t>Example:</a:t>
            </a:r>
            <a:endParaRPr lang="en-US" dirty="0">
              <a:latin typeface="Felix Titling" pitchFamily="82" charset="0"/>
            </a:endParaRPr>
          </a:p>
        </p:txBody>
      </p:sp>
      <p:sp>
        <p:nvSpPr>
          <p:cNvPr id="3" name="Content Placeholder 2"/>
          <p:cNvSpPr>
            <a:spLocks noGrp="1"/>
          </p:cNvSpPr>
          <p:nvPr>
            <p:ph idx="1"/>
          </p:nvPr>
        </p:nvSpPr>
        <p:spPr>
          <a:xfrm>
            <a:off x="502920" y="530352"/>
            <a:ext cx="8183880" cy="4803648"/>
          </a:xfrm>
        </p:spPr>
        <p:txBody>
          <a:bodyPr>
            <a:normAutofit lnSpcReduction="10000"/>
          </a:bodyPr>
          <a:lstStyle/>
          <a:p>
            <a:r>
              <a:rPr lang="en-US" dirty="0" smtClean="0">
                <a:solidFill>
                  <a:srgbClr val="7030A0"/>
                </a:solidFill>
              </a:rPr>
              <a:t>When a Korean Company (</a:t>
            </a:r>
            <a:r>
              <a:rPr lang="en-US" dirty="0" smtClean="0">
                <a:solidFill>
                  <a:schemeClr val="accent4">
                    <a:lumMod val="50000"/>
                  </a:schemeClr>
                </a:solidFill>
              </a:rPr>
              <a:t>Samsung, LG, Hyundai</a:t>
            </a:r>
            <a:r>
              <a:rPr lang="en-US" dirty="0" smtClean="0">
                <a:solidFill>
                  <a:srgbClr val="7030A0"/>
                </a:solidFill>
              </a:rPr>
              <a:t>) invests in Chennai, India is the Host Country and Korea is the Home Country (Guest).  If the Korean Company is ethnocentric it will appoint the Home or Parent Country nationals at head positions.</a:t>
            </a:r>
          </a:p>
          <a:p>
            <a:pPr>
              <a:buNone/>
            </a:pPr>
            <a:endParaRPr lang="en-US" dirty="0" smtClean="0">
              <a:solidFill>
                <a:srgbClr val="7030A0"/>
              </a:solidFill>
            </a:endParaRPr>
          </a:p>
          <a:p>
            <a:r>
              <a:rPr lang="en-US" dirty="0" smtClean="0">
                <a:solidFill>
                  <a:srgbClr val="7030A0"/>
                </a:solidFill>
              </a:rPr>
              <a:t>Firms such as </a:t>
            </a:r>
            <a:r>
              <a:rPr lang="en-US" dirty="0" smtClean="0">
                <a:solidFill>
                  <a:schemeClr val="bg2">
                    <a:lumMod val="25000"/>
                  </a:schemeClr>
                </a:solidFill>
              </a:rPr>
              <a:t>P&amp;G, Phillips, Samsung </a:t>
            </a:r>
            <a:r>
              <a:rPr lang="en-US" dirty="0" smtClean="0">
                <a:solidFill>
                  <a:srgbClr val="7030A0"/>
                </a:solidFill>
              </a:rPr>
              <a:t>originally followed the ethnocentric approach.</a:t>
            </a:r>
          </a:p>
          <a:p>
            <a:endParaRPr lang="en-US" dirty="0">
              <a:solidFill>
                <a:srgbClr val="7030A0"/>
              </a:solidFill>
            </a:endParaRPr>
          </a:p>
        </p:txBody>
      </p:sp>
      <p:pic>
        <p:nvPicPr>
          <p:cNvPr id="4" name="Picture 3" descr="sa.bmp"/>
          <p:cNvPicPr>
            <a:picLocks noChangeAspect="1"/>
          </p:cNvPicPr>
          <p:nvPr/>
        </p:nvPicPr>
        <p:blipFill>
          <a:blip r:embed="rId2"/>
          <a:stretch>
            <a:fillRect/>
          </a:stretch>
        </p:blipFill>
        <p:spPr>
          <a:xfrm>
            <a:off x="6477000" y="5181600"/>
            <a:ext cx="1438275" cy="47625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Felix Titling" pitchFamily="82" charset="0"/>
              </a:rPr>
              <a:t>Disadvantages</a:t>
            </a:r>
            <a:endParaRPr lang="en-US" dirty="0">
              <a:latin typeface="Felix Titling" pitchFamily="82" charset="0"/>
            </a:endParaRPr>
          </a:p>
        </p:txBody>
      </p:sp>
      <p:sp>
        <p:nvSpPr>
          <p:cNvPr id="3" name="Content Placeholder 2"/>
          <p:cNvSpPr>
            <a:spLocks noGrp="1"/>
          </p:cNvSpPr>
          <p:nvPr>
            <p:ph idx="1"/>
          </p:nvPr>
        </p:nvSpPr>
        <p:spPr>
          <a:xfrm>
            <a:off x="502920" y="530352"/>
            <a:ext cx="8183880" cy="4879848"/>
          </a:xfrm>
        </p:spPr>
        <p:txBody>
          <a:bodyPr>
            <a:normAutofit fontScale="92500" lnSpcReduction="10000"/>
          </a:bodyPr>
          <a:lstStyle/>
          <a:p>
            <a:r>
              <a:rPr lang="en-US" dirty="0" smtClean="0">
                <a:solidFill>
                  <a:srgbClr val="7030A0"/>
                </a:solidFill>
              </a:rPr>
              <a:t>May lead to reduced productivity and high turnover due to limited promotion opportunities for host country nationals.</a:t>
            </a:r>
          </a:p>
          <a:p>
            <a:endParaRPr lang="en-US" dirty="0" smtClean="0">
              <a:solidFill>
                <a:srgbClr val="7030A0"/>
              </a:solidFill>
            </a:endParaRPr>
          </a:p>
          <a:p>
            <a:r>
              <a:rPr lang="en-US" dirty="0" smtClean="0">
                <a:solidFill>
                  <a:srgbClr val="7030A0"/>
                </a:solidFill>
              </a:rPr>
              <a:t>The parent company nationals may take a lot of time in understanding the host country culture leading to faulty decisions.</a:t>
            </a:r>
          </a:p>
          <a:p>
            <a:endParaRPr lang="en-US" dirty="0" smtClean="0">
              <a:solidFill>
                <a:srgbClr val="7030A0"/>
              </a:solidFill>
            </a:endParaRPr>
          </a:p>
          <a:p>
            <a:r>
              <a:rPr lang="en-US" dirty="0" smtClean="0">
                <a:solidFill>
                  <a:srgbClr val="7030A0"/>
                </a:solidFill>
              </a:rPr>
              <a:t>Since the compensation paid to parent company nationals is greater, host country nationals may feel discriminated and frustrated</a:t>
            </a:r>
          </a:p>
          <a:p>
            <a:endParaRPr lang="en-US" dirty="0">
              <a:solidFill>
                <a:srgbClr val="7030A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err="1" smtClean="0">
                <a:latin typeface="Felix Titling" pitchFamily="82" charset="0"/>
              </a:rPr>
              <a:t>Contn</a:t>
            </a:r>
            <a:r>
              <a:rPr lang="en-US" sz="2800" dirty="0" smtClean="0">
                <a:latin typeface="Felix Titling" pitchFamily="82" charset="0"/>
              </a:rPr>
              <a:t>…</a:t>
            </a:r>
            <a:endParaRPr lang="en-US" sz="2800" dirty="0">
              <a:latin typeface="Felix Titling" pitchFamily="82" charset="0"/>
            </a:endParaRPr>
          </a:p>
        </p:txBody>
      </p:sp>
      <p:sp>
        <p:nvSpPr>
          <p:cNvPr id="3" name="Content Placeholder 2"/>
          <p:cNvSpPr>
            <a:spLocks noGrp="1"/>
          </p:cNvSpPr>
          <p:nvPr>
            <p:ph idx="1"/>
          </p:nvPr>
        </p:nvSpPr>
        <p:spPr/>
        <p:txBody>
          <a:bodyPr/>
          <a:lstStyle/>
          <a:p>
            <a:pPr>
              <a:buNone/>
            </a:pPr>
            <a:r>
              <a:rPr lang="en-US" dirty="0" smtClean="0">
                <a:solidFill>
                  <a:srgbClr val="0070C0"/>
                </a:solidFill>
              </a:rPr>
              <a:t>This approach is reflected in</a:t>
            </a:r>
          </a:p>
          <a:p>
            <a:pPr>
              <a:buNone/>
            </a:pPr>
            <a:endParaRPr lang="en-US" dirty="0" smtClean="0">
              <a:solidFill>
                <a:srgbClr val="0070C0"/>
              </a:solidFill>
            </a:endParaRPr>
          </a:p>
          <a:p>
            <a:pPr>
              <a:buFont typeface="Wingdings" pitchFamily="2" charset="2"/>
              <a:buChar char="§"/>
            </a:pPr>
            <a:r>
              <a:rPr lang="en-US" dirty="0" smtClean="0">
                <a:solidFill>
                  <a:srgbClr val="002060"/>
                </a:solidFill>
              </a:rPr>
              <a:t>Staffing policy</a:t>
            </a:r>
          </a:p>
          <a:p>
            <a:pPr>
              <a:buFont typeface="Wingdings" pitchFamily="2" charset="2"/>
              <a:buChar char="§"/>
            </a:pPr>
            <a:r>
              <a:rPr lang="en-US" dirty="0" smtClean="0">
                <a:solidFill>
                  <a:srgbClr val="002060"/>
                </a:solidFill>
              </a:rPr>
              <a:t>Performance appraisal</a:t>
            </a:r>
          </a:p>
          <a:p>
            <a:pPr>
              <a:buFont typeface="Wingdings" pitchFamily="2" charset="2"/>
              <a:buChar char="§"/>
            </a:pPr>
            <a:r>
              <a:rPr lang="en-US" dirty="0" smtClean="0">
                <a:solidFill>
                  <a:srgbClr val="002060"/>
                </a:solidFill>
              </a:rPr>
              <a:t>New product development</a:t>
            </a:r>
          </a:p>
          <a:p>
            <a:pPr>
              <a:buNone/>
            </a:pPr>
            <a:r>
              <a:rPr lang="en-US" dirty="0" smtClean="0">
                <a:solidFill>
                  <a:srgbClr val="0070C0"/>
                </a:solidFill>
              </a:rPr>
              <a:t>  </a:t>
            </a:r>
          </a:p>
          <a:p>
            <a:pPr>
              <a:buNone/>
            </a:pPr>
            <a:r>
              <a:rPr lang="en-US" dirty="0" smtClean="0">
                <a:solidFill>
                  <a:srgbClr val="0070C0"/>
                </a:solidFill>
              </a:rPr>
              <a:t>  Evaluation of all the above designed and administered by Parent Country nationals</a:t>
            </a:r>
            <a:r>
              <a:rPr lang="en-US" dirty="0" smtClean="0"/>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solidFill>
                  <a:srgbClr val="7030A0"/>
                </a:solidFill>
              </a:rPr>
              <a:t>POLYCENTRIC</a:t>
            </a:r>
            <a:r>
              <a:rPr lang="en-US" sz="1400" dirty="0" smtClean="0">
                <a:solidFill>
                  <a:srgbClr val="7030A0"/>
                </a:solidFill>
              </a:rPr>
              <a:t/>
            </a:r>
            <a:br>
              <a:rPr lang="en-US" sz="1400" dirty="0" smtClean="0">
                <a:solidFill>
                  <a:srgbClr val="7030A0"/>
                </a:solidFill>
              </a:rPr>
            </a:br>
            <a:r>
              <a:rPr lang="en-US" sz="1400" u="sng" dirty="0" smtClean="0"/>
              <a:t> In this example, the Australian parent company uses natives of India to manage operations at the Indian subsidiary. Natives of Australia manage the home office.</a:t>
            </a:r>
            <a:r>
              <a:rPr lang="en-US" sz="1400" dirty="0" smtClean="0"/>
              <a:t/>
            </a:r>
            <a:br>
              <a:rPr lang="en-US" sz="1400" dirty="0" smtClean="0"/>
            </a:br>
            <a:endParaRPr lang="en-US" sz="1400" dirty="0"/>
          </a:p>
        </p:txBody>
      </p:sp>
      <p:sp>
        <p:nvSpPr>
          <p:cNvPr id="6" name="Text Placeholder 5"/>
          <p:cNvSpPr>
            <a:spLocks noGrp="1"/>
          </p:cNvSpPr>
          <p:nvPr>
            <p:ph type="body" idx="1"/>
          </p:nvPr>
        </p:nvSpPr>
        <p:spPr>
          <a:xfrm>
            <a:off x="468344" y="5624484"/>
            <a:ext cx="8183880" cy="852516"/>
          </a:xfrm>
        </p:spPr>
        <p:txBody>
          <a:bodyPr>
            <a:normAutofit fontScale="85000" lnSpcReduction="20000"/>
          </a:bodyPr>
          <a:lstStyle/>
          <a:p>
            <a:r>
              <a:rPr lang="en-US" u="sng" dirty="0" smtClean="0"/>
              <a:t>Top Indian IT companies like TATA, HCL technologies India's fourth largest software export, Infosys and Wipro stepped in United States to set up their subsidiaries and recruited American nationals from colleges and experienced professionals who had the local knowledge and domain expertise</a:t>
            </a:r>
            <a:endParaRPr lang="en-US" dirty="0"/>
          </a:p>
        </p:txBody>
      </p:sp>
      <p:pic>
        <p:nvPicPr>
          <p:cNvPr id="4" name="Content Placeholder 3" descr="poly.bmp"/>
          <p:cNvPicPr>
            <a:picLocks noGrp="1" noChangeAspect="1"/>
          </p:cNvPicPr>
          <p:nvPr>
            <p:ph idx="4294967295"/>
          </p:nvPr>
        </p:nvPicPr>
        <p:blipFill>
          <a:blip r:embed="rId2"/>
          <a:stretch>
            <a:fillRect/>
          </a:stretch>
        </p:blipFill>
        <p:spPr>
          <a:xfrm>
            <a:off x="2108516" y="457200"/>
            <a:ext cx="6502083" cy="4038600"/>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724400"/>
            <a:ext cx="8077200" cy="1310640"/>
          </a:xfrm>
        </p:spPr>
        <p:txBody>
          <a:bodyPr>
            <a:noAutofit/>
          </a:bodyPr>
          <a:lstStyle/>
          <a:p>
            <a:r>
              <a:rPr lang="en-US" sz="4000" dirty="0" smtClean="0">
                <a:latin typeface="Andalus" pitchFamily="18" charset="-78"/>
                <a:cs typeface="Andalus" pitchFamily="18" charset="-78"/>
              </a:rPr>
              <a:t>POLYCENTRIC ORGANISATIONS</a:t>
            </a:r>
            <a:br>
              <a:rPr lang="en-US" sz="4000" dirty="0" smtClean="0">
                <a:latin typeface="Andalus" pitchFamily="18" charset="-78"/>
                <a:cs typeface="Andalus" pitchFamily="18" charset="-78"/>
              </a:rPr>
            </a:br>
            <a:endParaRPr lang="en-US" sz="4000" dirty="0">
              <a:latin typeface="Andalus" pitchFamily="18" charset="-78"/>
              <a:cs typeface="Andalus" pitchFamily="18" charset="-78"/>
            </a:endParaRPr>
          </a:p>
        </p:txBody>
      </p:sp>
      <p:sp>
        <p:nvSpPr>
          <p:cNvPr id="3" name="Content Placeholder 2"/>
          <p:cNvSpPr>
            <a:spLocks noGrp="1"/>
          </p:cNvSpPr>
          <p:nvPr>
            <p:ph idx="1"/>
          </p:nvPr>
        </p:nvSpPr>
        <p:spPr/>
        <p:txBody>
          <a:bodyPr/>
          <a:lstStyle/>
          <a:p>
            <a:pPr>
              <a:buNone/>
            </a:pPr>
            <a:r>
              <a:rPr lang="en-US" dirty="0" smtClean="0">
                <a:solidFill>
                  <a:srgbClr val="002060"/>
                </a:solidFill>
              </a:rPr>
              <a:t>The motto is ‘When in Rome do as the Romans do’</a:t>
            </a:r>
          </a:p>
          <a:p>
            <a:pPr>
              <a:buNone/>
            </a:pPr>
            <a:r>
              <a:rPr lang="en-US" dirty="0" smtClean="0">
                <a:solidFill>
                  <a:srgbClr val="002060"/>
                </a:solidFill>
              </a:rPr>
              <a:t>It means when you are elsewhere live as they live elsewhere. </a:t>
            </a:r>
          </a:p>
          <a:p>
            <a:pPr>
              <a:buNone/>
            </a:pPr>
            <a:r>
              <a:rPr lang="en-US" dirty="0" smtClean="0">
                <a:solidFill>
                  <a:srgbClr val="002060"/>
                </a:solidFill>
              </a:rPr>
              <a:t>The Polycentric Staffing requires host country nationals to be hired to manage subsidiaries, while parent-country nationals occupy key positions at corporate headquarters.</a:t>
            </a:r>
            <a:endParaRPr lang="en-US" dirty="0">
              <a:solidFill>
                <a:srgbClr val="00206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Felix Titling" pitchFamily="82" charset="0"/>
              </a:rPr>
              <a:t>Introduction</a:t>
            </a:r>
            <a:endParaRPr lang="en-US" sz="3200" dirty="0">
              <a:latin typeface="Felix Titling" pitchFamily="82" charset="0"/>
            </a:endParaRPr>
          </a:p>
        </p:txBody>
      </p:sp>
      <p:sp>
        <p:nvSpPr>
          <p:cNvPr id="3" name="Content Placeholder 2"/>
          <p:cNvSpPr>
            <a:spLocks noGrp="1"/>
          </p:cNvSpPr>
          <p:nvPr>
            <p:ph idx="1"/>
          </p:nvPr>
        </p:nvSpPr>
        <p:spPr>
          <a:xfrm>
            <a:off x="502920" y="530352"/>
            <a:ext cx="8183880" cy="4727448"/>
          </a:xfrm>
        </p:spPr>
        <p:txBody>
          <a:bodyPr>
            <a:normAutofit fontScale="85000" lnSpcReduction="20000"/>
          </a:bodyPr>
          <a:lstStyle/>
          <a:p>
            <a:pPr>
              <a:buNone/>
            </a:pPr>
            <a:r>
              <a:rPr lang="en-US" dirty="0" smtClean="0">
                <a:solidFill>
                  <a:srgbClr val="7030A0"/>
                </a:solidFill>
              </a:rPr>
              <a:t>  The Polycentric Message is ‘Local People know what is best for them. Let’s give them some money and leave them alone as long as they make us a profit’. </a:t>
            </a:r>
          </a:p>
          <a:p>
            <a:pPr>
              <a:buNone/>
            </a:pPr>
            <a:endParaRPr lang="en-US" dirty="0" smtClean="0">
              <a:solidFill>
                <a:srgbClr val="7030A0"/>
              </a:solidFill>
            </a:endParaRPr>
          </a:p>
          <a:p>
            <a:pPr>
              <a:buNone/>
            </a:pPr>
            <a:r>
              <a:rPr lang="en-US" dirty="0" smtClean="0">
                <a:solidFill>
                  <a:srgbClr val="7030A0"/>
                </a:solidFill>
              </a:rPr>
              <a:t>  Government Pressure and Foreign Laws often necessitate polycentric approach.</a:t>
            </a:r>
          </a:p>
          <a:p>
            <a:pPr>
              <a:buNone/>
            </a:pPr>
            <a:endParaRPr lang="en-US" dirty="0" smtClean="0">
              <a:solidFill>
                <a:srgbClr val="7030A0"/>
              </a:solidFill>
            </a:endParaRPr>
          </a:p>
          <a:p>
            <a:pPr>
              <a:buNone/>
            </a:pPr>
            <a:r>
              <a:rPr lang="en-US" dirty="0" smtClean="0">
                <a:solidFill>
                  <a:srgbClr val="7030A0"/>
                </a:solidFill>
              </a:rPr>
              <a:t>  Many multinationals adopt this approach because they face the heterogeneous environments.</a:t>
            </a:r>
          </a:p>
          <a:p>
            <a:pPr>
              <a:buNone/>
            </a:pPr>
            <a:endParaRPr lang="en-US" dirty="0" smtClean="0">
              <a:solidFill>
                <a:srgbClr val="7030A0"/>
              </a:solidFill>
            </a:endParaRPr>
          </a:p>
          <a:p>
            <a:pPr>
              <a:buNone/>
            </a:pPr>
            <a:r>
              <a:rPr lang="en-US" dirty="0" smtClean="0">
                <a:solidFill>
                  <a:srgbClr val="7030A0"/>
                </a:solidFill>
              </a:rPr>
              <a:t>   Product Preferences may be the deciding factors and strategies are to be developed on a market by market basis.</a:t>
            </a:r>
          </a:p>
          <a:p>
            <a:pPr>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Felix Titling" pitchFamily="82" charset="0"/>
              </a:rPr>
              <a:t>Advantages</a:t>
            </a:r>
            <a:endParaRPr lang="en-US" dirty="0">
              <a:latin typeface="Felix Titling" pitchFamily="82" charset="0"/>
            </a:endParaRPr>
          </a:p>
        </p:txBody>
      </p:sp>
      <p:sp>
        <p:nvSpPr>
          <p:cNvPr id="3" name="Content Placeholder 2"/>
          <p:cNvSpPr>
            <a:spLocks noGrp="1"/>
          </p:cNvSpPr>
          <p:nvPr>
            <p:ph idx="1"/>
          </p:nvPr>
        </p:nvSpPr>
        <p:spPr>
          <a:xfrm>
            <a:off x="502920" y="530352"/>
            <a:ext cx="8183880" cy="4727448"/>
          </a:xfrm>
        </p:spPr>
        <p:txBody>
          <a:bodyPr>
            <a:normAutofit/>
          </a:bodyPr>
          <a:lstStyle/>
          <a:p>
            <a:r>
              <a:rPr lang="en-US" dirty="0" smtClean="0">
                <a:solidFill>
                  <a:srgbClr val="7030A0"/>
                </a:solidFill>
              </a:rPr>
              <a:t>Less Expensive</a:t>
            </a:r>
          </a:p>
          <a:p>
            <a:r>
              <a:rPr lang="en-US" dirty="0" smtClean="0">
                <a:solidFill>
                  <a:srgbClr val="7030A0"/>
                </a:solidFill>
              </a:rPr>
              <a:t>Local managers can handle easily local dynamics.</a:t>
            </a:r>
          </a:p>
          <a:p>
            <a:r>
              <a:rPr lang="en-US" dirty="0" smtClean="0">
                <a:solidFill>
                  <a:srgbClr val="7030A0"/>
                </a:solidFill>
              </a:rPr>
              <a:t>No Language and cultural Barriers.</a:t>
            </a:r>
          </a:p>
          <a:p>
            <a:r>
              <a:rPr lang="en-US" dirty="0" smtClean="0">
                <a:solidFill>
                  <a:srgbClr val="7030A0"/>
                </a:solidFill>
              </a:rPr>
              <a:t>Local politics and administration can be managed easily.</a:t>
            </a:r>
          </a:p>
          <a:p>
            <a:r>
              <a:rPr lang="en-US" dirty="0" smtClean="0">
                <a:solidFill>
                  <a:srgbClr val="7030A0"/>
                </a:solidFill>
              </a:rPr>
              <a:t>Though high salary need be given to Host Country Nationals, it is still less than paying PCNs</a:t>
            </a:r>
          </a:p>
          <a:p>
            <a:r>
              <a:rPr lang="en-US" dirty="0" smtClean="0">
                <a:solidFill>
                  <a:srgbClr val="7030A0"/>
                </a:solidFill>
              </a:rPr>
              <a:t>Turnover Reduced</a:t>
            </a:r>
            <a:endParaRPr lang="en-US" dirty="0">
              <a:solidFill>
                <a:srgbClr val="7030A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Felix Titling" pitchFamily="82" charset="0"/>
              </a:rPr>
              <a:t>DisAdvantages</a:t>
            </a:r>
            <a:endParaRPr lang="en-US" dirty="0"/>
          </a:p>
        </p:txBody>
      </p:sp>
      <p:sp>
        <p:nvSpPr>
          <p:cNvPr id="3" name="Content Placeholder 2"/>
          <p:cNvSpPr>
            <a:spLocks noGrp="1"/>
          </p:cNvSpPr>
          <p:nvPr>
            <p:ph idx="1"/>
          </p:nvPr>
        </p:nvSpPr>
        <p:spPr>
          <a:xfrm>
            <a:off x="502920" y="530352"/>
            <a:ext cx="8183880" cy="4727448"/>
          </a:xfrm>
        </p:spPr>
        <p:txBody>
          <a:bodyPr>
            <a:normAutofit lnSpcReduction="10000"/>
          </a:bodyPr>
          <a:lstStyle/>
          <a:p>
            <a:r>
              <a:rPr lang="en-US" dirty="0" smtClean="0">
                <a:solidFill>
                  <a:srgbClr val="7030A0"/>
                </a:solidFill>
              </a:rPr>
              <a:t>Bridging the Gap between HCN subsidiary. Managers and the PCNs at Headquarters face problems with regard to </a:t>
            </a:r>
          </a:p>
          <a:p>
            <a:pPr>
              <a:buNone/>
            </a:pPr>
            <a:r>
              <a:rPr lang="en-US" dirty="0" smtClean="0">
                <a:solidFill>
                  <a:srgbClr val="7030A0"/>
                </a:solidFill>
              </a:rPr>
              <a:t>   	Language barriers</a:t>
            </a:r>
          </a:p>
          <a:p>
            <a:pPr>
              <a:buNone/>
            </a:pPr>
            <a:r>
              <a:rPr lang="en-US" dirty="0" smtClean="0">
                <a:solidFill>
                  <a:srgbClr val="7030A0"/>
                </a:solidFill>
              </a:rPr>
              <a:t>		conflicting national loyalties</a:t>
            </a:r>
          </a:p>
          <a:p>
            <a:pPr>
              <a:buNone/>
            </a:pPr>
            <a:r>
              <a:rPr lang="en-US" dirty="0" smtClean="0">
                <a:solidFill>
                  <a:srgbClr val="7030A0"/>
                </a:solidFill>
              </a:rPr>
              <a:t>		differences emanating from personal  	values, attitudes to business etc.</a:t>
            </a:r>
          </a:p>
          <a:p>
            <a:pPr>
              <a:buNone/>
            </a:pPr>
            <a:endParaRPr lang="en-US" dirty="0" smtClean="0">
              <a:solidFill>
                <a:srgbClr val="7030A0"/>
              </a:solidFill>
            </a:endParaRPr>
          </a:p>
          <a:p>
            <a:r>
              <a:rPr lang="en-US" dirty="0" smtClean="0">
                <a:solidFill>
                  <a:srgbClr val="7030A0"/>
                </a:solidFill>
              </a:rPr>
              <a:t>Parent Company Nationals do not get exposure and experiences to foreign jobs.</a:t>
            </a:r>
          </a:p>
          <a:p>
            <a:pPr>
              <a:buNone/>
            </a:pPr>
            <a:r>
              <a:rPr lang="en-US" dirty="0" smtClean="0">
                <a:solidFill>
                  <a:srgbClr val="7030A0"/>
                </a:solidFill>
              </a:rPr>
              <a:t>	This may restrict their career growth .</a:t>
            </a:r>
          </a:p>
          <a:p>
            <a:pPr>
              <a:buNone/>
            </a:pPr>
            <a:endParaRPr lang="en-US" dirty="0" smtClean="0">
              <a:solidFill>
                <a:srgbClr val="7030A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8183880" cy="676656"/>
          </a:xfrm>
        </p:spPr>
        <p:txBody>
          <a:bodyPr>
            <a:normAutofit fontScale="90000"/>
          </a:bodyPr>
          <a:lstStyle/>
          <a:p>
            <a:pPr lvl="0"/>
            <a:r>
              <a:rPr lang="en-US" dirty="0" smtClean="0">
                <a:solidFill>
                  <a:srgbClr val="7030A0"/>
                </a:solidFill>
              </a:rPr>
              <a:t>GEOCENTRIC</a:t>
            </a:r>
            <a:br>
              <a:rPr lang="en-US" dirty="0" smtClean="0">
                <a:solidFill>
                  <a:srgbClr val="7030A0"/>
                </a:solidFill>
              </a:rPr>
            </a:br>
            <a:endParaRPr lang="en-US" dirty="0"/>
          </a:p>
        </p:txBody>
      </p:sp>
      <p:sp>
        <p:nvSpPr>
          <p:cNvPr id="5" name="Text Placeholder 4"/>
          <p:cNvSpPr>
            <a:spLocks noGrp="1"/>
          </p:cNvSpPr>
          <p:nvPr>
            <p:ph type="body" idx="1"/>
          </p:nvPr>
        </p:nvSpPr>
        <p:spPr>
          <a:xfrm>
            <a:off x="685800" y="5105400"/>
            <a:ext cx="8183880" cy="1371600"/>
          </a:xfrm>
        </p:spPr>
        <p:txBody>
          <a:bodyPr>
            <a:normAutofit fontScale="92500" lnSpcReduction="20000"/>
          </a:bodyPr>
          <a:lstStyle/>
          <a:p>
            <a:r>
              <a:rPr lang="en-US" u="sng" dirty="0" smtClean="0"/>
              <a:t>The geocentric approach uses </a:t>
            </a:r>
            <a:r>
              <a:rPr lang="en-US" u="sng" dirty="0" err="1" smtClean="0"/>
              <a:t>Ihe</a:t>
            </a:r>
            <a:r>
              <a:rPr lang="en-US" u="sng" dirty="0" smtClean="0"/>
              <a:t> best available managers for a business without regard for their country of origin. In this example, the UK parent company uses natives of many countries at company headquarters and at the U.S. subsidiary.</a:t>
            </a:r>
            <a:br>
              <a:rPr lang="en-US" u="sng" dirty="0" smtClean="0"/>
            </a:br>
            <a:r>
              <a:rPr lang="en-US" u="sng" dirty="0" smtClean="0"/>
              <a:t/>
            </a:r>
            <a:br>
              <a:rPr lang="en-US" u="sng" dirty="0" smtClean="0"/>
            </a:br>
            <a:endParaRPr lang="en-US" dirty="0"/>
          </a:p>
        </p:txBody>
      </p:sp>
      <p:pic>
        <p:nvPicPr>
          <p:cNvPr id="4" name="Content Placeholder 3" descr="geocentric%20approach.jpg"/>
          <p:cNvPicPr>
            <a:picLocks noGrp="1" noChangeAspect="1"/>
          </p:cNvPicPr>
          <p:nvPr>
            <p:ph idx="4294967295"/>
          </p:nvPr>
        </p:nvPicPr>
        <p:blipFill>
          <a:blip r:embed="rId2"/>
          <a:stretch>
            <a:fillRect/>
          </a:stretch>
        </p:blipFill>
        <p:spPr>
          <a:xfrm>
            <a:off x="609600" y="762000"/>
            <a:ext cx="7881937" cy="3444875"/>
          </a:xfr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ndalus" pitchFamily="18" charset="-78"/>
                <a:cs typeface="Andalus" pitchFamily="18" charset="-78"/>
              </a:rPr>
              <a:t>GEOCENTRIC ORGANISATIONS</a:t>
            </a:r>
            <a:br>
              <a:rPr lang="en-US" dirty="0" smtClean="0">
                <a:latin typeface="Andalus" pitchFamily="18" charset="-78"/>
                <a:cs typeface="Andalus" pitchFamily="18" charset="-78"/>
              </a:rPr>
            </a:br>
            <a:endParaRPr lang="en-US" dirty="0"/>
          </a:p>
        </p:txBody>
      </p:sp>
      <p:sp>
        <p:nvSpPr>
          <p:cNvPr id="3" name="Content Placeholder 2"/>
          <p:cNvSpPr>
            <a:spLocks noGrp="1"/>
          </p:cNvSpPr>
          <p:nvPr>
            <p:ph idx="1"/>
          </p:nvPr>
        </p:nvSpPr>
        <p:spPr>
          <a:xfrm>
            <a:off x="502920" y="530352"/>
            <a:ext cx="8183880" cy="4422648"/>
          </a:xfrm>
        </p:spPr>
        <p:txBody>
          <a:bodyPr>
            <a:normAutofit lnSpcReduction="10000"/>
          </a:bodyPr>
          <a:lstStyle/>
          <a:p>
            <a:r>
              <a:rPr lang="en-US" dirty="0" err="1" smtClean="0">
                <a:solidFill>
                  <a:srgbClr val="7030A0"/>
                </a:solidFill>
              </a:rPr>
              <a:t>Motto’Right</a:t>
            </a:r>
            <a:r>
              <a:rPr lang="en-US" dirty="0" smtClean="0">
                <a:solidFill>
                  <a:srgbClr val="7030A0"/>
                </a:solidFill>
              </a:rPr>
              <a:t> Person For the Right Job’</a:t>
            </a:r>
          </a:p>
          <a:p>
            <a:pPr>
              <a:buNone/>
            </a:pPr>
            <a:endParaRPr lang="en-US" dirty="0" smtClean="0">
              <a:solidFill>
                <a:srgbClr val="7030A0"/>
              </a:solidFill>
            </a:endParaRPr>
          </a:p>
          <a:p>
            <a:r>
              <a:rPr lang="en-US" dirty="0" smtClean="0">
                <a:solidFill>
                  <a:srgbClr val="7030A0"/>
                </a:solidFill>
              </a:rPr>
              <a:t>This Staffing Philosophy seeks the best people for key jobs throughout the </a:t>
            </a:r>
            <a:r>
              <a:rPr lang="en-US" dirty="0" err="1" smtClean="0">
                <a:solidFill>
                  <a:srgbClr val="7030A0"/>
                </a:solidFill>
              </a:rPr>
              <a:t>organisation</a:t>
            </a:r>
            <a:r>
              <a:rPr lang="en-US" dirty="0" smtClean="0">
                <a:solidFill>
                  <a:srgbClr val="7030A0"/>
                </a:solidFill>
              </a:rPr>
              <a:t>, regardless of the nationality.</a:t>
            </a:r>
          </a:p>
          <a:p>
            <a:endParaRPr lang="en-US" dirty="0" smtClean="0">
              <a:solidFill>
                <a:srgbClr val="7030A0"/>
              </a:solidFill>
            </a:endParaRPr>
          </a:p>
          <a:p>
            <a:r>
              <a:rPr lang="en-US" dirty="0" smtClean="0">
                <a:solidFill>
                  <a:srgbClr val="7030A0"/>
                </a:solidFill>
              </a:rPr>
              <a:t>The MNC takes a Global Approach to its operation.</a:t>
            </a:r>
          </a:p>
          <a:p>
            <a:endParaRPr lang="en-US" dirty="0" smtClean="0">
              <a:solidFill>
                <a:srgbClr val="7030A0"/>
              </a:solidFill>
            </a:endParaRPr>
          </a:p>
          <a:p>
            <a:r>
              <a:rPr lang="en-US" dirty="0" smtClean="0">
                <a:solidFill>
                  <a:srgbClr val="7030A0"/>
                </a:solidFill>
              </a:rPr>
              <a:t>It follows worldwide integrated business.</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502920" y="914400"/>
            <a:ext cx="8183880" cy="4038600"/>
          </a:xfrm>
        </p:spPr>
        <p:txBody>
          <a:bodyPr>
            <a:normAutofit/>
          </a:bodyPr>
          <a:lstStyle/>
          <a:p>
            <a:r>
              <a:rPr lang="en-US" sz="2000" dirty="0" smtClean="0">
                <a:solidFill>
                  <a:srgbClr val="CC4E08"/>
                </a:solidFill>
              </a:rPr>
              <a:t>Hr manager at international level must not only select people with skills but also employees who can mix with the </a:t>
            </a:r>
            <a:r>
              <a:rPr lang="en-US" sz="2000" dirty="0" err="1" smtClean="0">
                <a:solidFill>
                  <a:srgbClr val="CC4E08"/>
                </a:solidFill>
              </a:rPr>
              <a:t>organisation’s</a:t>
            </a:r>
            <a:r>
              <a:rPr lang="en-US" sz="2000" dirty="0" smtClean="0">
                <a:solidFill>
                  <a:srgbClr val="CC4E08"/>
                </a:solidFill>
              </a:rPr>
              <a:t> culture. </a:t>
            </a:r>
          </a:p>
          <a:p>
            <a:endParaRPr lang="en-US" sz="2000" dirty="0" smtClean="0">
              <a:solidFill>
                <a:srgbClr val="CC4E08"/>
              </a:solidFill>
            </a:endParaRPr>
          </a:p>
          <a:p>
            <a:r>
              <a:rPr lang="en-US" sz="2000" dirty="0" smtClean="0">
                <a:solidFill>
                  <a:srgbClr val="CC4E08"/>
                </a:solidFill>
              </a:rPr>
              <a:t>Recruitment and selection practices in an international firm depend on its staffing policy , host government’s constraints on hiring policies and the firms ability to attract candidates.</a:t>
            </a:r>
          </a:p>
          <a:p>
            <a:endParaRPr lang="en-US" sz="2000" dirty="0" smtClean="0">
              <a:solidFill>
                <a:srgbClr val="CC4E08"/>
              </a:solidFill>
            </a:endParaRPr>
          </a:p>
          <a:p>
            <a:r>
              <a:rPr lang="en-US" sz="2000" dirty="0" smtClean="0">
                <a:solidFill>
                  <a:srgbClr val="CC4E08"/>
                </a:solidFill>
              </a:rPr>
              <a:t>Any </a:t>
            </a:r>
            <a:r>
              <a:rPr lang="en-US" sz="2000" dirty="0" err="1" smtClean="0">
                <a:solidFill>
                  <a:srgbClr val="CC4E08"/>
                </a:solidFill>
              </a:rPr>
              <a:t>organisation</a:t>
            </a:r>
            <a:r>
              <a:rPr lang="en-US" sz="2000" dirty="0" smtClean="0">
                <a:solidFill>
                  <a:srgbClr val="CC4E08"/>
                </a:solidFill>
              </a:rPr>
              <a:t> need to hire employees, whose style, beliefs and value system are consistent with those of the firm.</a:t>
            </a:r>
          </a:p>
          <a:p>
            <a:pPr>
              <a:buNone/>
            </a:pPr>
            <a:endParaRPr lang="en-US"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Felix Titling" pitchFamily="82" charset="0"/>
              </a:rPr>
              <a:t>Advantages</a:t>
            </a:r>
            <a:endParaRPr lang="en-US" dirty="0"/>
          </a:p>
        </p:txBody>
      </p:sp>
      <p:sp>
        <p:nvSpPr>
          <p:cNvPr id="3" name="Content Placeholder 2"/>
          <p:cNvSpPr>
            <a:spLocks noGrp="1"/>
          </p:cNvSpPr>
          <p:nvPr>
            <p:ph idx="1"/>
          </p:nvPr>
        </p:nvSpPr>
        <p:spPr>
          <a:xfrm>
            <a:off x="502920" y="530352"/>
            <a:ext cx="8183880" cy="4727448"/>
          </a:xfrm>
        </p:spPr>
        <p:txBody>
          <a:bodyPr>
            <a:normAutofit fontScale="85000" lnSpcReduction="10000"/>
          </a:bodyPr>
          <a:lstStyle/>
          <a:p>
            <a:r>
              <a:rPr lang="en-US" dirty="0" smtClean="0">
                <a:solidFill>
                  <a:srgbClr val="7030A0"/>
                </a:solidFill>
              </a:rPr>
              <a:t>It enables a multinational firm to develop an international executive team which assists in developing a global perspective.</a:t>
            </a:r>
          </a:p>
          <a:p>
            <a:endParaRPr lang="en-US" dirty="0" smtClean="0">
              <a:solidFill>
                <a:srgbClr val="7030A0"/>
              </a:solidFill>
            </a:endParaRPr>
          </a:p>
          <a:p>
            <a:r>
              <a:rPr lang="en-US" dirty="0" smtClean="0">
                <a:solidFill>
                  <a:srgbClr val="7030A0"/>
                </a:solidFill>
              </a:rPr>
              <a:t>It  develops an internal pool of </a:t>
            </a:r>
            <a:r>
              <a:rPr lang="en-US" dirty="0" err="1" smtClean="0">
                <a:solidFill>
                  <a:srgbClr val="7030A0"/>
                </a:solidFill>
              </a:rPr>
              <a:t>labour</a:t>
            </a:r>
            <a:r>
              <a:rPr lang="en-US" dirty="0" smtClean="0">
                <a:solidFill>
                  <a:srgbClr val="7030A0"/>
                </a:solidFill>
              </a:rPr>
              <a:t> for deployment throughout the global </a:t>
            </a:r>
            <a:r>
              <a:rPr lang="en-US" dirty="0" err="1" smtClean="0">
                <a:solidFill>
                  <a:srgbClr val="7030A0"/>
                </a:solidFill>
              </a:rPr>
              <a:t>organisation</a:t>
            </a:r>
            <a:r>
              <a:rPr lang="en-US" dirty="0" smtClean="0">
                <a:solidFill>
                  <a:srgbClr val="7030A0"/>
                </a:solidFill>
              </a:rPr>
              <a:t>.</a:t>
            </a:r>
          </a:p>
          <a:p>
            <a:endParaRPr lang="en-US" dirty="0" smtClean="0">
              <a:solidFill>
                <a:srgbClr val="7030A0"/>
              </a:solidFill>
            </a:endParaRPr>
          </a:p>
          <a:p>
            <a:r>
              <a:rPr lang="en-US" dirty="0" smtClean="0">
                <a:solidFill>
                  <a:srgbClr val="7030A0"/>
                </a:solidFill>
              </a:rPr>
              <a:t>It helps in building a stronger and more consistent culture among the entire global management team.</a:t>
            </a:r>
          </a:p>
          <a:p>
            <a:endParaRPr lang="en-US" dirty="0" smtClean="0">
              <a:solidFill>
                <a:srgbClr val="7030A0"/>
              </a:solidFill>
            </a:endParaRPr>
          </a:p>
          <a:p>
            <a:r>
              <a:rPr lang="en-US" dirty="0" smtClean="0">
                <a:solidFill>
                  <a:srgbClr val="7030A0"/>
                </a:solidFill>
              </a:rPr>
              <a:t>It has a continuous interaction and networking among the team members</a:t>
            </a:r>
            <a:r>
              <a:rPr lang="en-US" dirty="0" smtClean="0"/>
              <a:t>.</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Felix Titling" pitchFamily="82" charset="0"/>
              </a:rPr>
              <a:t>DISAdvantages</a:t>
            </a:r>
            <a:endParaRPr lang="en-US" dirty="0"/>
          </a:p>
        </p:txBody>
      </p:sp>
      <p:sp>
        <p:nvSpPr>
          <p:cNvPr id="3" name="Content Placeholder 2"/>
          <p:cNvSpPr>
            <a:spLocks noGrp="1"/>
          </p:cNvSpPr>
          <p:nvPr>
            <p:ph idx="1"/>
          </p:nvPr>
        </p:nvSpPr>
        <p:spPr>
          <a:xfrm>
            <a:off x="502920" y="530352"/>
            <a:ext cx="8183880" cy="4651248"/>
          </a:xfrm>
        </p:spPr>
        <p:txBody>
          <a:bodyPr>
            <a:normAutofit fontScale="77500" lnSpcReduction="20000"/>
          </a:bodyPr>
          <a:lstStyle/>
          <a:p>
            <a:r>
              <a:rPr lang="en-US" dirty="0" smtClean="0">
                <a:solidFill>
                  <a:srgbClr val="7030A0"/>
                </a:solidFill>
              </a:rPr>
              <a:t>Greater Paperwork is involved in hiring  foreign nationals.</a:t>
            </a:r>
          </a:p>
          <a:p>
            <a:endParaRPr lang="en-US" dirty="0" smtClean="0">
              <a:solidFill>
                <a:srgbClr val="7030A0"/>
              </a:solidFill>
            </a:endParaRPr>
          </a:p>
          <a:p>
            <a:r>
              <a:rPr lang="en-US" dirty="0" smtClean="0">
                <a:solidFill>
                  <a:srgbClr val="7030A0"/>
                </a:solidFill>
              </a:rPr>
              <a:t>Hassles of obtaining work permit for dependents of the employee.</a:t>
            </a:r>
          </a:p>
          <a:p>
            <a:endParaRPr lang="en-US" dirty="0" smtClean="0">
              <a:solidFill>
                <a:srgbClr val="7030A0"/>
              </a:solidFill>
            </a:endParaRPr>
          </a:p>
          <a:p>
            <a:r>
              <a:rPr lang="en-US" dirty="0" err="1" smtClean="0">
                <a:solidFill>
                  <a:srgbClr val="7030A0"/>
                </a:solidFill>
              </a:rPr>
              <a:t>Training,relocation</a:t>
            </a:r>
            <a:r>
              <a:rPr lang="en-US" dirty="0" smtClean="0">
                <a:solidFill>
                  <a:srgbClr val="7030A0"/>
                </a:solidFill>
              </a:rPr>
              <a:t> and compensation costs of foreign nationals are higher.</a:t>
            </a:r>
          </a:p>
          <a:p>
            <a:endParaRPr lang="en-US" dirty="0" smtClean="0">
              <a:solidFill>
                <a:srgbClr val="7030A0"/>
              </a:solidFill>
            </a:endParaRPr>
          </a:p>
          <a:p>
            <a:r>
              <a:rPr lang="en-US" dirty="0" smtClean="0">
                <a:solidFill>
                  <a:srgbClr val="7030A0"/>
                </a:solidFill>
              </a:rPr>
              <a:t>The employment policy of a foreign country may be a constraint.</a:t>
            </a:r>
          </a:p>
          <a:p>
            <a:endParaRPr lang="en-US" dirty="0" smtClean="0">
              <a:solidFill>
                <a:srgbClr val="7030A0"/>
              </a:solidFill>
            </a:endParaRPr>
          </a:p>
          <a:p>
            <a:r>
              <a:rPr lang="en-US" dirty="0" smtClean="0">
                <a:solidFill>
                  <a:srgbClr val="7030A0"/>
                </a:solidFill>
              </a:rPr>
              <a:t>Bridging the Gap between with regard to language barriers, conflicts on national loyalties, personal values, culture is difficult and time consuming.</a:t>
            </a:r>
          </a:p>
          <a:p>
            <a:endParaRPr lang="en-US" dirty="0" smtClean="0">
              <a:solidFill>
                <a:srgbClr val="7030A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44" y="4572000"/>
            <a:ext cx="8183880" cy="609600"/>
          </a:xfrm>
        </p:spPr>
        <p:txBody>
          <a:bodyPr>
            <a:normAutofit fontScale="90000"/>
          </a:bodyPr>
          <a:lstStyle/>
          <a:p>
            <a:pPr lvl="0"/>
            <a:r>
              <a:rPr lang="en-US" dirty="0" smtClean="0">
                <a:solidFill>
                  <a:srgbClr val="7030A0"/>
                </a:solidFill>
              </a:rPr>
              <a:t>REGIOCENTRIC</a:t>
            </a:r>
            <a:br>
              <a:rPr lang="en-US" dirty="0" smtClean="0">
                <a:solidFill>
                  <a:srgbClr val="7030A0"/>
                </a:solidFill>
              </a:rPr>
            </a:br>
            <a:endParaRPr lang="en-US" dirty="0"/>
          </a:p>
        </p:txBody>
      </p:sp>
      <p:sp>
        <p:nvSpPr>
          <p:cNvPr id="5" name="Text Placeholder 4"/>
          <p:cNvSpPr>
            <a:spLocks noGrp="1"/>
          </p:cNvSpPr>
          <p:nvPr>
            <p:ph type="body" idx="1"/>
          </p:nvPr>
        </p:nvSpPr>
        <p:spPr>
          <a:xfrm>
            <a:off x="468344" y="4953000"/>
            <a:ext cx="8183880" cy="1600200"/>
          </a:xfrm>
        </p:spPr>
        <p:txBody>
          <a:bodyPr>
            <a:normAutofit fontScale="92500" lnSpcReduction="20000"/>
          </a:bodyPr>
          <a:lstStyle/>
          <a:p>
            <a:r>
              <a:rPr lang="en-US" u="sng" dirty="0" smtClean="0"/>
              <a:t>The </a:t>
            </a:r>
            <a:r>
              <a:rPr lang="en-US" u="sng" dirty="0" err="1" smtClean="0"/>
              <a:t>regiocentric</a:t>
            </a:r>
            <a:r>
              <a:rPr lang="en-US" u="sng" dirty="0" smtClean="0"/>
              <a:t> approach places managers from various countries within geographic regions of a business. In this example, the U.S. parent company uses natives of the United States at company headquarters. Natives of European countries are used to manage the Italian subsidiary.</a:t>
            </a:r>
            <a:br>
              <a:rPr lang="en-US" u="sng" dirty="0" smtClean="0"/>
            </a:br>
            <a:r>
              <a:rPr lang="en-US" u="sng" dirty="0" smtClean="0"/>
              <a:t/>
            </a:r>
            <a:br>
              <a:rPr lang="en-US" u="sng" dirty="0" smtClean="0"/>
            </a:br>
            <a:endParaRPr lang="en-US" dirty="0"/>
          </a:p>
        </p:txBody>
      </p:sp>
      <p:pic>
        <p:nvPicPr>
          <p:cNvPr id="4" name="Content Placeholder 3" descr="regiocentric%20approach.jpg"/>
          <p:cNvPicPr>
            <a:picLocks noGrp="1" noChangeAspect="1"/>
          </p:cNvPicPr>
          <p:nvPr>
            <p:ph idx="4294967295"/>
          </p:nvPr>
        </p:nvPicPr>
        <p:blipFill>
          <a:blip r:embed="rId2"/>
          <a:stretch>
            <a:fillRect/>
          </a:stretch>
        </p:blipFill>
        <p:spPr>
          <a:xfrm>
            <a:off x="685800" y="457200"/>
            <a:ext cx="7913688" cy="3733800"/>
          </a:xfr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ndalus" pitchFamily="18" charset="-78"/>
                <a:cs typeface="Andalus" pitchFamily="18" charset="-78"/>
              </a:rPr>
              <a:t>REGIOCENTRIC ORGANISATIONS</a:t>
            </a:r>
            <a:endParaRPr lang="en-US" dirty="0"/>
          </a:p>
        </p:txBody>
      </p:sp>
      <p:sp>
        <p:nvSpPr>
          <p:cNvPr id="3" name="Content Placeholder 2"/>
          <p:cNvSpPr>
            <a:spLocks noGrp="1"/>
          </p:cNvSpPr>
          <p:nvPr>
            <p:ph idx="1"/>
          </p:nvPr>
        </p:nvSpPr>
        <p:spPr>
          <a:xfrm>
            <a:off x="502920" y="530352"/>
            <a:ext cx="8183880" cy="4956048"/>
          </a:xfrm>
        </p:spPr>
        <p:txBody>
          <a:bodyPr>
            <a:normAutofit fontScale="92500" lnSpcReduction="20000"/>
          </a:bodyPr>
          <a:lstStyle/>
          <a:p>
            <a:r>
              <a:rPr lang="en-US" dirty="0" smtClean="0">
                <a:solidFill>
                  <a:srgbClr val="7030A0"/>
                </a:solidFill>
              </a:rPr>
              <a:t>Regionally oriented organizations.</a:t>
            </a:r>
          </a:p>
          <a:p>
            <a:endParaRPr lang="en-US" dirty="0" smtClean="0">
              <a:solidFill>
                <a:srgbClr val="7030A0"/>
              </a:solidFill>
            </a:endParaRPr>
          </a:p>
          <a:p>
            <a:r>
              <a:rPr lang="en-US" dirty="0" smtClean="0">
                <a:solidFill>
                  <a:srgbClr val="7030A0"/>
                </a:solidFill>
              </a:rPr>
              <a:t>A corporation implements a regional strategy when synergistic benefits  can be obtained by sharing functions across regions.</a:t>
            </a:r>
          </a:p>
          <a:p>
            <a:endParaRPr lang="en-US" dirty="0" smtClean="0">
              <a:solidFill>
                <a:srgbClr val="7030A0"/>
              </a:solidFill>
            </a:endParaRPr>
          </a:p>
          <a:p>
            <a:r>
              <a:rPr lang="en-US" dirty="0" smtClean="0">
                <a:solidFill>
                  <a:srgbClr val="7030A0"/>
                </a:solidFill>
              </a:rPr>
              <a:t>The operations of the global firm are divided into a few geographical regions.</a:t>
            </a:r>
          </a:p>
          <a:p>
            <a:endParaRPr lang="en-US" dirty="0" smtClean="0">
              <a:solidFill>
                <a:srgbClr val="7030A0"/>
              </a:solidFill>
            </a:endParaRPr>
          </a:p>
          <a:p>
            <a:r>
              <a:rPr lang="en-US" dirty="0" smtClean="0">
                <a:solidFill>
                  <a:srgbClr val="7030A0"/>
                </a:solidFill>
              </a:rPr>
              <a:t>The international staff is transferred within the same region they work. </a:t>
            </a:r>
          </a:p>
          <a:p>
            <a:endParaRPr lang="en-US" dirty="0" smtClean="0">
              <a:solidFill>
                <a:srgbClr val="7030A0"/>
              </a:solidFill>
            </a:endParaRPr>
          </a:p>
          <a:p>
            <a:r>
              <a:rPr lang="en-US" dirty="0" err="1" smtClean="0">
                <a:solidFill>
                  <a:srgbClr val="7030A0"/>
                </a:solidFill>
              </a:rPr>
              <a:t>Eg</a:t>
            </a:r>
            <a:r>
              <a:rPr lang="en-US" dirty="0" smtClean="0">
                <a:solidFill>
                  <a:srgbClr val="7030A0"/>
                </a:solidFill>
              </a:rPr>
              <a:t>. Europe, America, Asia-Pacific etc.</a:t>
            </a:r>
          </a:p>
          <a:p>
            <a:pPr>
              <a:buNone/>
            </a:pPr>
            <a:endParaRPr lang="en-US" dirty="0" smtClean="0"/>
          </a:p>
          <a:p>
            <a:pPr>
              <a:buNone/>
            </a:pPr>
            <a:endParaRPr lang="en-US" dirty="0" smtClean="0"/>
          </a:p>
          <a:p>
            <a:pPr>
              <a:buNone/>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Felix Titling" pitchFamily="82" charset="0"/>
              </a:rPr>
              <a:t>Introduction</a:t>
            </a:r>
            <a:endParaRPr lang="en-US" dirty="0">
              <a:latin typeface="Felix Titling" pitchFamily="82" charset="0"/>
            </a:endParaRPr>
          </a:p>
        </p:txBody>
      </p:sp>
      <p:sp>
        <p:nvSpPr>
          <p:cNvPr id="3" name="Content Placeholder 2"/>
          <p:cNvSpPr>
            <a:spLocks noGrp="1"/>
          </p:cNvSpPr>
          <p:nvPr>
            <p:ph idx="1"/>
          </p:nvPr>
        </p:nvSpPr>
        <p:spPr>
          <a:xfrm>
            <a:off x="502920" y="530352"/>
            <a:ext cx="8183880" cy="4727448"/>
          </a:xfrm>
        </p:spPr>
        <p:txBody>
          <a:bodyPr>
            <a:normAutofit fontScale="92500" lnSpcReduction="20000"/>
          </a:bodyPr>
          <a:lstStyle/>
          <a:p>
            <a:pPr>
              <a:buNone/>
            </a:pPr>
            <a:r>
              <a:rPr lang="en-US" dirty="0" smtClean="0"/>
              <a:t>  </a:t>
            </a:r>
            <a:r>
              <a:rPr lang="en-US" dirty="0" smtClean="0">
                <a:solidFill>
                  <a:srgbClr val="FF00FF"/>
                </a:solidFill>
              </a:rPr>
              <a:t>Regional Headquarter organizes collaborative efforts among local subsidiaries, responsible for the regional plan, local research and development, local executive selection and training, product innovation, cash management, brand policy, capital expenditure and public relations.</a:t>
            </a:r>
          </a:p>
          <a:p>
            <a:pPr>
              <a:buNone/>
            </a:pPr>
            <a:endParaRPr lang="en-US" dirty="0" smtClean="0">
              <a:solidFill>
                <a:srgbClr val="FF00FF"/>
              </a:solidFill>
            </a:endParaRPr>
          </a:p>
          <a:p>
            <a:pPr>
              <a:buNone/>
            </a:pPr>
            <a:r>
              <a:rPr lang="en-US" dirty="0" smtClean="0">
                <a:solidFill>
                  <a:srgbClr val="FF00FF"/>
                </a:solidFill>
              </a:rPr>
              <a:t>  The Headquarter managers take care of world strategy, country analysis basic research and development, foreign exchange, transfer pricing, technology transfer, inter company loans etc.</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Felix Titling" pitchFamily="82" charset="0"/>
              </a:rPr>
              <a:t>Advantages</a:t>
            </a:r>
            <a:endParaRPr lang="en-US" dirty="0"/>
          </a:p>
        </p:txBody>
      </p:sp>
      <p:sp>
        <p:nvSpPr>
          <p:cNvPr id="3" name="Content Placeholder 2"/>
          <p:cNvSpPr>
            <a:spLocks noGrp="1"/>
          </p:cNvSpPr>
          <p:nvPr>
            <p:ph idx="1"/>
          </p:nvPr>
        </p:nvSpPr>
        <p:spPr>
          <a:xfrm>
            <a:off x="502920" y="530352"/>
            <a:ext cx="8183880" cy="4727448"/>
          </a:xfrm>
        </p:spPr>
        <p:txBody>
          <a:bodyPr>
            <a:normAutofit fontScale="92500"/>
          </a:bodyPr>
          <a:lstStyle/>
          <a:p>
            <a:r>
              <a:rPr lang="en-US" dirty="0" smtClean="0">
                <a:solidFill>
                  <a:srgbClr val="7030A0"/>
                </a:solidFill>
              </a:rPr>
              <a:t>It allows interaction between executives transferred to regional headquarters from subsidiaries in the region and PCNs, posted to regional headquarters.</a:t>
            </a:r>
          </a:p>
          <a:p>
            <a:endParaRPr lang="en-US" dirty="0" smtClean="0">
              <a:solidFill>
                <a:srgbClr val="7030A0"/>
              </a:solidFill>
            </a:endParaRPr>
          </a:p>
          <a:p>
            <a:r>
              <a:rPr lang="en-US" dirty="0" smtClean="0">
                <a:solidFill>
                  <a:srgbClr val="7030A0"/>
                </a:solidFill>
              </a:rPr>
              <a:t>It facilitates shift from a purely ethnocentric approach to geocentric approach.</a:t>
            </a:r>
          </a:p>
          <a:p>
            <a:endParaRPr lang="en-US" dirty="0" smtClean="0">
              <a:solidFill>
                <a:srgbClr val="7030A0"/>
              </a:solidFill>
            </a:endParaRPr>
          </a:p>
          <a:p>
            <a:r>
              <a:rPr lang="en-US" dirty="0" smtClean="0">
                <a:solidFill>
                  <a:srgbClr val="7030A0"/>
                </a:solidFill>
              </a:rPr>
              <a:t>It reflects some sensitivity to local conditions, since local subsidiaries are staffed almost totally by HCNs.</a:t>
            </a:r>
            <a:endParaRPr lang="en-US" dirty="0">
              <a:solidFill>
                <a:srgbClr val="7030A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Felix Titling" pitchFamily="82" charset="0"/>
              </a:rPr>
              <a:t>DISAdvantages</a:t>
            </a:r>
            <a:endParaRPr lang="en-US" dirty="0"/>
          </a:p>
        </p:txBody>
      </p:sp>
      <p:sp>
        <p:nvSpPr>
          <p:cNvPr id="3" name="Content Placeholder 2"/>
          <p:cNvSpPr>
            <a:spLocks noGrp="1"/>
          </p:cNvSpPr>
          <p:nvPr>
            <p:ph idx="1"/>
          </p:nvPr>
        </p:nvSpPr>
        <p:spPr/>
        <p:txBody>
          <a:bodyPr/>
          <a:lstStyle/>
          <a:p>
            <a:r>
              <a:rPr lang="en-US" dirty="0" smtClean="0">
                <a:solidFill>
                  <a:srgbClr val="7030A0"/>
                </a:solidFill>
              </a:rPr>
              <a:t>There may be ‘Federalism’ at regional rather than on country basis</a:t>
            </a:r>
          </a:p>
          <a:p>
            <a:endParaRPr lang="en-US" dirty="0" smtClean="0">
              <a:solidFill>
                <a:srgbClr val="7030A0"/>
              </a:solidFill>
            </a:endParaRPr>
          </a:p>
          <a:p>
            <a:pPr>
              <a:buNone/>
            </a:pPr>
            <a:endParaRPr lang="en-US" dirty="0" smtClean="0">
              <a:solidFill>
                <a:srgbClr val="7030A0"/>
              </a:solidFill>
            </a:endParaRPr>
          </a:p>
          <a:p>
            <a:r>
              <a:rPr lang="en-US" dirty="0" smtClean="0">
                <a:solidFill>
                  <a:srgbClr val="7030A0"/>
                </a:solidFill>
              </a:rPr>
              <a:t>Career prospects at regional level are hampered</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572000"/>
            <a:ext cx="8183880" cy="1463040"/>
          </a:xfrm>
        </p:spPr>
        <p:txBody>
          <a:bodyPr>
            <a:normAutofit/>
          </a:bodyPr>
          <a:lstStyle/>
          <a:p>
            <a:r>
              <a:rPr lang="en-US" sz="2800" dirty="0" smtClean="0">
                <a:latin typeface="Felix Titling" pitchFamily="82" charset="0"/>
              </a:rPr>
              <a:t>THANK YOU </a:t>
            </a:r>
            <a:br>
              <a:rPr lang="en-US" sz="2800" dirty="0" smtClean="0">
                <a:latin typeface="Felix Titling" pitchFamily="82" charset="0"/>
              </a:rPr>
            </a:br>
            <a:r>
              <a:rPr lang="en-US" sz="2800" dirty="0" smtClean="0">
                <a:latin typeface="Felix Titling" pitchFamily="82" charset="0"/>
              </a:rPr>
              <a:t>						</a:t>
            </a:r>
            <a:r>
              <a:rPr lang="en-US" sz="2800" dirty="0" smtClean="0">
                <a:solidFill>
                  <a:schemeClr val="accent4">
                    <a:lumMod val="50000"/>
                  </a:schemeClr>
                </a:solidFill>
                <a:latin typeface="Felix Titling" pitchFamily="82" charset="0"/>
              </a:rPr>
              <a:t>ANNIE  JANE</a:t>
            </a:r>
            <a:br>
              <a:rPr lang="en-US" sz="2800" dirty="0" smtClean="0">
                <a:solidFill>
                  <a:schemeClr val="accent4">
                    <a:lumMod val="50000"/>
                  </a:schemeClr>
                </a:solidFill>
                <a:latin typeface="Felix Titling" pitchFamily="82" charset="0"/>
              </a:rPr>
            </a:br>
            <a:r>
              <a:rPr lang="en-US" sz="2800" dirty="0" smtClean="0">
                <a:solidFill>
                  <a:schemeClr val="accent4">
                    <a:lumMod val="50000"/>
                  </a:schemeClr>
                </a:solidFill>
                <a:latin typeface="Felix Titling" pitchFamily="82" charset="0"/>
              </a:rPr>
              <a:t>						13PHR131</a:t>
            </a:r>
            <a:endParaRPr lang="en-US" sz="2800" dirty="0">
              <a:solidFill>
                <a:schemeClr val="accent4">
                  <a:lumMod val="50000"/>
                </a:schemeClr>
              </a:solidFill>
              <a:latin typeface="Felix Titling" pitchFamily="82" charset="0"/>
            </a:endParaRPr>
          </a:p>
        </p:txBody>
      </p:sp>
      <p:sp>
        <p:nvSpPr>
          <p:cNvPr id="3" name="Content Placeholder 2"/>
          <p:cNvSpPr>
            <a:spLocks noGrp="1"/>
          </p:cNvSpPr>
          <p:nvPr>
            <p:ph idx="1"/>
          </p:nvPr>
        </p:nvSpPr>
        <p:spPr>
          <a:xfrm>
            <a:off x="502920" y="530352"/>
            <a:ext cx="8183880" cy="4117848"/>
          </a:xfrm>
        </p:spPr>
        <p:txBody>
          <a:bodyPr>
            <a:normAutofit/>
          </a:bodyPr>
          <a:lstStyle/>
          <a:p>
            <a:pPr>
              <a:buNone/>
            </a:pPr>
            <a:r>
              <a:rPr lang="en-US" dirty="0" smtClean="0">
                <a:solidFill>
                  <a:srgbClr val="7030A0"/>
                </a:solidFill>
              </a:rPr>
              <a:t>REFERENCES:</a:t>
            </a:r>
          </a:p>
          <a:p>
            <a:pPr>
              <a:buNone/>
            </a:pPr>
            <a:endParaRPr lang="en-US" sz="2400" dirty="0" smtClean="0">
              <a:solidFill>
                <a:srgbClr val="FF00FF"/>
              </a:solidFill>
            </a:endParaRPr>
          </a:p>
          <a:p>
            <a:pPr>
              <a:buNone/>
            </a:pPr>
            <a:r>
              <a:rPr lang="en-US" sz="2400" dirty="0" smtClean="0">
                <a:solidFill>
                  <a:srgbClr val="FF00FF"/>
                </a:solidFill>
              </a:rPr>
              <a:t> - Human Resource Management – </a:t>
            </a:r>
            <a:r>
              <a:rPr lang="en-US" sz="2400" dirty="0" err="1" smtClean="0">
                <a:solidFill>
                  <a:srgbClr val="002060"/>
                </a:solidFill>
              </a:rPr>
              <a:t>C.B.Gupta</a:t>
            </a:r>
            <a:endParaRPr lang="en-US" sz="2400" dirty="0" smtClean="0">
              <a:solidFill>
                <a:srgbClr val="002060"/>
              </a:solidFill>
            </a:endParaRPr>
          </a:p>
          <a:p>
            <a:pPr>
              <a:buNone/>
            </a:pPr>
            <a:endParaRPr lang="en-US" sz="2400" dirty="0" smtClean="0">
              <a:solidFill>
                <a:srgbClr val="FF00FF"/>
              </a:solidFill>
            </a:endParaRPr>
          </a:p>
          <a:p>
            <a:pPr>
              <a:buNone/>
            </a:pPr>
            <a:r>
              <a:rPr lang="en-US" sz="2400" dirty="0" smtClean="0">
                <a:solidFill>
                  <a:srgbClr val="FF00FF"/>
                </a:solidFill>
              </a:rPr>
              <a:t> - </a:t>
            </a:r>
            <a:r>
              <a:rPr lang="en-US" sz="2400" dirty="0" err="1" smtClean="0">
                <a:solidFill>
                  <a:srgbClr val="FF00FF"/>
                </a:solidFill>
              </a:rPr>
              <a:t>Articlebase</a:t>
            </a:r>
            <a:r>
              <a:rPr lang="en-US" sz="2400" dirty="0" smtClean="0">
                <a:solidFill>
                  <a:srgbClr val="FF00FF"/>
                </a:solidFill>
              </a:rPr>
              <a:t> from Internet:</a:t>
            </a:r>
          </a:p>
          <a:p>
            <a:pPr>
              <a:buNone/>
            </a:pPr>
            <a:r>
              <a:rPr lang="en-US" sz="2400" dirty="0" smtClean="0">
                <a:solidFill>
                  <a:srgbClr val="FF00FF"/>
                </a:solidFill>
              </a:rPr>
              <a:t>   Approaches To International Human Resource Management – </a:t>
            </a:r>
            <a:r>
              <a:rPr lang="en-US" sz="2400" dirty="0" err="1" smtClean="0">
                <a:solidFill>
                  <a:srgbClr val="002060"/>
                </a:solidFill>
              </a:rPr>
              <a:t>Dr.Shanmukha</a:t>
            </a:r>
            <a:r>
              <a:rPr lang="en-US" sz="2400" dirty="0" smtClean="0">
                <a:solidFill>
                  <a:srgbClr val="002060"/>
                </a:solidFill>
              </a:rPr>
              <a:t> </a:t>
            </a:r>
            <a:r>
              <a:rPr lang="en-US" sz="2400" dirty="0" err="1" smtClean="0">
                <a:solidFill>
                  <a:srgbClr val="002060"/>
                </a:solidFill>
              </a:rPr>
              <a:t>Rao</a:t>
            </a:r>
            <a:r>
              <a:rPr lang="en-US" sz="2400" dirty="0" smtClean="0">
                <a:solidFill>
                  <a:srgbClr val="002060"/>
                </a:solidFill>
              </a:rPr>
              <a:t> </a:t>
            </a:r>
            <a:r>
              <a:rPr lang="en-US" sz="2400" dirty="0" err="1" smtClean="0">
                <a:solidFill>
                  <a:srgbClr val="002060"/>
                </a:solidFill>
              </a:rPr>
              <a:t>Padala</a:t>
            </a:r>
            <a:r>
              <a:rPr lang="en-US" sz="2400" dirty="0" smtClean="0">
                <a:solidFill>
                  <a:srgbClr val="002060"/>
                </a:solidFill>
              </a:rPr>
              <a:t> &amp; </a:t>
            </a:r>
            <a:r>
              <a:rPr lang="en-US" sz="2400" dirty="0" err="1" smtClean="0">
                <a:solidFill>
                  <a:srgbClr val="002060"/>
                </a:solidFill>
              </a:rPr>
              <a:t>Dr.N.V.S</a:t>
            </a:r>
            <a:r>
              <a:rPr lang="en-US" sz="2400" dirty="0" smtClean="0">
                <a:solidFill>
                  <a:srgbClr val="002060"/>
                </a:solidFill>
              </a:rPr>
              <a:t>. </a:t>
            </a:r>
            <a:r>
              <a:rPr lang="en-US" sz="2400" dirty="0" err="1" smtClean="0">
                <a:solidFill>
                  <a:srgbClr val="002060"/>
                </a:solidFill>
              </a:rPr>
              <a:t>Suryanarayana</a:t>
            </a:r>
            <a:r>
              <a:rPr lang="en-US" sz="2400" dirty="0" smtClean="0">
                <a:solidFill>
                  <a:srgbClr val="002060"/>
                </a:solidFill>
              </a:rPr>
              <a:t>.</a:t>
            </a:r>
          </a:p>
          <a:p>
            <a:pPr>
              <a:buNone/>
            </a:pPr>
            <a:r>
              <a:rPr lang="en-US" sz="2400" dirty="0" smtClean="0">
                <a:solidFill>
                  <a:srgbClr val="002060"/>
                </a:solidFill>
              </a:rPr>
              <a:t>- </a:t>
            </a:r>
            <a:r>
              <a:rPr lang="en-US" sz="2400" dirty="0" smtClean="0">
                <a:solidFill>
                  <a:srgbClr val="FF00FF"/>
                </a:solidFill>
              </a:rPr>
              <a:t>www.whatishumanresource.com/international-recruitment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Employees </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smtClean="0">
                <a:solidFill>
                  <a:srgbClr val="CC4E08"/>
                </a:solidFill>
              </a:rPr>
              <a:t>Parent Country National or Home Country National</a:t>
            </a:r>
            <a:r>
              <a:rPr lang="en-US" dirty="0" smtClean="0">
                <a:solidFill>
                  <a:srgbClr val="7030A0"/>
                </a:solidFill>
              </a:rPr>
              <a:t>– Permanent resident of the country where the firm is headquartered.</a:t>
            </a:r>
          </a:p>
          <a:p>
            <a:pPr>
              <a:buFont typeface="Wingdings" pitchFamily="2" charset="2"/>
              <a:buChar char="Ø"/>
            </a:pPr>
            <a:r>
              <a:rPr lang="en-US" dirty="0" smtClean="0">
                <a:solidFill>
                  <a:srgbClr val="CC4E08"/>
                </a:solidFill>
              </a:rPr>
              <a:t>Host Country National </a:t>
            </a:r>
            <a:r>
              <a:rPr lang="en-US" dirty="0" smtClean="0">
                <a:solidFill>
                  <a:srgbClr val="7030A0"/>
                </a:solidFill>
              </a:rPr>
              <a:t>– Permanent resident of the country where the operations of the company are located.</a:t>
            </a:r>
          </a:p>
          <a:p>
            <a:pPr>
              <a:buFont typeface="Wingdings" pitchFamily="2" charset="2"/>
              <a:buChar char="Ø"/>
            </a:pPr>
            <a:r>
              <a:rPr lang="en-US" dirty="0" smtClean="0">
                <a:solidFill>
                  <a:srgbClr val="CC4E08"/>
                </a:solidFill>
              </a:rPr>
              <a:t>Third Country National </a:t>
            </a:r>
            <a:r>
              <a:rPr lang="en-US" dirty="0" smtClean="0">
                <a:solidFill>
                  <a:srgbClr val="7030A0"/>
                </a:solidFill>
              </a:rPr>
              <a:t>– Permanent Resident of a country other than the parent country and the host country.</a:t>
            </a:r>
          </a:p>
          <a:p>
            <a:pPr>
              <a:buNone/>
            </a:pPr>
            <a:endParaRPr lang="en-US" dirty="0">
              <a:solidFill>
                <a:srgbClr val="7030A0"/>
              </a:solidFill>
            </a:endParaRPr>
          </a:p>
        </p:txBody>
      </p:sp>
      <p:pic>
        <p:nvPicPr>
          <p:cNvPr id="3074" name="Picture 2" descr="C:\Program Files\Microsoft Office\MEDIA\CAGCAT10\j0186348.wmf"/>
          <p:cNvPicPr>
            <a:picLocks noChangeAspect="1" noChangeArrowheads="1"/>
          </p:cNvPicPr>
          <p:nvPr/>
        </p:nvPicPr>
        <p:blipFill>
          <a:blip r:embed="rId2"/>
          <a:srcRect/>
          <a:stretch>
            <a:fillRect/>
          </a:stretch>
        </p:blipFill>
        <p:spPr bwMode="auto">
          <a:xfrm>
            <a:off x="7543800" y="4038600"/>
            <a:ext cx="1192943" cy="188671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latin typeface="Angsana New" pitchFamily="18" charset="-34"/>
                <a:cs typeface="Angsana New" pitchFamily="18" charset="-34"/>
              </a:rPr>
              <a:t>Types- </a:t>
            </a:r>
            <a:r>
              <a:rPr lang="en-US" sz="4400" dirty="0" err="1" smtClean="0">
                <a:latin typeface="Angsana New" pitchFamily="18" charset="-34"/>
                <a:cs typeface="Angsana New" pitchFamily="18" charset="-34"/>
              </a:rPr>
              <a:t>Contn</a:t>
            </a:r>
            <a:r>
              <a:rPr lang="en-US" sz="4400" dirty="0" smtClean="0">
                <a:latin typeface="Angsana New" pitchFamily="18" charset="-34"/>
                <a:cs typeface="Angsana New" pitchFamily="18" charset="-34"/>
              </a:rPr>
              <a:t>…</a:t>
            </a:r>
            <a:endParaRPr lang="en-US" sz="4400" dirty="0">
              <a:latin typeface="Angsana New" pitchFamily="18" charset="-34"/>
              <a:cs typeface="Angsana New" pitchFamily="18" charset="-34"/>
            </a:endParaRPr>
          </a:p>
        </p:txBody>
      </p:sp>
      <p:sp>
        <p:nvSpPr>
          <p:cNvPr id="3" name="Content Placeholder 2"/>
          <p:cNvSpPr>
            <a:spLocks noGrp="1"/>
          </p:cNvSpPr>
          <p:nvPr>
            <p:ph idx="1"/>
          </p:nvPr>
        </p:nvSpPr>
        <p:spPr>
          <a:xfrm>
            <a:off x="502920" y="530352"/>
            <a:ext cx="8183880" cy="4575048"/>
          </a:xfrm>
        </p:spPr>
        <p:txBody>
          <a:bodyPr>
            <a:normAutofit/>
          </a:bodyPr>
          <a:lstStyle/>
          <a:p>
            <a:r>
              <a:rPr lang="en-US" dirty="0" smtClean="0">
                <a:solidFill>
                  <a:srgbClr val="CC4E08"/>
                </a:solidFill>
              </a:rPr>
              <a:t>Expatriate</a:t>
            </a:r>
            <a:r>
              <a:rPr lang="en-US" dirty="0" smtClean="0">
                <a:solidFill>
                  <a:srgbClr val="7030A0"/>
                </a:solidFill>
              </a:rPr>
              <a:t> – A parent country national sent on a long –term assignment to the host country operations.</a:t>
            </a:r>
          </a:p>
          <a:p>
            <a:r>
              <a:rPr lang="en-US" dirty="0" err="1" smtClean="0">
                <a:solidFill>
                  <a:srgbClr val="CC4E08"/>
                </a:solidFill>
              </a:rPr>
              <a:t>Inpatriate</a:t>
            </a:r>
            <a:r>
              <a:rPr lang="en-US" dirty="0" smtClean="0">
                <a:solidFill>
                  <a:srgbClr val="7030A0"/>
                </a:solidFill>
              </a:rPr>
              <a:t> – A host country national or a third country national assigned to the parent country where the company is headquartered.</a:t>
            </a:r>
          </a:p>
          <a:p>
            <a:r>
              <a:rPr lang="en-US" dirty="0" smtClean="0">
                <a:solidFill>
                  <a:srgbClr val="CC4E08"/>
                </a:solidFill>
              </a:rPr>
              <a:t>Repatriate</a:t>
            </a:r>
            <a:r>
              <a:rPr lang="en-US" dirty="0" smtClean="0">
                <a:solidFill>
                  <a:srgbClr val="7030A0"/>
                </a:solidFill>
              </a:rPr>
              <a:t> – An expatriate coming back to the home country at the end of a foreign assignment.</a:t>
            </a:r>
            <a:endParaRPr lang="en-US" dirty="0">
              <a:solidFill>
                <a:srgbClr val="7030A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latin typeface="Arial Unicode MS" pitchFamily="34" charset="-128"/>
                <a:ea typeface="Arial Unicode MS" pitchFamily="34" charset="-128"/>
                <a:cs typeface="Arial Unicode MS" pitchFamily="34" charset="-128"/>
              </a:rPr>
              <a:t>Four Approaches to IHRM</a:t>
            </a:r>
            <a:endParaRPr lang="en-US" dirty="0">
              <a:solidFill>
                <a:srgbClr val="002060"/>
              </a:solidFill>
              <a:latin typeface="Arial Unicode MS" pitchFamily="34" charset="-128"/>
              <a:ea typeface="Arial Unicode MS" pitchFamily="34" charset="-128"/>
              <a:cs typeface="Arial Unicode MS" pitchFamily="34" charset="-128"/>
            </a:endParaRPr>
          </a:p>
        </p:txBody>
      </p:sp>
      <p:graphicFrame>
        <p:nvGraphicFramePr>
          <p:cNvPr id="5" name="Content Placeholder 4"/>
          <p:cNvGraphicFramePr>
            <a:graphicFrameLocks noGrp="1"/>
          </p:cNvGraphicFramePr>
          <p:nvPr>
            <p:ph idx="1"/>
          </p:nvPr>
        </p:nvGraphicFramePr>
        <p:xfrm>
          <a:off x="502920" y="530352"/>
          <a:ext cx="8183880" cy="41879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4572000"/>
            <a:ext cx="8183880" cy="676656"/>
          </a:xfrm>
        </p:spPr>
        <p:txBody>
          <a:bodyPr>
            <a:normAutofit fontScale="90000"/>
          </a:bodyPr>
          <a:lstStyle/>
          <a:p>
            <a:pPr lvl="0"/>
            <a:r>
              <a:rPr lang="en-US" dirty="0" smtClean="0">
                <a:solidFill>
                  <a:srgbClr val="7030A0"/>
                </a:solidFill>
              </a:rPr>
              <a:t>ETHNOCENTRIC</a:t>
            </a:r>
            <a:br>
              <a:rPr lang="en-US" dirty="0" smtClean="0">
                <a:solidFill>
                  <a:srgbClr val="7030A0"/>
                </a:solidFill>
              </a:rPr>
            </a:br>
            <a:endParaRPr lang="en-US" dirty="0"/>
          </a:p>
        </p:txBody>
      </p:sp>
      <p:sp>
        <p:nvSpPr>
          <p:cNvPr id="9" name="Text Placeholder 8"/>
          <p:cNvSpPr>
            <a:spLocks noGrp="1"/>
          </p:cNvSpPr>
          <p:nvPr>
            <p:ph type="body" idx="1"/>
          </p:nvPr>
        </p:nvSpPr>
        <p:spPr>
          <a:xfrm>
            <a:off x="468344" y="5105400"/>
            <a:ext cx="8183880" cy="1295400"/>
          </a:xfrm>
        </p:spPr>
        <p:txBody>
          <a:bodyPr>
            <a:normAutofit fontScale="92500" lnSpcReduction="10000"/>
          </a:bodyPr>
          <a:lstStyle/>
          <a:p>
            <a:r>
              <a:rPr lang="en-US" u="sng" dirty="0" smtClean="0"/>
              <a:t>The ethnocentric approach places natives of the home country of a business in key positions at home and abroad. In this example, the U.S. parent company places natives from the United States in key positions in both the United States and Mexico.</a:t>
            </a:r>
            <a:br>
              <a:rPr lang="en-US" u="sng" dirty="0" smtClean="0"/>
            </a:br>
            <a:endParaRPr lang="en-US" dirty="0"/>
          </a:p>
        </p:txBody>
      </p:sp>
      <p:pic>
        <p:nvPicPr>
          <p:cNvPr id="4" name="Content Placeholder 3" descr="ethnocentric%20approach.jpg"/>
          <p:cNvPicPr>
            <a:picLocks noGrp="1" noChangeAspect="1"/>
          </p:cNvPicPr>
          <p:nvPr>
            <p:ph idx="4294967295"/>
          </p:nvPr>
        </p:nvPicPr>
        <p:blipFill>
          <a:blip r:embed="rId2"/>
          <a:stretch>
            <a:fillRect/>
          </a:stretch>
        </p:blipFill>
        <p:spPr>
          <a:xfrm>
            <a:off x="1143000" y="381000"/>
            <a:ext cx="7432675" cy="3995738"/>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Andalus" pitchFamily="18" charset="-78"/>
                <a:cs typeface="Andalus" pitchFamily="18" charset="-78"/>
              </a:rPr>
              <a:t>ENTHNOCENTRIC ORGANISATIONS</a:t>
            </a:r>
            <a:endParaRPr lang="en-US" sz="4000" dirty="0">
              <a:latin typeface="Andalus" pitchFamily="18" charset="-78"/>
              <a:cs typeface="Andalus" pitchFamily="18" charset="-78"/>
            </a:endParaRPr>
          </a:p>
        </p:txBody>
      </p:sp>
      <p:sp>
        <p:nvSpPr>
          <p:cNvPr id="3" name="Content Placeholder 2"/>
          <p:cNvSpPr>
            <a:spLocks noGrp="1"/>
          </p:cNvSpPr>
          <p:nvPr>
            <p:ph idx="1"/>
          </p:nvPr>
        </p:nvSpPr>
        <p:spPr/>
        <p:txBody>
          <a:bodyPr>
            <a:normAutofit lnSpcReduction="10000"/>
          </a:bodyPr>
          <a:lstStyle/>
          <a:p>
            <a:pPr>
              <a:buNone/>
            </a:pPr>
            <a:r>
              <a:rPr lang="en-US" dirty="0" smtClean="0">
                <a:solidFill>
                  <a:srgbClr val="CC4E08"/>
                </a:solidFill>
              </a:rPr>
              <a:t>Motto : ‘ this work in my country therefore, it must work in other countries also’</a:t>
            </a:r>
          </a:p>
          <a:p>
            <a:pPr>
              <a:buNone/>
            </a:pPr>
            <a:endParaRPr lang="en-US" sz="2400" dirty="0" smtClean="0">
              <a:solidFill>
                <a:srgbClr val="7030A0"/>
              </a:solidFill>
            </a:endParaRPr>
          </a:p>
          <a:p>
            <a:r>
              <a:rPr lang="en-US" sz="2400" dirty="0" smtClean="0">
                <a:solidFill>
                  <a:srgbClr val="7030A0"/>
                </a:solidFill>
              </a:rPr>
              <a:t> Home Country Oriented Organization</a:t>
            </a:r>
          </a:p>
          <a:p>
            <a:pPr>
              <a:buNone/>
            </a:pPr>
            <a:endParaRPr lang="en-US" sz="2400" dirty="0" smtClean="0">
              <a:solidFill>
                <a:srgbClr val="7030A0"/>
              </a:solidFill>
            </a:endParaRPr>
          </a:p>
          <a:p>
            <a:r>
              <a:rPr lang="en-US" sz="2400" dirty="0" smtClean="0">
                <a:solidFill>
                  <a:srgbClr val="7030A0"/>
                </a:solidFill>
              </a:rPr>
              <a:t>All key positions are filled with the HCNs.</a:t>
            </a:r>
          </a:p>
          <a:p>
            <a:pPr>
              <a:buNone/>
            </a:pPr>
            <a:endParaRPr lang="en-US" sz="2400" dirty="0" smtClean="0">
              <a:solidFill>
                <a:srgbClr val="7030A0"/>
              </a:solidFill>
            </a:endParaRPr>
          </a:p>
          <a:p>
            <a:r>
              <a:rPr lang="en-US" sz="2400" dirty="0" smtClean="0">
                <a:solidFill>
                  <a:srgbClr val="7030A0"/>
                </a:solidFill>
              </a:rPr>
              <a:t>Common for MNCs in the early stages of Internalization.</a:t>
            </a:r>
          </a:p>
          <a:p>
            <a:endParaRPr lang="en-US" sz="2400" dirty="0" smtClean="0">
              <a:solidFill>
                <a:srgbClr val="7030A0"/>
              </a:solidFill>
            </a:endParaRPr>
          </a:p>
          <a:p>
            <a:r>
              <a:rPr lang="en-US" sz="2400" dirty="0" smtClean="0">
                <a:solidFill>
                  <a:srgbClr val="7030A0"/>
                </a:solidFill>
              </a:rPr>
              <a:t>HCN,s are developed to work anywhere</a:t>
            </a:r>
          </a:p>
          <a:p>
            <a:pPr>
              <a:buNone/>
            </a:pPr>
            <a:endParaRPr lang="en-US" sz="2400" dirty="0"/>
          </a:p>
        </p:txBody>
      </p:sp>
      <p:pic>
        <p:nvPicPr>
          <p:cNvPr id="9" name="Picture 8" descr="untitled.bmp"/>
          <p:cNvPicPr>
            <a:picLocks noChangeAspect="1"/>
          </p:cNvPicPr>
          <p:nvPr/>
        </p:nvPicPr>
        <p:blipFill>
          <a:blip r:embed="rId2"/>
          <a:stretch>
            <a:fillRect/>
          </a:stretch>
        </p:blipFill>
        <p:spPr>
          <a:xfrm>
            <a:off x="7124282" y="3962400"/>
            <a:ext cx="1619667" cy="1371599"/>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Felix Titling" pitchFamily="82" charset="0"/>
              </a:rPr>
              <a:t>Disadvantages </a:t>
            </a:r>
            <a:r>
              <a:rPr lang="en-US" sz="2800" dirty="0" err="1" smtClean="0">
                <a:latin typeface="Felix Titling" pitchFamily="82" charset="0"/>
              </a:rPr>
              <a:t>Contn</a:t>
            </a:r>
            <a:r>
              <a:rPr lang="en-US" sz="2800" dirty="0" smtClean="0">
                <a:latin typeface="Felix Titling" pitchFamily="82" charset="0"/>
              </a:rPr>
              <a:t>…</a:t>
            </a:r>
            <a:endParaRPr lang="en-US" sz="2800" dirty="0">
              <a:latin typeface="Felix Titling" pitchFamily="82" charset="0"/>
            </a:endParaRPr>
          </a:p>
        </p:txBody>
      </p:sp>
      <p:sp>
        <p:nvSpPr>
          <p:cNvPr id="3" name="Content Placeholder 2"/>
          <p:cNvSpPr>
            <a:spLocks noGrp="1"/>
          </p:cNvSpPr>
          <p:nvPr>
            <p:ph idx="1"/>
          </p:nvPr>
        </p:nvSpPr>
        <p:spPr/>
        <p:txBody>
          <a:bodyPr>
            <a:normAutofit fontScale="92500" lnSpcReduction="20000"/>
          </a:bodyPr>
          <a:lstStyle/>
          <a:p>
            <a:r>
              <a:rPr lang="en-US" dirty="0" smtClean="0">
                <a:solidFill>
                  <a:srgbClr val="7030A0"/>
                </a:solidFill>
              </a:rPr>
              <a:t>Quite expensive to employ expatriates in foreign subsidiaries</a:t>
            </a:r>
          </a:p>
          <a:p>
            <a:pPr>
              <a:buNone/>
            </a:pPr>
            <a:endParaRPr lang="en-US" dirty="0" smtClean="0">
              <a:solidFill>
                <a:srgbClr val="7030A0"/>
              </a:solidFill>
            </a:endParaRPr>
          </a:p>
          <a:p>
            <a:r>
              <a:rPr lang="en-US" dirty="0" smtClean="0">
                <a:solidFill>
                  <a:srgbClr val="7030A0"/>
                </a:solidFill>
              </a:rPr>
              <a:t>For many expatriates a key international position means new status, authority and an increase in standard of living. These changes may affect expatriates sensitivity to needs and expectations of their host country subordinates.</a:t>
            </a:r>
          </a:p>
          <a:p>
            <a:pPr>
              <a:buNone/>
            </a:pPr>
            <a:endParaRPr lang="en-US" dirty="0" smtClean="0">
              <a:solidFill>
                <a:srgbClr val="7030A0"/>
              </a:solidFill>
            </a:endParaRPr>
          </a:p>
          <a:p>
            <a:r>
              <a:rPr lang="en-US" dirty="0" smtClean="0">
                <a:solidFill>
                  <a:srgbClr val="7030A0"/>
                </a:solidFill>
              </a:rPr>
              <a:t>Language, cultural differences exist.</a:t>
            </a:r>
            <a:endParaRPr lang="en-US" dirty="0">
              <a:solidFill>
                <a:srgbClr val="7030A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Felix Titling" pitchFamily="82" charset="0"/>
              </a:rPr>
              <a:t>Reasons </a:t>
            </a:r>
            <a:endParaRPr lang="en-US" sz="4800" dirty="0">
              <a:latin typeface="Felix Titling" pitchFamily="82" charset="0"/>
            </a:endParaRPr>
          </a:p>
        </p:txBody>
      </p:sp>
      <p:sp>
        <p:nvSpPr>
          <p:cNvPr id="3" name="Content Placeholder 2"/>
          <p:cNvSpPr>
            <a:spLocks noGrp="1"/>
          </p:cNvSpPr>
          <p:nvPr>
            <p:ph idx="1"/>
          </p:nvPr>
        </p:nvSpPr>
        <p:spPr>
          <a:xfrm>
            <a:off x="502920" y="530352"/>
            <a:ext cx="8183880" cy="4575048"/>
          </a:xfrm>
        </p:spPr>
        <p:txBody>
          <a:bodyPr>
            <a:normAutofit fontScale="92500" lnSpcReduction="20000"/>
          </a:bodyPr>
          <a:lstStyle/>
          <a:p>
            <a:r>
              <a:rPr lang="en-US" dirty="0" smtClean="0">
                <a:solidFill>
                  <a:srgbClr val="7030A0"/>
                </a:solidFill>
              </a:rPr>
              <a:t>Lack of qualified host country managers or Perception that they may not be available.</a:t>
            </a:r>
          </a:p>
          <a:p>
            <a:pPr>
              <a:buNone/>
            </a:pPr>
            <a:endParaRPr lang="en-US" dirty="0" smtClean="0">
              <a:solidFill>
                <a:srgbClr val="7030A0"/>
              </a:solidFill>
            </a:endParaRPr>
          </a:p>
          <a:p>
            <a:r>
              <a:rPr lang="en-US" dirty="0" smtClean="0">
                <a:solidFill>
                  <a:srgbClr val="7030A0"/>
                </a:solidFill>
              </a:rPr>
              <a:t>Desire to maintain a unified corporate culture and tight control.</a:t>
            </a:r>
          </a:p>
          <a:p>
            <a:pPr>
              <a:buNone/>
            </a:pPr>
            <a:endParaRPr lang="en-US" dirty="0" smtClean="0">
              <a:solidFill>
                <a:srgbClr val="7030A0"/>
              </a:solidFill>
            </a:endParaRPr>
          </a:p>
          <a:p>
            <a:r>
              <a:rPr lang="en-US" dirty="0" smtClean="0">
                <a:solidFill>
                  <a:srgbClr val="7030A0"/>
                </a:solidFill>
              </a:rPr>
              <a:t>Desire to transfer quickly the firm’s core competencies to foreign subsidiaries.</a:t>
            </a:r>
          </a:p>
          <a:p>
            <a:endParaRPr lang="en-US" dirty="0" smtClean="0">
              <a:solidFill>
                <a:srgbClr val="7030A0"/>
              </a:solidFill>
            </a:endParaRPr>
          </a:p>
          <a:p>
            <a:r>
              <a:rPr lang="en-US" dirty="0" smtClean="0">
                <a:solidFill>
                  <a:srgbClr val="7030A0"/>
                </a:solidFill>
              </a:rPr>
              <a:t>To ensure that coordination and communication are maintain adequately in headquarters.</a:t>
            </a:r>
          </a:p>
          <a:p>
            <a:pPr>
              <a:buNone/>
            </a:pPr>
            <a:endParaRPr lang="en-US" dirty="0" smtClean="0">
              <a:solidFill>
                <a:srgbClr val="7030A0"/>
              </a:solidFill>
            </a:endParaRPr>
          </a:p>
          <a:p>
            <a:pPr>
              <a:buNone/>
            </a:pPr>
            <a:endParaRPr lang="en-US" dirty="0">
              <a:solidFill>
                <a:srgbClr val="7030A0"/>
              </a:solidFill>
            </a:endParaRPr>
          </a:p>
        </p:txBody>
      </p:sp>
      <p:pic>
        <p:nvPicPr>
          <p:cNvPr id="4" name="Picture 3" descr="lg.bmp"/>
          <p:cNvPicPr>
            <a:picLocks noChangeAspect="1"/>
          </p:cNvPicPr>
          <p:nvPr/>
        </p:nvPicPr>
        <p:blipFill>
          <a:blip r:embed="rId2"/>
          <a:stretch>
            <a:fillRect/>
          </a:stretch>
        </p:blipFill>
        <p:spPr>
          <a:xfrm>
            <a:off x="7239000" y="4419600"/>
            <a:ext cx="1438275" cy="1438275"/>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3548147</TotalTime>
  <Words>1308</Words>
  <Application>Microsoft Office PowerPoint</Application>
  <PresentationFormat>On-screen Show (4:3)</PresentationFormat>
  <Paragraphs>158</Paragraphs>
  <Slides>27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Arial Unicode MS</vt:lpstr>
      <vt:lpstr>Andalus</vt:lpstr>
      <vt:lpstr>Angsana New</vt:lpstr>
      <vt:lpstr>Felix Titling</vt:lpstr>
      <vt:lpstr>Verdana</vt:lpstr>
      <vt:lpstr>Wingdings</vt:lpstr>
      <vt:lpstr>Wingdings 2</vt:lpstr>
      <vt:lpstr>Aspect</vt:lpstr>
      <vt:lpstr> INTERNATIONAL HUMAN RESOURCES MANAGEMENT</vt:lpstr>
      <vt:lpstr>Introduction</vt:lpstr>
      <vt:lpstr>Types of Employees </vt:lpstr>
      <vt:lpstr>Types- Contn…</vt:lpstr>
      <vt:lpstr>Four Approaches to IHRM</vt:lpstr>
      <vt:lpstr>ETHNOCENTRIC </vt:lpstr>
      <vt:lpstr>ENTHNOCENTRIC ORGANISATIONS</vt:lpstr>
      <vt:lpstr>Disadvantages Contn…</vt:lpstr>
      <vt:lpstr>Reasons </vt:lpstr>
      <vt:lpstr>Example:</vt:lpstr>
      <vt:lpstr>Disadvantages</vt:lpstr>
      <vt:lpstr>Contn…</vt:lpstr>
      <vt:lpstr>POLYCENTRIC  In this example, the Australian parent company uses natives of India to manage operations at the Indian subsidiary. Natives of Australia manage the home office. </vt:lpstr>
      <vt:lpstr>POLYCENTRIC ORGANISATIONS </vt:lpstr>
      <vt:lpstr>Introduction</vt:lpstr>
      <vt:lpstr>Advantages</vt:lpstr>
      <vt:lpstr>DisAdvantages</vt:lpstr>
      <vt:lpstr>GEOCENTRIC </vt:lpstr>
      <vt:lpstr>GEOCENTRIC ORGANISATIONS </vt:lpstr>
      <vt:lpstr>Advantages</vt:lpstr>
      <vt:lpstr>DISAdvantages</vt:lpstr>
      <vt:lpstr>REGIOCENTRIC </vt:lpstr>
      <vt:lpstr>REGIOCENTRIC ORGANISATIONS</vt:lpstr>
      <vt:lpstr>Introduction</vt:lpstr>
      <vt:lpstr>Advantages</vt:lpstr>
      <vt:lpstr>DISAdvantages</vt:lpstr>
      <vt:lpstr>THANK YOU        ANNIE  JANE       13PHR131</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HUMAN RESOURCES MANAGEMENT</dc:title>
  <dc:creator>windows</dc:creator>
  <cp:lastModifiedBy>Annie Jane</cp:lastModifiedBy>
  <cp:revision>55</cp:revision>
  <dcterms:created xsi:type="dcterms:W3CDTF">2006-12-31T19:12:17Z</dcterms:created>
  <dcterms:modified xsi:type="dcterms:W3CDTF">2018-06-27T15:34:02Z</dcterms:modified>
</cp:coreProperties>
</file>