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74" r:id="rId10"/>
    <p:sldId id="267" r:id="rId11"/>
    <p:sldId id="268" r:id="rId12"/>
    <p:sldId id="269" r:id="rId13"/>
    <p:sldId id="270" r:id="rId14"/>
    <p:sldId id="271" r:id="rId15"/>
    <p:sldId id="282" r:id="rId16"/>
    <p:sldId id="262" r:id="rId17"/>
    <p:sldId id="263" r:id="rId18"/>
    <p:sldId id="264" r:id="rId19"/>
    <p:sldId id="265" r:id="rId20"/>
    <p:sldId id="266" r:id="rId21"/>
    <p:sldId id="276" r:id="rId22"/>
    <p:sldId id="277" r:id="rId23"/>
    <p:sldId id="278" r:id="rId24"/>
    <p:sldId id="279" r:id="rId25"/>
    <p:sldId id="280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Postmodernism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Postmodernism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Reason and Science are myths created by man; mere Ideologies</a:t>
            </a:r>
          </a:p>
          <a:p>
            <a:pPr>
              <a:buNone/>
            </a:pPr>
            <a:r>
              <a:rPr lang="en-IN" dirty="0" smtClean="0"/>
              <a:t>No objective, reliable foundation of knowledge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No universal, objective means of judging any given concept as “true”; ALL judgments of truth exist within a cultural context (cultural relativism).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Science is neither universal, nor it is better than any other culture’s definition of truth</a:t>
            </a:r>
          </a:p>
          <a:p>
            <a:pPr>
              <a:buNone/>
            </a:pP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Independence/Freedom are Western Ideologies (just like reason and science) used to colonize foreign cultures  or subjugate women</a:t>
            </a:r>
            <a:endParaRPr lang="en-IN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no eternal truths, no universal human experience, no universal human rights, overriding narrative of human progress</a:t>
            </a:r>
          </a:p>
          <a:p>
            <a:pPr>
              <a:buNone/>
            </a:pPr>
            <a:r>
              <a:rPr lang="en-IN" dirty="0" smtClean="0"/>
              <a:t>Language is fluid and arbitrary and/or rooted in Power/Knowledge relations. Meaning is fluid and arbitrary. Meaning is “messy”.</a:t>
            </a:r>
          </a:p>
          <a:p>
            <a:pPr>
              <a:buNone/>
            </a:pPr>
            <a:r>
              <a:rPr lang="en-IN" dirty="0" smtClean="0"/>
              <a:t>There is no objective means upon which to predicate morality and right/just governance.</a:t>
            </a:r>
          </a:p>
          <a:p>
            <a:pPr>
              <a:buNone/>
            </a:pPr>
            <a:r>
              <a:rPr lang="en-IN" dirty="0" smtClean="0"/>
              <a:t> Postmodern theory is </a:t>
            </a:r>
            <a:r>
              <a:rPr lang="en-IN" i="1" dirty="0" smtClean="0"/>
              <a:t>descriptive</a:t>
            </a:r>
            <a:r>
              <a:rPr lang="en-IN" dirty="0" smtClean="0"/>
              <a:t> of the human condition; it describes an </a:t>
            </a:r>
            <a:r>
              <a:rPr lang="en-IN" i="1" dirty="0" smtClean="0"/>
              <a:t>impasse</a:t>
            </a:r>
            <a:r>
              <a:rPr lang="en-IN" dirty="0" smtClean="0"/>
              <a:t> in philosophy and social relations.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The categories male/female, masculine/feminine are themselves culturally constructed and/or Ideology. Gender roles are culturally relative in </a:t>
            </a:r>
            <a:r>
              <a:rPr lang="en-IN" sz="4000" i="1" dirty="0" smtClean="0"/>
              <a:t>all </a:t>
            </a:r>
            <a:r>
              <a:rPr lang="en-IN" sz="4000" dirty="0" smtClean="0"/>
              <a:t>cultures and contexts.</a:t>
            </a:r>
          </a:p>
          <a:p>
            <a:pPr>
              <a:buNone/>
            </a:pPr>
            <a:r>
              <a:rPr lang="en-IN" sz="4000" dirty="0" smtClean="0"/>
              <a:t> “self” is a myth and largely a composite of one’s social experiences and cultural contexts. The "self" is an Ideology.</a:t>
            </a:r>
            <a:endParaRPr lang="en-IN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meta-narrative</a:t>
            </a:r>
            <a:r>
              <a:rPr lang="en-GB" dirty="0" smtClean="0"/>
              <a:t> – Jean Francois </a:t>
            </a:r>
            <a:r>
              <a:rPr lang="en-GB" dirty="0" err="1" smtClean="0"/>
              <a:t>Lyotard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It means a story or narrative that is presumed to have great generality and represents a final  truth.</a:t>
            </a:r>
          </a:p>
          <a:p>
            <a:pPr>
              <a:buNone/>
            </a:pPr>
            <a:r>
              <a:rPr lang="en-GB" dirty="0" smtClean="0"/>
              <a:t> Modernists believe in </a:t>
            </a:r>
            <a:r>
              <a:rPr lang="en-GB" dirty="0" err="1" smtClean="0"/>
              <a:t>metanarratives</a:t>
            </a:r>
            <a:r>
              <a:rPr lang="en-GB" dirty="0" smtClean="0"/>
              <a:t> whereas </a:t>
            </a:r>
            <a:r>
              <a:rPr lang="en-GB" dirty="0" err="1" smtClean="0"/>
              <a:t>postmoderns</a:t>
            </a:r>
            <a:r>
              <a:rPr lang="en-GB" dirty="0" smtClean="0"/>
              <a:t> are incredulous of </a:t>
            </a:r>
            <a:r>
              <a:rPr lang="en-GB" dirty="0" err="1" smtClean="0"/>
              <a:t>metanarratives</a:t>
            </a:r>
            <a:r>
              <a:rPr lang="en-GB" dirty="0" smtClean="0"/>
              <a:t>. </a:t>
            </a: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err="1" smtClean="0"/>
              <a:t>Postmoderns</a:t>
            </a:r>
            <a:r>
              <a:rPr lang="en-GB" dirty="0" smtClean="0"/>
              <a:t>, in this sense of the term, are eclectic and gather their beliefs from a variety of sources while treating the resulting compilation as tentative.  (</a:t>
            </a:r>
            <a:r>
              <a:rPr lang="en-GB" dirty="0" err="1" smtClean="0"/>
              <a:t>Mininarratives</a:t>
            </a:r>
            <a:r>
              <a:rPr lang="en-GB" dirty="0" smtClean="0"/>
              <a:t>)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sz="4000" dirty="0" smtClean="0"/>
              <a:t>Deletion of boundary between art and life</a:t>
            </a:r>
          </a:p>
          <a:p>
            <a:pPr>
              <a:buNone/>
            </a:pPr>
            <a:r>
              <a:rPr lang="en-IN" sz="4000" dirty="0" smtClean="0"/>
              <a:t>Deletion of boundary between Classical art and Popular art</a:t>
            </a:r>
          </a:p>
          <a:p>
            <a:pPr>
              <a:buNone/>
            </a:pPr>
            <a:r>
              <a:rPr lang="en-IN" sz="4000" dirty="0" smtClean="0"/>
              <a:t>Pastiche: Imitation of dead styles</a:t>
            </a:r>
          </a:p>
          <a:p>
            <a:pPr>
              <a:buNone/>
            </a:pPr>
            <a:r>
              <a:rPr lang="en-IN" sz="4000" dirty="0" smtClean="0"/>
              <a:t>Schizophrenia: Fragmentation of Time</a:t>
            </a:r>
          </a:p>
          <a:p>
            <a:pPr>
              <a:buNone/>
            </a:pPr>
            <a:r>
              <a:rPr lang="en-IN" sz="4000" dirty="0" smtClean="0"/>
              <a:t>Disillusionment</a:t>
            </a:r>
            <a:endParaRPr lang="en-IN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MODERNISM &amp; POSTMODERNISM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None/>
            </a:pPr>
            <a:r>
              <a:rPr lang="en-IN" sz="4000" dirty="0" smtClean="0"/>
              <a:t> 1. </a:t>
            </a:r>
          </a:p>
          <a:p>
            <a:pPr marL="514350" indent="-514350">
              <a:buNone/>
            </a:pPr>
            <a:r>
              <a:rPr lang="en-IN" sz="4000" dirty="0" smtClean="0"/>
              <a:t>M: Form  (Conjunctive, Closed)</a:t>
            </a:r>
          </a:p>
          <a:p>
            <a:pPr marL="514350" indent="-514350">
              <a:buNone/>
            </a:pPr>
            <a:r>
              <a:rPr lang="en-IN" sz="4000" dirty="0" smtClean="0"/>
              <a:t>PM: </a:t>
            </a:r>
            <a:r>
              <a:rPr lang="en-IN" sz="4000" dirty="0" err="1" smtClean="0"/>
              <a:t>Antiform</a:t>
            </a:r>
            <a:r>
              <a:rPr lang="en-IN" sz="4000" dirty="0" smtClean="0"/>
              <a:t> (Disjunctive, Open)</a:t>
            </a:r>
          </a:p>
          <a:p>
            <a:pPr marL="514350" indent="-514350">
              <a:buNone/>
            </a:pPr>
            <a:endParaRPr lang="en-IN" sz="4000" dirty="0" smtClean="0"/>
          </a:p>
          <a:p>
            <a:pPr marL="514350" indent="-514350">
              <a:buNone/>
            </a:pPr>
            <a:r>
              <a:rPr lang="en-IN" sz="4000" dirty="0" smtClean="0"/>
              <a:t>2. </a:t>
            </a:r>
          </a:p>
          <a:p>
            <a:pPr marL="514350" indent="-514350">
              <a:buNone/>
            </a:pPr>
            <a:r>
              <a:rPr lang="en-IN" sz="4000" dirty="0" smtClean="0"/>
              <a:t>M: Purpose</a:t>
            </a:r>
          </a:p>
          <a:p>
            <a:pPr marL="514350" indent="-514350">
              <a:buNone/>
            </a:pPr>
            <a:r>
              <a:rPr lang="en-IN" sz="4000" dirty="0" smtClean="0"/>
              <a:t>PM: Play</a:t>
            </a:r>
            <a:endParaRPr lang="en-IN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3. </a:t>
            </a:r>
          </a:p>
          <a:p>
            <a:pPr>
              <a:buNone/>
            </a:pPr>
            <a:r>
              <a:rPr lang="en-IN" sz="4000" dirty="0" smtClean="0"/>
              <a:t>M: Transcendence</a:t>
            </a:r>
          </a:p>
          <a:p>
            <a:pPr>
              <a:buNone/>
            </a:pPr>
            <a:r>
              <a:rPr lang="en-IN" sz="4000" dirty="0" smtClean="0"/>
              <a:t>PM: Immanence</a:t>
            </a:r>
          </a:p>
          <a:p>
            <a:pPr>
              <a:buNone/>
            </a:pPr>
            <a:r>
              <a:rPr lang="en-IN" sz="4000" dirty="0" smtClean="0"/>
              <a:t>4. </a:t>
            </a:r>
          </a:p>
          <a:p>
            <a:pPr>
              <a:buNone/>
            </a:pPr>
            <a:r>
              <a:rPr lang="en-IN" sz="4000" dirty="0" smtClean="0"/>
              <a:t>M: Determinacy</a:t>
            </a:r>
          </a:p>
          <a:p>
            <a:pPr>
              <a:buNone/>
            </a:pPr>
            <a:r>
              <a:rPr lang="en-IN" sz="4000" dirty="0" smtClean="0"/>
              <a:t>PM: Indeterminacy</a:t>
            </a:r>
          </a:p>
          <a:p>
            <a:pPr>
              <a:buNone/>
            </a:pPr>
            <a:endParaRPr lang="en-IN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4000" dirty="0" smtClean="0"/>
              <a:t>5. </a:t>
            </a:r>
          </a:p>
          <a:p>
            <a:pPr>
              <a:buNone/>
            </a:pPr>
            <a:r>
              <a:rPr lang="en-IN" sz="4000" dirty="0" smtClean="0"/>
              <a:t>M: </a:t>
            </a:r>
            <a:r>
              <a:rPr lang="en-IN" sz="4000" dirty="0" err="1" smtClean="0"/>
              <a:t>Centering</a:t>
            </a: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PM: Dispersal</a:t>
            </a:r>
          </a:p>
          <a:p>
            <a:pPr>
              <a:buNone/>
            </a:pPr>
            <a:r>
              <a:rPr lang="en-IN" sz="4000" dirty="0" smtClean="0"/>
              <a:t>6. </a:t>
            </a:r>
          </a:p>
          <a:p>
            <a:pPr>
              <a:buNone/>
            </a:pPr>
            <a:r>
              <a:rPr lang="en-IN" sz="4000" dirty="0" smtClean="0"/>
              <a:t>M:Root/Depth</a:t>
            </a:r>
          </a:p>
          <a:p>
            <a:pPr>
              <a:buNone/>
            </a:pPr>
            <a:r>
              <a:rPr lang="en-IN" sz="4000" dirty="0" smtClean="0"/>
              <a:t>PM: Rhizome/Surface</a:t>
            </a:r>
          </a:p>
          <a:p>
            <a:pPr>
              <a:buNone/>
            </a:pPr>
            <a:r>
              <a:rPr lang="en-IN" sz="4000" dirty="0" smtClean="0"/>
              <a:t>7.</a:t>
            </a:r>
          </a:p>
          <a:p>
            <a:pPr>
              <a:buNone/>
            </a:pPr>
            <a:r>
              <a:rPr lang="en-IN" sz="4000" dirty="0" smtClean="0"/>
              <a:t>M: Interpretation/Reading</a:t>
            </a:r>
          </a:p>
          <a:p>
            <a:pPr>
              <a:buNone/>
            </a:pPr>
            <a:r>
              <a:rPr lang="en-IN" sz="4000" dirty="0" smtClean="0"/>
              <a:t>PM: Against Interpretation/Misreading</a:t>
            </a:r>
            <a:endParaRPr lang="en-IN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4000" dirty="0" smtClean="0"/>
              <a:t>8. </a:t>
            </a:r>
          </a:p>
          <a:p>
            <a:pPr>
              <a:buNone/>
            </a:pPr>
            <a:r>
              <a:rPr lang="en-IN" sz="4000" dirty="0" smtClean="0"/>
              <a:t>M: Selection</a:t>
            </a:r>
          </a:p>
          <a:p>
            <a:pPr>
              <a:buNone/>
            </a:pPr>
            <a:r>
              <a:rPr lang="en-IN" sz="4000" dirty="0" smtClean="0"/>
              <a:t>PM: Combination</a:t>
            </a:r>
          </a:p>
          <a:p>
            <a:pPr>
              <a:buNone/>
            </a:pPr>
            <a:r>
              <a:rPr lang="en-IN" sz="4000" dirty="0" smtClean="0"/>
              <a:t>9.</a:t>
            </a:r>
          </a:p>
          <a:p>
            <a:pPr>
              <a:buNone/>
            </a:pPr>
            <a:r>
              <a:rPr lang="en-IN" sz="4000" dirty="0" smtClean="0"/>
              <a:t>M: Narrative</a:t>
            </a:r>
          </a:p>
          <a:p>
            <a:pPr>
              <a:buNone/>
            </a:pPr>
            <a:r>
              <a:rPr lang="en-IN" sz="4000" dirty="0" smtClean="0"/>
              <a:t>PM: Anti-narrative</a:t>
            </a:r>
          </a:p>
          <a:p>
            <a:pPr>
              <a:buNone/>
            </a:pPr>
            <a:r>
              <a:rPr lang="en-IN" sz="4000" dirty="0" smtClean="0"/>
              <a:t>10.</a:t>
            </a:r>
          </a:p>
          <a:p>
            <a:pPr>
              <a:buNone/>
            </a:pPr>
            <a:r>
              <a:rPr lang="en-IN" sz="4000" dirty="0" smtClean="0"/>
              <a:t>M: Origin/Cause</a:t>
            </a:r>
          </a:p>
          <a:p>
            <a:pPr>
              <a:buNone/>
            </a:pPr>
            <a:r>
              <a:rPr lang="en-IN" sz="4000" dirty="0" smtClean="0"/>
              <a:t>PM: Difference-</a:t>
            </a:r>
            <a:r>
              <a:rPr lang="en-IN" sz="4000" dirty="0" err="1" smtClean="0"/>
              <a:t>Differance</a:t>
            </a:r>
            <a:r>
              <a:rPr lang="en-IN" sz="4000" dirty="0" smtClean="0"/>
              <a:t>/Trace</a:t>
            </a:r>
            <a:endParaRPr lang="en-IN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b="1" dirty="0" smtClean="0"/>
              <a:t>“Glass Mountain” – Donald Barthelme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000" dirty="0" smtClean="0"/>
              <a:t>1   I was trying to climb the glass mountain.</a:t>
            </a:r>
          </a:p>
          <a:p>
            <a:pPr>
              <a:buNone/>
            </a:pPr>
            <a:r>
              <a:rPr lang="en-IN" sz="4000" dirty="0" smtClean="0"/>
              <a:t>2   The glass mountain stands at the corner of Thirteenth Street and Eighth Avenue.</a:t>
            </a:r>
          </a:p>
          <a:p>
            <a:pPr>
              <a:buNone/>
            </a:pPr>
            <a:r>
              <a:rPr lang="en-IN" sz="4000" dirty="0" smtClean="0"/>
              <a:t>3   I had attained the lower slope.</a:t>
            </a:r>
          </a:p>
          <a:p>
            <a:pPr>
              <a:buNone/>
            </a:pPr>
            <a:r>
              <a:rPr lang="en-IN" sz="4000" dirty="0" smtClean="0"/>
              <a:t>4   People were looking up at me.</a:t>
            </a:r>
          </a:p>
          <a:p>
            <a:pPr>
              <a:buNone/>
            </a:pPr>
            <a:endParaRPr lang="en-IN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000" dirty="0" smtClean="0"/>
              <a:t>11. </a:t>
            </a:r>
          </a:p>
          <a:p>
            <a:pPr>
              <a:buNone/>
            </a:pPr>
            <a:r>
              <a:rPr lang="en-IN" sz="4000" dirty="0" smtClean="0"/>
              <a:t>M: Art Object/Finished Work</a:t>
            </a:r>
          </a:p>
          <a:p>
            <a:pPr>
              <a:buNone/>
            </a:pPr>
            <a:r>
              <a:rPr lang="en-IN" sz="4000" dirty="0" smtClean="0"/>
              <a:t>PM: Process/Performance/Happening</a:t>
            </a:r>
          </a:p>
          <a:p>
            <a:pPr>
              <a:buNone/>
            </a:pPr>
            <a:r>
              <a:rPr lang="en-IN" sz="4000" dirty="0" smtClean="0"/>
              <a:t>12. </a:t>
            </a:r>
          </a:p>
          <a:p>
            <a:pPr>
              <a:buNone/>
            </a:pPr>
            <a:r>
              <a:rPr lang="en-IN" sz="4000" dirty="0" smtClean="0"/>
              <a:t>M: Design</a:t>
            </a:r>
          </a:p>
          <a:p>
            <a:pPr>
              <a:buNone/>
            </a:pPr>
            <a:r>
              <a:rPr lang="en-IN" sz="4000" dirty="0" smtClean="0"/>
              <a:t>PM: Chance</a:t>
            </a:r>
          </a:p>
          <a:p>
            <a:pPr>
              <a:buNone/>
            </a:pPr>
            <a:r>
              <a:rPr lang="en-IN" sz="4000" dirty="0" smtClean="0"/>
              <a:t>13. </a:t>
            </a:r>
          </a:p>
          <a:p>
            <a:pPr>
              <a:buNone/>
            </a:pPr>
            <a:r>
              <a:rPr lang="en-IN" sz="4000" dirty="0" smtClean="0"/>
              <a:t>M: Genre/Boundary</a:t>
            </a:r>
          </a:p>
          <a:p>
            <a:pPr>
              <a:buNone/>
            </a:pPr>
            <a:r>
              <a:rPr lang="en-IN" sz="4000" dirty="0" smtClean="0"/>
              <a:t>PM: Text/</a:t>
            </a:r>
            <a:r>
              <a:rPr lang="en-IN" sz="4000" dirty="0" err="1" smtClean="0"/>
              <a:t>Intertext</a:t>
            </a:r>
            <a:endParaRPr lang="en-IN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Key Concepts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 smtClean="0"/>
              <a:t>Simulacra</a:t>
            </a:r>
          </a:p>
          <a:p>
            <a:r>
              <a:rPr lang="en-IN" dirty="0" smtClean="0"/>
              <a:t>A simulacra is a copy of a copy, so far removed from its original, that it can stand on its own and even replace the original.</a:t>
            </a:r>
          </a:p>
          <a:p>
            <a:r>
              <a:rPr lang="en-IN" dirty="0" smtClean="0"/>
              <a:t>Term defined by Jean </a:t>
            </a:r>
            <a:r>
              <a:rPr lang="en-IN" dirty="0" err="1" smtClean="0"/>
              <a:t>Baudrillard</a:t>
            </a:r>
            <a:r>
              <a:rPr lang="en-IN" dirty="0" smtClean="0"/>
              <a:t> in "The Precession of Simulacra" from </a:t>
            </a:r>
            <a:r>
              <a:rPr lang="en-IN" b="1" dirty="0" smtClean="0"/>
              <a:t>Simulacra and Simulation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"It is the generation by models of a real without origin or reality: a </a:t>
            </a:r>
            <a:r>
              <a:rPr lang="en-IN" dirty="0" err="1" smtClean="0"/>
              <a:t>hyperreal</a:t>
            </a:r>
            <a:r>
              <a:rPr lang="en-IN" dirty="0" smtClean="0"/>
              <a:t>.... substituting the signs of the real for the real".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r>
              <a:rPr lang="en-IN" sz="3600" b="1" dirty="0" err="1" smtClean="0"/>
              <a:t>Hyperreality</a:t>
            </a:r>
            <a:endParaRPr lang="en-IN" sz="3600" b="1" dirty="0" smtClean="0"/>
          </a:p>
          <a:p>
            <a:r>
              <a:rPr lang="en-IN" sz="3600" dirty="0" err="1" smtClean="0"/>
              <a:t>Hyperreality</a:t>
            </a:r>
            <a:r>
              <a:rPr lang="en-IN" sz="3600" dirty="0" smtClean="0"/>
              <a:t> is a symptom of postmodern culture where a person loses their ability to distinguish reality from fantasy.</a:t>
            </a:r>
          </a:p>
          <a:p>
            <a:r>
              <a:rPr lang="en-IN" sz="3600" dirty="0" smtClean="0"/>
              <a:t>The </a:t>
            </a:r>
            <a:r>
              <a:rPr lang="en-IN" sz="3600" dirty="0" err="1" smtClean="0"/>
              <a:t>hyperreal</a:t>
            </a:r>
            <a:r>
              <a:rPr lang="en-IN" sz="3600" dirty="0" smtClean="0"/>
              <a:t> world is often thought of as an idealized enhancement of reality, much preferable to the real life equivalent.</a:t>
            </a:r>
          </a:p>
          <a:p>
            <a:r>
              <a:rPr lang="en-IN" sz="3600" dirty="0" smtClean="0"/>
              <a:t>Present day examples could include reality television, pornography, or multi-player online games.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Aporia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r>
              <a:rPr lang="en-IN" dirty="0" smtClean="0"/>
              <a:t>An </a:t>
            </a:r>
            <a:r>
              <a:rPr lang="en-IN" dirty="0" err="1" smtClean="0"/>
              <a:t>aporia</a:t>
            </a:r>
            <a:r>
              <a:rPr lang="en-IN" dirty="0" smtClean="0"/>
              <a:t> is a philosophical puzzle, paradox, or impasse often used in conjunction with 'deconstruction'.</a:t>
            </a:r>
          </a:p>
          <a:p>
            <a:r>
              <a:rPr lang="en-IN" dirty="0" smtClean="0"/>
              <a:t>A state of wonder and awe due to contemplating the mysteries of life and the universe.</a:t>
            </a:r>
          </a:p>
          <a:p>
            <a:r>
              <a:rPr lang="en-IN" dirty="0" smtClean="0"/>
              <a:t>An internal contradiction in a statement or theory</a:t>
            </a:r>
          </a:p>
          <a:p>
            <a:r>
              <a:rPr lang="en-IN" dirty="0" smtClean="0"/>
              <a:t>Literal translation from Greek is 'without passage’</a:t>
            </a:r>
          </a:p>
          <a:p>
            <a:pPr>
              <a:buNone/>
            </a:pPr>
            <a:r>
              <a:rPr lang="en-IN" b="1" dirty="0" smtClean="0"/>
              <a:t> 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Flattening of Affect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Flattening of affect is a scientific term describing a person's detachment and lack of emotional reactivity.</a:t>
            </a:r>
          </a:p>
          <a:p>
            <a:r>
              <a:rPr lang="en-IN" sz="3600" dirty="0" smtClean="0"/>
              <a:t>Used in the postmodern literature to describe technology's dehumanizing impact.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Panopticon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Panopticon</a:t>
            </a:r>
            <a:r>
              <a:rPr lang="en-IN" dirty="0" smtClean="0"/>
              <a:t> is derived from the Greek </a:t>
            </a:r>
            <a:r>
              <a:rPr lang="en-IN" dirty="0" err="1" smtClean="0"/>
              <a:t>opticon</a:t>
            </a:r>
            <a:r>
              <a:rPr lang="en-IN" dirty="0" smtClean="0"/>
              <a:t> (see) and pan (all).</a:t>
            </a:r>
          </a:p>
          <a:p>
            <a:r>
              <a:rPr lang="en-IN" dirty="0" smtClean="0"/>
              <a:t>A type of prison designed to allow the guards to observe all prisoners without their knowledge.</a:t>
            </a:r>
          </a:p>
          <a:p>
            <a:r>
              <a:rPr lang="en-IN" dirty="0" smtClean="0"/>
              <a:t>The goal is to convey a feeling of "invisible omniscience" over the minds of the prisoners.</a:t>
            </a:r>
          </a:p>
          <a:p>
            <a:r>
              <a:rPr lang="en-IN" dirty="0" smtClean="0"/>
              <a:t>The </a:t>
            </a:r>
            <a:r>
              <a:rPr lang="en-IN" dirty="0" err="1" smtClean="0"/>
              <a:t>panopticon</a:t>
            </a:r>
            <a:r>
              <a:rPr lang="en-IN" dirty="0" smtClean="0"/>
              <a:t> is a symbol in many dystopian novels, most notably George Orwell's </a:t>
            </a:r>
            <a:r>
              <a:rPr lang="en-IN" b="1" dirty="0" smtClean="0"/>
              <a:t>1984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5400" dirty="0" smtClean="0"/>
          </a:p>
          <a:p>
            <a:pPr>
              <a:buNone/>
            </a:pPr>
            <a:endParaRPr lang="en-IN" sz="5400" dirty="0" smtClean="0"/>
          </a:p>
          <a:p>
            <a:pPr>
              <a:buNone/>
            </a:pPr>
            <a:endParaRPr lang="en-IN" sz="5400" dirty="0" smtClean="0"/>
          </a:p>
          <a:p>
            <a:pPr>
              <a:buNone/>
            </a:pPr>
            <a:r>
              <a:rPr lang="en-IN" sz="5400" dirty="0" smtClean="0"/>
              <a:t>THANK YOU</a:t>
            </a:r>
            <a:endParaRPr lang="en-IN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4000" dirty="0" smtClean="0"/>
          </a:p>
          <a:p>
            <a:pPr>
              <a:buNone/>
            </a:pP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5   I was new in the neighbourhood.</a:t>
            </a:r>
          </a:p>
          <a:p>
            <a:pPr>
              <a:buNone/>
            </a:pPr>
            <a:r>
              <a:rPr lang="en-IN" sz="4000" dirty="0" smtClean="0"/>
              <a:t>6    I had acquaintances.</a:t>
            </a:r>
          </a:p>
          <a:p>
            <a:pPr>
              <a:buNone/>
            </a:pPr>
            <a:r>
              <a:rPr lang="en-IN" sz="4000" dirty="0" smtClean="0"/>
              <a:t>7   I had strapped climbing irons to my feet and each hand grasped a sturdy plumber’s friend</a:t>
            </a:r>
          </a:p>
          <a:p>
            <a:pPr>
              <a:buNone/>
            </a:pPr>
            <a:endParaRPr lang="en-IN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4000" dirty="0" smtClean="0"/>
              <a:t>8   I was 200 feet up.</a:t>
            </a:r>
          </a:p>
          <a:p>
            <a:pPr>
              <a:buNone/>
            </a:pPr>
            <a:r>
              <a:rPr lang="en-IN" sz="4000" dirty="0" smtClean="0"/>
              <a:t>9   The wind was bitter.</a:t>
            </a:r>
          </a:p>
          <a:p>
            <a:pPr>
              <a:buNone/>
            </a:pPr>
            <a:r>
              <a:rPr lang="en-IN" sz="4000" dirty="0" smtClean="0"/>
              <a:t>10  My acquaintances had gathered at the bottom of the mountain to offer encouragement.</a:t>
            </a:r>
          </a:p>
          <a:p>
            <a:pPr>
              <a:buNone/>
            </a:pPr>
            <a:r>
              <a:rPr lang="en-IN" sz="4000" dirty="0" smtClean="0"/>
              <a:t>11  ‘Shithead’</a:t>
            </a:r>
          </a:p>
          <a:p>
            <a:pPr>
              <a:buNone/>
            </a:pPr>
            <a:endParaRPr lang="en-IN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Thomas Pynchon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4000" i="1" dirty="0" smtClean="0"/>
              <a:t>The Crying of Lot 49 </a:t>
            </a:r>
            <a:r>
              <a:rPr lang="en-IN" sz="4000" dirty="0" smtClean="0"/>
              <a:t>(1996)</a:t>
            </a:r>
          </a:p>
          <a:p>
            <a:pPr>
              <a:buNone/>
            </a:pPr>
            <a:r>
              <a:rPr lang="en-IN" sz="4000" dirty="0" err="1" smtClean="0">
                <a:solidFill>
                  <a:srgbClr val="FF0000"/>
                </a:solidFill>
              </a:rPr>
              <a:t>Oedipa</a:t>
            </a:r>
            <a:r>
              <a:rPr lang="en-IN" sz="4000" dirty="0" smtClean="0">
                <a:solidFill>
                  <a:srgbClr val="FF0000"/>
                </a:solidFill>
              </a:rPr>
              <a:t> Maas</a:t>
            </a:r>
            <a:r>
              <a:rPr lang="en-IN" sz="4000" dirty="0" smtClean="0"/>
              <a:t>, California housewife</a:t>
            </a:r>
          </a:p>
          <a:p>
            <a:pPr>
              <a:buNone/>
            </a:pPr>
            <a:r>
              <a:rPr lang="en-IN" sz="4000" dirty="0" smtClean="0"/>
              <a:t>Unravel the mystery of a powerful secret organization that may or may not have existed</a:t>
            </a:r>
          </a:p>
          <a:p>
            <a:pPr>
              <a:buNone/>
            </a:pPr>
            <a:r>
              <a:rPr lang="en-IN" sz="4000" dirty="0" smtClean="0"/>
              <a:t>Novel ends at the point of discovery</a:t>
            </a:r>
            <a:endParaRPr lang="en-IN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Postmodernism?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 Something that unsettles, and deconstructs traditional notions about language, identity, writing itself, and so on</a:t>
            </a:r>
            <a:endParaRPr lang="en-IN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000" dirty="0" smtClean="0"/>
              <a:t>A late 20th-century movement </a:t>
            </a:r>
          </a:p>
          <a:p>
            <a:pPr>
              <a:buNone/>
            </a:pPr>
            <a:r>
              <a:rPr lang="en-IN" sz="4000" dirty="0" smtClean="0"/>
              <a:t>characterized by </a:t>
            </a:r>
          </a:p>
          <a:p>
            <a:pPr>
              <a:buNone/>
            </a:pPr>
            <a:r>
              <a:rPr lang="en-IN" sz="4000" dirty="0" smtClean="0"/>
              <a:t>1. broad </a:t>
            </a:r>
            <a:r>
              <a:rPr lang="en-IN" sz="4000" dirty="0" err="1" smtClean="0"/>
              <a:t>skepticism</a:t>
            </a: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2.  Subjectivism </a:t>
            </a:r>
          </a:p>
          <a:p>
            <a:pPr>
              <a:buNone/>
            </a:pPr>
            <a:r>
              <a:rPr lang="en-IN" sz="4000" dirty="0" smtClean="0"/>
              <a:t> 3. a general suspicion of reason</a:t>
            </a:r>
          </a:p>
          <a:p>
            <a:pPr>
              <a:buNone/>
            </a:pPr>
            <a:r>
              <a:rPr lang="en-IN" sz="4000" dirty="0" smtClean="0"/>
              <a:t> 4. an acute sensitivity to the role of ideology in asserting and maintaining political and economic power.</a:t>
            </a:r>
          </a:p>
          <a:p>
            <a:pPr>
              <a:buNone/>
            </a:pPr>
            <a:endParaRPr lang="en-IN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The term “postmodernism” first entered the philosophical lexicon in 1979, with the publication of </a:t>
            </a:r>
            <a:r>
              <a:rPr lang="en-IN" i="1" dirty="0" smtClean="0"/>
              <a:t>The Postmodern Condition</a:t>
            </a:r>
            <a:r>
              <a:rPr lang="en-IN" dirty="0" smtClean="0"/>
              <a:t> by Jean-François </a:t>
            </a:r>
            <a:r>
              <a:rPr lang="en-IN" dirty="0" err="1" smtClean="0"/>
              <a:t>Lyotard</a:t>
            </a:r>
            <a:endParaRPr lang="en-IN" dirty="0" smtClean="0"/>
          </a:p>
          <a:p>
            <a:pPr>
              <a:buNone/>
            </a:pPr>
            <a:r>
              <a:rPr lang="en-IN" dirty="0" err="1" smtClean="0"/>
              <a:t>Hyperreality</a:t>
            </a:r>
            <a:r>
              <a:rPr lang="en-IN" dirty="0" smtClean="0"/>
              <a:t> is closely related to the concept of the simulacrum: a copy or image without reference to an original. </a:t>
            </a:r>
          </a:p>
          <a:p>
            <a:pPr>
              <a:buNone/>
            </a:pPr>
            <a:r>
              <a:rPr lang="en-IN" dirty="0" err="1" smtClean="0"/>
              <a:t>hyperreality</a:t>
            </a:r>
            <a:r>
              <a:rPr lang="en-IN" dirty="0" smtClean="0"/>
              <a:t> is the result of the technological mediation of experience, where what passes for reality is a network of images and signs without an external referent, such that what is represented is representation itself. </a:t>
            </a:r>
          </a:p>
          <a:p>
            <a:pPr>
              <a:buNone/>
            </a:pPr>
            <a:r>
              <a:rPr lang="en-IN" dirty="0" smtClean="0"/>
              <a:t> Jean </a:t>
            </a:r>
            <a:r>
              <a:rPr lang="en-IN" dirty="0" err="1" smtClean="0"/>
              <a:t>Baudrillard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Derrida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4000" dirty="0" smtClean="0"/>
              <a:t>Deconstruction - </a:t>
            </a:r>
            <a:r>
              <a:rPr lang="en-IN" sz="4000" i="1" dirty="0" smtClean="0"/>
              <a:t>Of Grammatology</a:t>
            </a:r>
            <a:r>
              <a:rPr lang="en-IN" sz="4000" dirty="0" smtClean="0"/>
              <a:t> </a:t>
            </a:r>
          </a:p>
          <a:p>
            <a:pPr>
              <a:buNone/>
            </a:pPr>
            <a:r>
              <a:rPr lang="en-IN" sz="4000" dirty="0" smtClean="0"/>
              <a:t>No centre</a:t>
            </a:r>
          </a:p>
          <a:p>
            <a:pPr>
              <a:buNone/>
            </a:pPr>
            <a:r>
              <a:rPr lang="en-IN" sz="4000" i="1" dirty="0" err="1" smtClean="0"/>
              <a:t>différance</a:t>
            </a:r>
            <a:r>
              <a:rPr lang="en-IN" sz="4000" dirty="0" smtClean="0"/>
              <a:t> - a device that can only be read and not heard when </a:t>
            </a:r>
            <a:r>
              <a:rPr lang="en-IN" sz="4000" i="1" dirty="0" err="1" smtClean="0"/>
              <a:t>différance</a:t>
            </a:r>
            <a:r>
              <a:rPr lang="en-IN" sz="4000" dirty="0" smtClean="0"/>
              <a:t> and </a:t>
            </a:r>
            <a:r>
              <a:rPr lang="en-IN" sz="4000" i="1" dirty="0" err="1" smtClean="0"/>
              <a:t>différence</a:t>
            </a:r>
            <a:r>
              <a:rPr lang="en-IN" sz="4000" dirty="0" smtClean="0"/>
              <a:t> are pronounced in French</a:t>
            </a:r>
            <a:endParaRPr lang="en-IN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817</Words>
  <Application>Microsoft Office PowerPoint</Application>
  <PresentationFormat>On-screen Show (4:3)</PresentationFormat>
  <Paragraphs>130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Postmodernism</vt:lpstr>
      <vt:lpstr> “Glass Mountain” – Donald Barthelme </vt:lpstr>
      <vt:lpstr>Slide 3</vt:lpstr>
      <vt:lpstr>Slide 4</vt:lpstr>
      <vt:lpstr>Thomas Pynchon</vt:lpstr>
      <vt:lpstr>What is Postmodernism?</vt:lpstr>
      <vt:lpstr>Slide 7</vt:lpstr>
      <vt:lpstr>Slide 8</vt:lpstr>
      <vt:lpstr> Derrida</vt:lpstr>
      <vt:lpstr>Postmodernism</vt:lpstr>
      <vt:lpstr>Slide 11</vt:lpstr>
      <vt:lpstr>Slide 12</vt:lpstr>
      <vt:lpstr>Slide 13</vt:lpstr>
      <vt:lpstr>meta-narrative – Jean Francois Lyotard</vt:lpstr>
      <vt:lpstr>Slide 15</vt:lpstr>
      <vt:lpstr>MODERNISM &amp; POSTMODERNISM</vt:lpstr>
      <vt:lpstr>Slide 17</vt:lpstr>
      <vt:lpstr>Slide 18</vt:lpstr>
      <vt:lpstr>Slide 19</vt:lpstr>
      <vt:lpstr>Slide 20</vt:lpstr>
      <vt:lpstr>Key Concepts</vt:lpstr>
      <vt:lpstr>Slide 22</vt:lpstr>
      <vt:lpstr>Aporia </vt:lpstr>
      <vt:lpstr>Flattening of Affect </vt:lpstr>
      <vt:lpstr>Panopticon 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Postmodernism</dc:title>
  <dc:creator>Stephon</dc:creator>
  <cp:lastModifiedBy>Stephen</cp:lastModifiedBy>
  <cp:revision>12</cp:revision>
  <dcterms:created xsi:type="dcterms:W3CDTF">2006-08-16T00:00:00Z</dcterms:created>
  <dcterms:modified xsi:type="dcterms:W3CDTF">2019-03-20T16:06:27Z</dcterms:modified>
</cp:coreProperties>
</file>