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09388-0EBF-45E4-A3CA-A501741E5AED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27E7-AADF-4D92-96C4-971A8C957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2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27E7-AADF-4D92-96C4-971A8C9577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61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AFE96B9-1729-4318-99AB-B016E157E50E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8C6-25A0-434D-A8A9-2180445B17AF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07703B-B50B-47E0-A4E2-8B3136F7838D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A2C495-3A8E-47E4-BF6D-2C68D6E2CD4B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858717-0F09-4699-A49B-9FA416A523D4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72F8-FBF8-43B3-8970-9DD99A0AD15C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E016-74E0-4872-AB9C-C169D51289A9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4FAB-4FBB-4E6B-BDA7-BF766B29D7A4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A11B1B-CA64-494C-807B-0FABE7E99584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4413-BCBF-433D-99BE-0B2B19D2EFE5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BCF0C5-52F2-4B01-826E-29903210C8DE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2B2-1ED8-40E7-940B-BF8D6BBB4A58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4893-F591-4C06-BE41-1F3D07D85ED7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87EA-B027-425A-822E-24B6C170BCA8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0AE7-592A-42A2-9D91-805FD684BD6A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9015-AD5E-4C34-9C67-494AAFC8C5F6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0B29-E055-497E-B18D-F3CC5030E605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5D62-9113-4B0B-A16F-7DF97DCC283E}" type="datetime1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479" y="1803405"/>
            <a:ext cx="9448800" cy="1825096"/>
          </a:xfrm>
        </p:spPr>
        <p:txBody>
          <a:bodyPr/>
          <a:lstStyle/>
          <a:p>
            <a:r>
              <a:rPr lang="en-US" dirty="0" smtClean="0"/>
              <a:t>Modernism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38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 – marked by…..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44" y="1628078"/>
            <a:ext cx="11104756" cy="522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poverty and squalor of industrial cities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Two destructive world wars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Death camps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The threat of global annihilation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4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exhibition hall, London 1851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4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1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3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9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706138"/>
            <a:ext cx="11127059" cy="51518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History and civilization were inherently progressive 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Progress was always good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(society – antithetical to progress)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Thinkers who </a:t>
            </a:r>
            <a:r>
              <a:rPr lang="en-US" dirty="0" err="1" smtClean="0"/>
              <a:t>qned</a:t>
            </a:r>
            <a:r>
              <a:rPr lang="en-US" dirty="0" smtClean="0"/>
              <a:t> the optimism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Arthur Schopenhauer (1788-1860)(</a:t>
            </a:r>
            <a:r>
              <a:rPr lang="en-US" sz="3600" i="1" dirty="0" smtClean="0"/>
              <a:t>The World as Will and Idea</a:t>
            </a:r>
            <a:r>
              <a:rPr lang="en-US" sz="3600" dirty="0" smtClean="0"/>
              <a:t>)German philosopher</a:t>
            </a:r>
          </a:p>
          <a:p>
            <a:pPr marL="0" indent="0">
              <a:buNone/>
            </a:pPr>
            <a:r>
              <a:rPr lang="en-US" sz="3600" dirty="0" smtClean="0"/>
              <a:t>  (influenced Nietzsche)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Charles Darwin (1809-1882) Evolution by natural selection(undermined religious certainty)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393902"/>
            <a:ext cx="11182815" cy="5464098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4400" dirty="0" smtClean="0"/>
              <a:t>Karl </a:t>
            </a:r>
            <a:r>
              <a:rPr lang="en-US" sz="4400" dirty="0"/>
              <a:t>Marx(1818-1883) </a:t>
            </a:r>
            <a:r>
              <a:rPr lang="en-US" sz="4400" i="1" dirty="0"/>
              <a:t>Das Capital</a:t>
            </a:r>
            <a:r>
              <a:rPr lang="en-US" sz="4400" dirty="0"/>
              <a:t>(1867)</a:t>
            </a:r>
          </a:p>
          <a:p>
            <a:endParaRPr lang="en-US" sz="4400" dirty="0" smtClean="0"/>
          </a:p>
          <a:p>
            <a:r>
              <a:rPr lang="en-US" sz="4400" dirty="0" smtClean="0"/>
              <a:t>Sigmund Freud (1856-1939): </a:t>
            </a:r>
            <a:r>
              <a:rPr lang="en-US" sz="4400" i="1" dirty="0" smtClean="0"/>
              <a:t>Studies on Hysteria</a:t>
            </a:r>
            <a:r>
              <a:rPr lang="en-US" sz="4400" dirty="0" smtClean="0"/>
              <a:t>(1895)- Primacy of the Unconscious mind in mental life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5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746126"/>
            <a:ext cx="11205117" cy="547256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4400" dirty="0" smtClean="0"/>
              <a:t>Friedrich Nietzsche(1844-1900)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Henri Bergson(1859-1941)- difference between scientific clock time and the direct subjective human experience of time)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1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An international artistic movement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Architecture, arts and crafts, film and literature</a:t>
            </a:r>
          </a:p>
          <a:p>
            <a:endParaRPr lang="en-US" sz="3600" dirty="0"/>
          </a:p>
          <a:p>
            <a:r>
              <a:rPr lang="en-US" sz="3600" dirty="0" smtClean="0"/>
              <a:t>Began in the latter part of 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Came to an end(?) in the middle of the twentieth century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0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1726209"/>
            <a:ext cx="11115907" cy="513179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Historian William </a:t>
            </a:r>
            <a:r>
              <a:rPr lang="en-US" sz="4400" dirty="0" err="1" smtClean="0"/>
              <a:t>Everdell</a:t>
            </a:r>
            <a:r>
              <a:rPr lang="en-US" sz="4400" dirty="0" smtClean="0"/>
              <a:t>: Modernism began in the 1870s</a:t>
            </a:r>
          </a:p>
          <a:p>
            <a:r>
              <a:rPr lang="en-US" sz="4400" dirty="0" smtClean="0"/>
              <a:t>Visual Art Critic Clement Greenberg: middle of the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 in France</a:t>
            </a:r>
          </a:p>
          <a:p>
            <a:r>
              <a:rPr lang="en-US" sz="4400" dirty="0" smtClean="0"/>
              <a:t>Baudelaire (Literature), Edouard </a:t>
            </a:r>
            <a:r>
              <a:rPr lang="en-US" sz="4400" dirty="0" err="1" smtClean="0"/>
              <a:t>Manet</a:t>
            </a:r>
            <a:r>
              <a:rPr lang="en-US" sz="4400" dirty="0" smtClean="0"/>
              <a:t>(1832-1883)(Painting), Flaubert(prose fiction)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Everdell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Seurat’s Divisionism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 Sunday Afternoon on the Island of La Grande </a:t>
            </a:r>
            <a:r>
              <a:rPr lang="en-US" sz="4400" dirty="0" err="1" smtClean="0"/>
              <a:t>Jatte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68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17"/>
            <a:ext cx="12192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7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Modern – Latin ‘modo’ – means ‘current’ or ‘of the moment’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Sudden, unexpected breaks with traditional ways of viewing and interacting with the world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4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Reaction against Victorian culture and aesthetic</a:t>
            </a:r>
          </a:p>
          <a:p>
            <a:endParaRPr lang="en-US" sz="4400" dirty="0"/>
          </a:p>
          <a:p>
            <a:r>
              <a:rPr lang="en-US" sz="4400" dirty="0" smtClean="0"/>
              <a:t>Stability and quietude of Victorian Era – thing of the past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4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194560"/>
            <a:ext cx="10859429" cy="46634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Experimentation 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Individualism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Central preoccupation: Inner Self and Consciousness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22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98" y="1382752"/>
            <a:ext cx="11071302" cy="5475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Modernist does not care for Nature, Being or the overarching structures of History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err="1" smtClean="0"/>
              <a:t>He/She</a:t>
            </a:r>
            <a:r>
              <a:rPr lang="en-US" sz="4400" dirty="0" smtClean="0"/>
              <a:t> does not see progress and growth, but decay and a growing alienation of the individual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2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7" y="1003610"/>
            <a:ext cx="11082454" cy="58543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Beginning of the distinction between “</a:t>
            </a:r>
            <a:r>
              <a:rPr lang="en-US" sz="4400" dirty="0" err="1" smtClean="0"/>
              <a:t>high”art</a:t>
            </a:r>
            <a:r>
              <a:rPr lang="en-US" sz="4400" dirty="0" smtClean="0"/>
              <a:t> and “low” art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Educational reforms of the Victorian Age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Greater demand for literature</a:t>
            </a:r>
          </a:p>
          <a:p>
            <a:pPr marL="0" indent="0">
              <a:buNone/>
            </a:pP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0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044"/>
            <a:ext cx="11049000" cy="50849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Press – supplied the demand</a:t>
            </a:r>
          </a:p>
          <a:p>
            <a:endParaRPr lang="en-US" sz="4000" dirty="0"/>
          </a:p>
          <a:p>
            <a:r>
              <a:rPr lang="en-US" sz="4000" dirty="0" smtClean="0"/>
              <a:t>Sophisticated literati scorned the new popular literature</a:t>
            </a:r>
          </a:p>
          <a:p>
            <a:endParaRPr lang="en-US" sz="4000" dirty="0"/>
          </a:p>
          <a:p>
            <a:r>
              <a:rPr lang="en-US" sz="4000" dirty="0" smtClean="0"/>
              <a:t>‘Real’ artists found themselves in a state of alienation from the mainstream society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3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98" y="1438507"/>
            <a:ext cx="11071302" cy="5419493"/>
          </a:xfrm>
        </p:spPr>
        <p:txBody>
          <a:bodyPr>
            <a:noAutofit/>
          </a:bodyPr>
          <a:lstStyle/>
          <a:p>
            <a:r>
              <a:rPr lang="en-US" sz="4400" dirty="0" smtClean="0"/>
              <a:t>All truths became relative, and in a state of flux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No guiding spirit rules the events of the world</a:t>
            </a:r>
          </a:p>
          <a:p>
            <a:endParaRPr lang="en-US" sz="4400" dirty="0"/>
          </a:p>
          <a:p>
            <a:r>
              <a:rPr lang="en-US" sz="4400" dirty="0" smtClean="0"/>
              <a:t>Absolute destruction was kept in check by only the tiniest of margins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9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Falls between Realism and Postmodernism</a:t>
            </a:r>
          </a:p>
          <a:p>
            <a:endParaRPr lang="en-US" sz="3600" dirty="0"/>
          </a:p>
          <a:p>
            <a:r>
              <a:rPr lang="en-US" sz="3600" dirty="0" smtClean="0"/>
              <a:t>Encompasses a range of artistic movements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Range of artistic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918010"/>
            <a:ext cx="11026698" cy="49399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Abstractionism</a:t>
            </a:r>
          </a:p>
          <a:p>
            <a:r>
              <a:rPr lang="en-US" sz="4000" dirty="0" smtClean="0"/>
              <a:t>Avant-gardism</a:t>
            </a:r>
          </a:p>
          <a:p>
            <a:r>
              <a:rPr lang="en-US" sz="4000" dirty="0" smtClean="0"/>
              <a:t>Constructivism</a:t>
            </a:r>
          </a:p>
          <a:p>
            <a:r>
              <a:rPr lang="en-US" sz="4000" dirty="0" smtClean="0"/>
              <a:t>Cubism</a:t>
            </a:r>
          </a:p>
          <a:p>
            <a:r>
              <a:rPr lang="en-US" sz="4000" dirty="0" smtClean="0"/>
              <a:t>Dadaism</a:t>
            </a:r>
          </a:p>
          <a:p>
            <a:r>
              <a:rPr lang="en-US" sz="4000" dirty="0" smtClean="0"/>
              <a:t>Futurism</a:t>
            </a:r>
          </a:p>
          <a:p>
            <a:r>
              <a:rPr lang="en-US" sz="4000" dirty="0" err="1" smtClean="0"/>
              <a:t>Situationism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0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Symbolism</a:t>
            </a:r>
            <a:endParaRPr lang="en-US" sz="4400" dirty="0"/>
          </a:p>
          <a:p>
            <a:r>
              <a:rPr lang="en-US" sz="4400" dirty="0" smtClean="0"/>
              <a:t>Expressionism</a:t>
            </a:r>
          </a:p>
          <a:p>
            <a:r>
              <a:rPr lang="en-US" sz="4400" dirty="0" smtClean="0"/>
              <a:t>Imagism</a:t>
            </a:r>
          </a:p>
          <a:p>
            <a:r>
              <a:rPr lang="en-US" sz="4400" dirty="0" smtClean="0"/>
              <a:t>Surrealism</a:t>
            </a:r>
          </a:p>
          <a:p>
            <a:r>
              <a:rPr lang="en-US" sz="4400" dirty="0" err="1" smtClean="0"/>
              <a:t>Vorticism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7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Imagism…..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59" y="2194560"/>
            <a:ext cx="10970941" cy="4741499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Exponent: Ezra Pound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T. E. </a:t>
            </a:r>
            <a:r>
              <a:rPr lang="en-US" sz="4000" dirty="0" err="1"/>
              <a:t>H</a:t>
            </a:r>
            <a:r>
              <a:rPr lang="en-US" sz="4000" dirty="0" err="1" smtClean="0"/>
              <a:t>ulme</a:t>
            </a:r>
            <a:r>
              <a:rPr lang="en-US" sz="4000" dirty="0" smtClean="0"/>
              <a:t>: wanted poetry to concentrate entirely upon “the thing itself”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Minimalist language, Directness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55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5" y="1628078"/>
            <a:ext cx="11093605" cy="5229922"/>
          </a:xfrm>
        </p:spPr>
        <p:txBody>
          <a:bodyPr>
            <a:normAutofit/>
          </a:bodyPr>
          <a:lstStyle/>
          <a:p>
            <a:r>
              <a:rPr lang="en-US" sz="4000" dirty="0"/>
              <a:t>Dreaminess, Pastoral poetry </a:t>
            </a:r>
            <a:r>
              <a:rPr lang="en-US" sz="4000" dirty="0" smtClean="0"/>
              <a:t>abandoned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New, cold, mechanized </a:t>
            </a:r>
            <a:r>
              <a:rPr lang="en-US" sz="4000" dirty="0" smtClean="0"/>
              <a:t>poetics</a:t>
            </a:r>
          </a:p>
          <a:p>
            <a:endParaRPr lang="en-US" sz="4000" dirty="0"/>
          </a:p>
          <a:p>
            <a:r>
              <a:rPr lang="en-US" sz="4000" dirty="0" smtClean="0"/>
              <a:t>Short, unrhymed, sparse in adjectives and adverbs(avoided ornamental, verbose style of Victorian poetry)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characteristic…..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4400" dirty="0" smtClean="0"/>
              <a:t>Arthur Rimbaud: Il </a:t>
            </a:r>
            <a:r>
              <a:rPr lang="en-US" sz="4400" dirty="0" err="1" smtClean="0"/>
              <a:t>faut</a:t>
            </a:r>
            <a:r>
              <a:rPr lang="en-US" sz="4400" dirty="0" smtClean="0"/>
              <a:t> </a:t>
            </a:r>
            <a:r>
              <a:rPr lang="en-US" sz="4400" dirty="0" err="1" smtClean="0"/>
              <a:t>etre</a:t>
            </a:r>
            <a:r>
              <a:rPr lang="en-US" sz="4400" dirty="0" smtClean="0"/>
              <a:t> </a:t>
            </a:r>
            <a:r>
              <a:rPr lang="en-US" sz="4400" dirty="0" err="1" smtClean="0"/>
              <a:t>absolument</a:t>
            </a:r>
            <a:r>
              <a:rPr lang="en-US" sz="4400" dirty="0" smtClean="0"/>
              <a:t> </a:t>
            </a:r>
            <a:r>
              <a:rPr lang="en-US" sz="4400" dirty="0" err="1" smtClean="0"/>
              <a:t>moderne</a:t>
            </a:r>
            <a:r>
              <a:rPr lang="en-US" sz="4400" dirty="0" smtClean="0"/>
              <a:t>! (One must be absolutely modern!)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 smtClean="0"/>
              <a:t>Ezra Pound: Make it new!</a:t>
            </a:r>
          </a:p>
          <a:p>
            <a:endParaRPr lang="en-US" sz="44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7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94560"/>
            <a:ext cx="11037849" cy="46634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Asking the artists to jettison tradition</a:t>
            </a:r>
          </a:p>
          <a:p>
            <a:endParaRPr lang="en-US" sz="4000" dirty="0"/>
          </a:p>
          <a:p>
            <a:r>
              <a:rPr lang="en-US" sz="4000" dirty="0" smtClean="0"/>
              <a:t>And experiment with the possibilities inherent in every medium</a:t>
            </a:r>
          </a:p>
          <a:p>
            <a:endParaRPr lang="en-US" sz="4000" dirty="0"/>
          </a:p>
          <a:p>
            <a:r>
              <a:rPr lang="en-US" sz="4000" dirty="0" smtClean="0"/>
              <a:t>Regardless of the apparent senselessness or ugliness of the outcome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38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Gertrude stein…..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6" y="2194560"/>
            <a:ext cx="10904034" cy="4663440"/>
          </a:xfrm>
        </p:spPr>
        <p:txBody>
          <a:bodyPr>
            <a:noAutofit/>
          </a:bodyPr>
          <a:lstStyle/>
          <a:p>
            <a:r>
              <a:rPr lang="en-US" sz="4400" dirty="0" smtClean="0"/>
              <a:t>Duty of the work of art to strive for ugliness</a:t>
            </a:r>
          </a:p>
          <a:p>
            <a:endParaRPr lang="en-US" sz="4400" dirty="0"/>
          </a:p>
          <a:p>
            <a:r>
              <a:rPr lang="en-US" sz="4400" dirty="0" smtClean="0"/>
              <a:t>Only in that way it could be truly new</a:t>
            </a:r>
          </a:p>
          <a:p>
            <a:endParaRPr lang="en-US" sz="4400" dirty="0"/>
          </a:p>
          <a:p>
            <a:r>
              <a:rPr lang="en-US" sz="4400" dirty="0" smtClean="0"/>
              <a:t>Beauty- a lingering trace of past traditions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 S. </a:t>
            </a:r>
            <a:r>
              <a:rPr lang="en-US" dirty="0" err="1" smtClean="0"/>
              <a:t>eliot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1706137"/>
            <a:ext cx="11026698" cy="51518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Intellectual, allusive, ironic mode of poetry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Looked backwards for inspiration, but not nostalgic or romantic about the past</a:t>
            </a:r>
          </a:p>
          <a:p>
            <a:endParaRPr lang="en-US" sz="4000" dirty="0"/>
          </a:p>
          <a:p>
            <a:r>
              <a:rPr lang="en-US" sz="4000" dirty="0" smtClean="0"/>
              <a:t>Poetic voice sounds very colloquial, but secondary meanings found underneath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8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USA…..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2194560"/>
            <a:ext cx="11127059" cy="46634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Lost Generation</a:t>
            </a:r>
          </a:p>
          <a:p>
            <a:endParaRPr lang="en-US" sz="4000" dirty="0"/>
          </a:p>
          <a:p>
            <a:r>
              <a:rPr lang="en-US" sz="4000" dirty="0" smtClean="0"/>
              <a:t>Gertrude Stein, Hemingway, Scott Fitzgerald</a:t>
            </a:r>
          </a:p>
          <a:p>
            <a:endParaRPr lang="en-US" sz="4000" dirty="0"/>
          </a:p>
          <a:p>
            <a:r>
              <a:rPr lang="en-US" sz="4000" dirty="0" smtClean="0"/>
              <a:t>Turning the mind’s eye inward, attempting to record the workings of the consciousness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7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672683"/>
            <a:ext cx="11026698" cy="51853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Unreliable narrator supplanted the omniscient, trustworthy narrator </a:t>
            </a:r>
          </a:p>
          <a:p>
            <a:endParaRPr lang="en-US" sz="4400" dirty="0"/>
          </a:p>
          <a:p>
            <a:r>
              <a:rPr lang="en-US" sz="4400" dirty="0" smtClean="0"/>
              <a:t>Stream of Consciousness</a:t>
            </a:r>
          </a:p>
          <a:p>
            <a:endParaRPr lang="en-US" sz="4400" dirty="0"/>
          </a:p>
          <a:p>
            <a:r>
              <a:rPr lang="en-US" sz="4400" dirty="0" smtClean="0"/>
              <a:t>Surveyed the inner space of the human mind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Transformation of culture and society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brought about by embracing a combination of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new ways of thinking and new technology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Genre and Form</a:t>
            </a:r>
          </a:p>
          <a:p>
            <a:endParaRPr lang="en-US" sz="4400" dirty="0"/>
          </a:p>
          <a:p>
            <a:r>
              <a:rPr lang="en-US" sz="4400" dirty="0" err="1" smtClean="0"/>
              <a:t>Eg</a:t>
            </a:r>
            <a:r>
              <a:rPr lang="en-US" sz="4400" dirty="0" smtClean="0"/>
              <a:t>. </a:t>
            </a:r>
            <a:r>
              <a:rPr lang="en-US" sz="4400" i="1" dirty="0" smtClean="0"/>
              <a:t>The Waste Land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2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56" y="1650380"/>
            <a:ext cx="10993244" cy="52076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Self-consciousness and irony concerning literary and social conventions</a:t>
            </a:r>
          </a:p>
          <a:p>
            <a:endParaRPr lang="en-US" sz="4000" dirty="0"/>
          </a:p>
          <a:p>
            <a:r>
              <a:rPr lang="en-US" sz="4000" dirty="0" smtClean="0"/>
              <a:t>Realistic fiction</a:t>
            </a:r>
          </a:p>
          <a:p>
            <a:endParaRPr lang="en-US" sz="4000" dirty="0"/>
          </a:p>
          <a:p>
            <a:r>
              <a:rPr lang="en-US" sz="4000" dirty="0" smtClean="0"/>
              <a:t>Freud’s ideas – Consciousness and Sexual repression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07" y="2194560"/>
            <a:ext cx="10982093" cy="46634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Classical and mythic forms refashioned or made new</a:t>
            </a:r>
          </a:p>
          <a:p>
            <a:endParaRPr lang="en-US" sz="4400" dirty="0"/>
          </a:p>
          <a:p>
            <a:r>
              <a:rPr lang="en-US" sz="4400" dirty="0" smtClean="0"/>
              <a:t>Allusiveness – symbolic references</a:t>
            </a:r>
          </a:p>
          <a:p>
            <a:endParaRPr lang="en-US" sz="4400" dirty="0"/>
          </a:p>
          <a:p>
            <a:r>
              <a:rPr lang="en-US" sz="4400" dirty="0" smtClean="0"/>
              <a:t>Self-conscious </a:t>
            </a:r>
            <a:r>
              <a:rPr lang="en-US" sz="4400" dirty="0" err="1" smtClean="0"/>
              <a:t>intertexuality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88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45" y="1717288"/>
            <a:ext cx="11104756" cy="514071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Isolation</a:t>
            </a:r>
          </a:p>
          <a:p>
            <a:endParaRPr lang="en-US" sz="4000" dirty="0"/>
          </a:p>
          <a:p>
            <a:r>
              <a:rPr lang="en-US" sz="4000" dirty="0" smtClean="0"/>
              <a:t>Eccentricity</a:t>
            </a:r>
          </a:p>
          <a:p>
            <a:endParaRPr lang="en-US" sz="4000" dirty="0"/>
          </a:p>
          <a:p>
            <a:r>
              <a:rPr lang="en-US" sz="4000" dirty="0" smtClean="0"/>
              <a:t>Pessimism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/>
              <a:t>Reaction against formal limits of Realism and optimism of the Victorian Era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61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24" y="2194560"/>
            <a:ext cx="10825976" cy="4507323"/>
          </a:xfrm>
        </p:spPr>
        <p:txBody>
          <a:bodyPr>
            <a:noAutofit/>
          </a:bodyPr>
          <a:lstStyle/>
          <a:p>
            <a:r>
              <a:rPr lang="en-US" sz="4400" dirty="0" smtClean="0"/>
              <a:t>Suggests Change, uncertainty and Risk</a:t>
            </a:r>
          </a:p>
          <a:p>
            <a:endParaRPr lang="en-US" sz="4400" dirty="0"/>
          </a:p>
          <a:p>
            <a:r>
              <a:rPr lang="en-US" sz="4400" dirty="0" smtClean="0"/>
              <a:t>Giddens: Modernism – risk culture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All knowledge – open to revision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archetype…..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9" y="2194560"/>
            <a:ext cx="11149361" cy="47526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Faust – to make himself</a:t>
            </a:r>
          </a:p>
          <a:p>
            <a:endParaRPr lang="en-US" sz="4400" dirty="0"/>
          </a:p>
          <a:p>
            <a:r>
              <a:rPr lang="en-US" sz="4400" dirty="0" smtClean="0"/>
              <a:t>Dilemma of modern development</a:t>
            </a:r>
          </a:p>
          <a:p>
            <a:endParaRPr lang="en-US" sz="4400" dirty="0"/>
          </a:p>
          <a:p>
            <a:r>
              <a:rPr lang="en-US" sz="4400" dirty="0" smtClean="0"/>
              <a:t>Interplay of creation and destruction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8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– identity……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project</a:t>
            </a:r>
          </a:p>
          <a:p>
            <a:endParaRPr lang="en-US" sz="4400" dirty="0"/>
          </a:p>
          <a:p>
            <a:r>
              <a:rPr lang="en-US" sz="4400" dirty="0" smtClean="0"/>
              <a:t>Identity is not fixed, but created and built 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59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urban aesthetic…..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98" y="2194560"/>
            <a:ext cx="11071302" cy="46634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Baudelaire’s </a:t>
            </a:r>
            <a:r>
              <a:rPr lang="en-US" sz="3600" i="1" dirty="0" smtClean="0"/>
              <a:t>flaneur</a:t>
            </a:r>
            <a:r>
              <a:rPr lang="en-US" sz="3600" dirty="0" smtClean="0"/>
              <a:t> (stroller)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Walking the anonymous spaces of the modern city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Experiencing the complexity, disturbances and confusions of the streets with their shops, displays, images and variety of persons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7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4" y="2194560"/>
            <a:ext cx="11015546" cy="4663440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 insights from Psychology and Sociology</a:t>
            </a:r>
          </a:p>
          <a:p>
            <a:endParaRPr lang="en-US" sz="4400" dirty="0" smtClean="0"/>
          </a:p>
          <a:p>
            <a:r>
              <a:rPr lang="en-US" sz="4400" dirty="0" smtClean="0"/>
              <a:t>Anthropological Study of Comparative Religion</a:t>
            </a:r>
          </a:p>
          <a:p>
            <a:endParaRPr lang="en-US" sz="4400" dirty="0"/>
          </a:p>
          <a:p>
            <a:r>
              <a:rPr lang="en-US" sz="4400" dirty="0" smtClean="0"/>
              <a:t>Shifting Power Structures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4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94560"/>
            <a:ext cx="11037849" cy="4462718"/>
          </a:xfrm>
        </p:spPr>
        <p:txBody>
          <a:bodyPr>
            <a:noAutofit/>
          </a:bodyPr>
          <a:lstStyle/>
          <a:p>
            <a:r>
              <a:rPr lang="en-US" sz="4400" dirty="0" smtClean="0"/>
              <a:t>Women entering workforce</a:t>
            </a:r>
          </a:p>
          <a:p>
            <a:endParaRPr lang="en-US" sz="4400" dirty="0"/>
          </a:p>
          <a:p>
            <a:r>
              <a:rPr lang="en-US" sz="4400" dirty="0" smtClean="0"/>
              <a:t>New city consciousness</a:t>
            </a:r>
          </a:p>
          <a:p>
            <a:endParaRPr lang="en-US" sz="4400" dirty="0"/>
          </a:p>
          <a:p>
            <a:r>
              <a:rPr lang="en-US" sz="4400" dirty="0" smtClean="0"/>
              <a:t>Radio, Cinema – Information technology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4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Modernism  </a:t>
            </a:r>
            <a:r>
              <a:rPr lang="en-US" sz="4000" dirty="0"/>
              <a:t>- a reaction to modernization, </a:t>
            </a:r>
            <a:r>
              <a:rPr lang="en-US" sz="4000" dirty="0" smtClean="0"/>
              <a:t>a </a:t>
            </a:r>
            <a:r>
              <a:rPr lang="en-US" sz="4000" dirty="0"/>
              <a:t>means by which a particular society </a:t>
            </a:r>
            <a:r>
              <a:rPr lang="en-US" sz="4000" dirty="0" smtClean="0"/>
              <a:t>can</a:t>
            </a:r>
          </a:p>
          <a:p>
            <a:pPr marL="0" indent="0">
              <a:buNone/>
            </a:pPr>
            <a:r>
              <a:rPr lang="en-US" sz="4000" dirty="0" smtClean="0"/>
              <a:t>absorb </a:t>
            </a:r>
            <a:r>
              <a:rPr lang="en-US" sz="4000" dirty="0"/>
              <a:t>the shocks that rapid and radical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change </a:t>
            </a:r>
            <a:r>
              <a:rPr lang="en-US" sz="4000" dirty="0"/>
              <a:t>can cause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94560"/>
            <a:ext cx="11037849" cy="46634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 absolute truth, only relative, provisional truths</a:t>
            </a:r>
          </a:p>
          <a:p>
            <a:endParaRPr lang="en-US" sz="4400" dirty="0"/>
          </a:p>
          <a:p>
            <a:r>
              <a:rPr lang="en-US" sz="4400" dirty="0" smtClean="0"/>
              <a:t>Reaction against the dominance of rational, logical, patriarchal discourse and its monopoly of power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0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2216862"/>
            <a:ext cx="11115907" cy="46634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 linear plots, multiple plots, unresolved endings</a:t>
            </a:r>
          </a:p>
          <a:p>
            <a:endParaRPr lang="en-US" sz="3600" dirty="0"/>
          </a:p>
          <a:p>
            <a:r>
              <a:rPr lang="en-US" sz="3600" dirty="0" smtClean="0"/>
              <a:t>Multiple points of view – rejection of a single, omniscient point of view</a:t>
            </a:r>
          </a:p>
          <a:p>
            <a:endParaRPr lang="en-US" sz="3600" dirty="0"/>
          </a:p>
          <a:p>
            <a:r>
              <a:rPr lang="en-US" sz="3600" dirty="0"/>
              <a:t>Primitivism – belief, thought or </a:t>
            </a:r>
            <a:r>
              <a:rPr lang="en-US" sz="3600" dirty="0" err="1" smtClean="0"/>
              <a:t>behaviour</a:t>
            </a:r>
            <a:r>
              <a:rPr lang="en-US" sz="3600" dirty="0" smtClean="0"/>
              <a:t> </a:t>
            </a:r>
            <a:r>
              <a:rPr lang="en-US" sz="3600" dirty="0"/>
              <a:t>of a primitive or instinctive nature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0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2194560"/>
            <a:ext cx="11004395" cy="46634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Painting: Henri Matisse, Pablo Picasso</a:t>
            </a:r>
          </a:p>
          <a:p>
            <a:r>
              <a:rPr lang="en-US" sz="4400" dirty="0" smtClean="0"/>
              <a:t>Literature: James Joyce, Gertrude Stein</a:t>
            </a:r>
          </a:p>
          <a:p>
            <a:r>
              <a:rPr lang="en-US" sz="4400" dirty="0" smtClean="0"/>
              <a:t>Dance: Isadora Duncan</a:t>
            </a:r>
          </a:p>
          <a:p>
            <a:r>
              <a:rPr lang="en-US" sz="4400" dirty="0" smtClean="0"/>
              <a:t>Music: Igor Stravinsky</a:t>
            </a:r>
          </a:p>
          <a:p>
            <a:r>
              <a:rPr lang="en-US" sz="4400" dirty="0" smtClean="0"/>
              <a:t>Architecture: Frank Lloyd Wright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6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746126"/>
            <a:ext cx="11037849" cy="5472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Modernity (and Postmodernity) refer to historical and sociological configurations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Modernism (and Postmodernism) are cultural and epistemological concepts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Modernism is the cultural experience of modernity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5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Aesthetic complement of Modernity(Change in the social sphere)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Its drive for change is rooted in the disruptions to social life brought about by Modernization(change in technology)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  - a historical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Post-traditional order marked by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Change</a:t>
            </a:r>
          </a:p>
          <a:p>
            <a:r>
              <a:rPr lang="en-US" sz="4000" dirty="0" smtClean="0"/>
              <a:t>Innovation</a:t>
            </a:r>
          </a:p>
          <a:p>
            <a:r>
              <a:rPr lang="en-US" sz="4000" dirty="0" smtClean="0"/>
              <a:t>Dynamism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29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 consists of…..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1781965"/>
            <a:ext cx="10848278" cy="4919918"/>
          </a:xfrm>
        </p:spPr>
        <p:txBody>
          <a:bodyPr>
            <a:noAutofit/>
          </a:bodyPr>
          <a:lstStyle/>
          <a:p>
            <a:r>
              <a:rPr lang="en-US" sz="4000" dirty="0" smtClean="0"/>
              <a:t>Industrialism(transformation of nature: development of the created environment)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Surveillance (control of </a:t>
            </a:r>
            <a:r>
              <a:rPr lang="en-US" sz="4000" dirty="0" err="1" smtClean="0"/>
              <a:t>inf</a:t>
            </a:r>
            <a:r>
              <a:rPr lang="en-US" sz="4000" dirty="0" smtClean="0"/>
              <a:t> &amp; social supervision)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Capitalism (capital accumulation)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Military power (industrialization of war)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8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374</TotalTime>
  <Words>1103</Words>
  <Application>Microsoft Office PowerPoint</Application>
  <PresentationFormat>Custom</PresentationFormat>
  <Paragraphs>293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Vapor Trail</vt:lpstr>
      <vt:lpstr>Modernism</vt:lpstr>
      <vt:lpstr>Modernism…..</vt:lpstr>
      <vt:lpstr>Modernism…</vt:lpstr>
      <vt:lpstr>Modernization…</vt:lpstr>
      <vt:lpstr>Modernism…..</vt:lpstr>
      <vt:lpstr>Slide 6</vt:lpstr>
      <vt:lpstr>Modernism…..</vt:lpstr>
      <vt:lpstr>Modernity  - a historical period</vt:lpstr>
      <vt:lpstr>Modernity consists of…..</vt:lpstr>
      <vt:lpstr>Modernity – marked by…..</vt:lpstr>
      <vt:lpstr>The great exhibition hall, London 1851</vt:lpstr>
      <vt:lpstr>Slide 12</vt:lpstr>
      <vt:lpstr>Slide 13</vt:lpstr>
      <vt:lpstr>Slide 14</vt:lpstr>
      <vt:lpstr>Slide 15</vt:lpstr>
      <vt:lpstr>Questioning??????</vt:lpstr>
      <vt:lpstr>Thinkers who qned the optimism</vt:lpstr>
      <vt:lpstr>Slide 18</vt:lpstr>
      <vt:lpstr>Slide 19</vt:lpstr>
      <vt:lpstr>Beginning…..</vt:lpstr>
      <vt:lpstr>Everdell:</vt:lpstr>
      <vt:lpstr>Slide 22</vt:lpstr>
      <vt:lpstr>Slide 23</vt:lpstr>
      <vt:lpstr>Slide 24</vt:lpstr>
      <vt:lpstr>Characteristics…..</vt:lpstr>
      <vt:lpstr>Slide 26</vt:lpstr>
      <vt:lpstr>Slide 27</vt:lpstr>
      <vt:lpstr>Slide 28</vt:lpstr>
      <vt:lpstr>Slide 29</vt:lpstr>
      <vt:lpstr>A Range of artistic movements</vt:lpstr>
      <vt:lpstr>Slide 31</vt:lpstr>
      <vt:lpstr>Imagism…..</vt:lpstr>
      <vt:lpstr>Slide 33</vt:lpstr>
      <vt:lpstr>Defining characteristic…..</vt:lpstr>
      <vt:lpstr>Slide 35</vt:lpstr>
      <vt:lpstr>Gertrude stein…..</vt:lpstr>
      <vt:lpstr>T. S. eliot…..</vt:lpstr>
      <vt:lpstr>The USA…..</vt:lpstr>
      <vt:lpstr>Novel…..</vt:lpstr>
      <vt:lpstr>Experimentation…..</vt:lpstr>
      <vt:lpstr>Slide 41</vt:lpstr>
      <vt:lpstr>Slide 42</vt:lpstr>
      <vt:lpstr>Slide 43</vt:lpstr>
      <vt:lpstr>Slide 44</vt:lpstr>
      <vt:lpstr>Literary archetype…..</vt:lpstr>
      <vt:lpstr>Self – identity……</vt:lpstr>
      <vt:lpstr>An urban aesthetic…..</vt:lpstr>
      <vt:lpstr>Slide 48</vt:lpstr>
      <vt:lpstr>Slide 49</vt:lpstr>
      <vt:lpstr>Slide 50</vt:lpstr>
      <vt:lpstr>Slide 51</vt:lpstr>
      <vt:lpstr>Exponents…..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Steveqursh</dc:creator>
  <cp:lastModifiedBy>Stephen</cp:lastModifiedBy>
  <cp:revision>48</cp:revision>
  <dcterms:created xsi:type="dcterms:W3CDTF">2015-01-06T11:05:02Z</dcterms:created>
  <dcterms:modified xsi:type="dcterms:W3CDTF">2019-03-20T16:12:35Z</dcterms:modified>
</cp:coreProperties>
</file>