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0" r:id="rId4"/>
    <p:sldId id="271" r:id="rId5"/>
    <p:sldId id="268" r:id="rId6"/>
    <p:sldId id="272" r:id="rId7"/>
    <p:sldId id="273" r:id="rId8"/>
    <p:sldId id="274" r:id="rId9"/>
    <p:sldId id="276" r:id="rId10"/>
    <p:sldId id="275" r:id="rId11"/>
    <p:sldId id="278" r:id="rId12"/>
    <p:sldId id="263" r:id="rId13"/>
    <p:sldId id="269" r:id="rId14"/>
    <p:sldId id="257" r:id="rId15"/>
    <p:sldId id="264" r:id="rId16"/>
    <p:sldId id="258" r:id="rId17"/>
    <p:sldId id="265" r:id="rId18"/>
    <p:sldId id="266" r:id="rId19"/>
    <p:sldId id="259" r:id="rId20"/>
    <p:sldId id="260" r:id="rId21"/>
    <p:sldId id="261" r:id="rId22"/>
    <p:sldId id="262" r:id="rId23"/>
    <p:sldId id="279" r:id="rId24"/>
    <p:sldId id="277"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ADAF40D-1E4B-4C5F-A388-9D9978F11C08}" type="datetimeFigureOut">
              <a:rPr lang="en-US"/>
              <a:pPr>
                <a:defRPr/>
              </a:pPr>
              <a:t>3/20/2019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C4BEF7-83B3-49A7-9B53-BD05ECAC1E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4688F76-C035-415F-98ED-D964AB19CFEE}" type="datetimeFigureOut">
              <a:rPr lang="en-US"/>
              <a:pPr>
                <a:defRPr/>
              </a:pPr>
              <a:t>3/20/2019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728855-8D15-4B28-8B19-CF2AFEACAE1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79375D-D010-4147-A894-7D8F398D90D7}" type="datetimeFigureOut">
              <a:rPr lang="en-US"/>
              <a:pPr>
                <a:defRPr/>
              </a:pPr>
              <a:t>3/20/2019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46656F-EA76-4997-80DA-356B42C7183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D251AB-823F-4355-AFE2-3144E4F87EC3}" type="datetimeFigureOut">
              <a:rPr lang="en-US"/>
              <a:pPr>
                <a:defRPr/>
              </a:pPr>
              <a:t>3/20/2019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264887-F521-482F-A99E-73D3AF0129B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1260D0-B704-4F56-A458-2848D9C41B2A}" type="datetimeFigureOut">
              <a:rPr lang="en-US"/>
              <a:pPr>
                <a:defRPr/>
              </a:pPr>
              <a:t>3/20/2019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AAC9A2-527C-4ED8-B9AF-3CAF69E558D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9738D48-BB6E-4237-8140-E2A3A2BB46B4}" type="datetimeFigureOut">
              <a:rPr lang="en-US"/>
              <a:pPr>
                <a:defRPr/>
              </a:pPr>
              <a:t>3/20/2019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FF94FB-5404-43C4-A816-67077F5B865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4D0ED6C-89E1-4BC4-B37C-F6478E429D55}" type="datetimeFigureOut">
              <a:rPr lang="en-US"/>
              <a:pPr>
                <a:defRPr/>
              </a:pPr>
              <a:t>3/20/2019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C69B98B-0DCF-4871-953E-D37183CE73C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F7A7CE9-1308-42E8-958E-DEAB7BBF4D73}" type="datetimeFigureOut">
              <a:rPr lang="en-US"/>
              <a:pPr>
                <a:defRPr/>
              </a:pPr>
              <a:t>3/20/2019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21B2856-09FF-4F25-8A50-B4583D15E16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8BEEE56-428D-4257-B08D-0A7DD5FFC172}" type="datetimeFigureOut">
              <a:rPr lang="en-US"/>
              <a:pPr>
                <a:defRPr/>
              </a:pPr>
              <a:t>3/20/2019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4C3618A-1186-4547-85CD-11889275C0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57D12FD-99BE-4B96-BD52-6B148EE07C14}" type="datetimeFigureOut">
              <a:rPr lang="en-US"/>
              <a:pPr>
                <a:defRPr/>
              </a:pPr>
              <a:t>3/20/2019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0D4588-C248-401F-942F-0CD2C1B9CC6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3E67F3-DE27-4B2D-852B-4698DD8D891E}" type="datetimeFigureOut">
              <a:rPr lang="en-US"/>
              <a:pPr>
                <a:defRPr/>
              </a:pPr>
              <a:t>3/20/2019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D9279B4-E79E-4BBE-AB2E-0BC47BEB419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5678C5D-09FF-48B3-A189-478E0D4B979A}" type="datetimeFigureOut">
              <a:rPr lang="en-US"/>
              <a:pPr>
                <a:defRPr/>
              </a:pPr>
              <a:t>3/20/2019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7985D00-2896-48B6-B926-B1A0262D7A0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a:bodyPr>
          <a:lstStyle/>
          <a:p>
            <a:pPr eaLnBrk="1" fontAlgn="auto" hangingPunct="1">
              <a:spcAft>
                <a:spcPts val="0"/>
              </a:spcAft>
              <a:defRPr/>
            </a:pPr>
            <a:r>
              <a:rPr lang="en-US" sz="6000" dirty="0" smtClean="0"/>
              <a:t>Hermeneutics</a:t>
            </a:r>
            <a:endParaRPr lang="en-US" sz="6000" dirty="0"/>
          </a:p>
        </p:txBody>
      </p:sp>
      <p:sp>
        <p:nvSpPr>
          <p:cNvPr id="3" name="Subtitle 2"/>
          <p:cNvSpPr>
            <a:spLocks noGrp="1"/>
          </p:cNvSpPr>
          <p:nvPr>
            <p:ph type="subTitle" idx="1"/>
          </p:nvPr>
        </p:nvSpPr>
        <p:spPr>
          <a:xfrm>
            <a:off x="0" y="3886200"/>
            <a:ext cx="9144000" cy="2438400"/>
          </a:xfrm>
        </p:spPr>
        <p:txBody>
          <a:bodyPr rtlCol="0">
            <a:normAutofit fontScale="92500" lnSpcReduction="10000"/>
          </a:bodyPr>
          <a:lstStyle/>
          <a:p>
            <a:pPr eaLnBrk="1" fontAlgn="auto" hangingPunct="1">
              <a:spcAft>
                <a:spcPts val="0"/>
              </a:spcAft>
              <a:defRPr/>
            </a:pPr>
            <a:r>
              <a:rPr lang="en-US" dirty="0" smtClean="0"/>
              <a:t> </a:t>
            </a:r>
          </a:p>
          <a:p>
            <a:pPr eaLnBrk="1" fontAlgn="auto" hangingPunct="1">
              <a:spcAft>
                <a:spcPts val="0"/>
              </a:spcAft>
              <a:defRPr/>
            </a:pPr>
            <a:r>
              <a:rPr lang="en-US" sz="4000" b="1" dirty="0" smtClean="0"/>
              <a:t>S John </a:t>
            </a:r>
            <a:r>
              <a:rPr lang="en-US" sz="4000" b="1" dirty="0" err="1" smtClean="0"/>
              <a:t>Bosco</a:t>
            </a:r>
            <a:endParaRPr lang="en-US" sz="4000" b="1" dirty="0" smtClean="0"/>
          </a:p>
          <a:p>
            <a:pPr eaLnBrk="1" fontAlgn="auto" hangingPunct="1">
              <a:spcAft>
                <a:spcPts val="0"/>
              </a:spcAft>
              <a:defRPr/>
            </a:pPr>
            <a:r>
              <a:rPr lang="en-US" sz="4000" b="1" dirty="0" smtClean="0"/>
              <a:t>Department of English</a:t>
            </a:r>
          </a:p>
          <a:p>
            <a:pPr eaLnBrk="1" fontAlgn="auto" hangingPunct="1">
              <a:spcAft>
                <a:spcPts val="0"/>
              </a:spcAft>
              <a:defRPr/>
            </a:pPr>
            <a:r>
              <a:rPr lang="en-US" sz="4000" b="1" dirty="0" smtClean="0"/>
              <a:t>SJC</a:t>
            </a:r>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Interpretation</a:t>
            </a:r>
          </a:p>
          <a:p>
            <a:r>
              <a:rPr lang="en-US" dirty="0" smtClean="0"/>
              <a:t>To say, explain, translate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Her concerned with problems, methods, purpose of interpretation</a:t>
            </a:r>
          </a:p>
          <a:p>
            <a:r>
              <a:rPr lang="en-US" dirty="0" smtClean="0"/>
              <a:t>History, culture, cultural diversity, language, distance between author and the interpreter</a:t>
            </a:r>
          </a:p>
          <a:p>
            <a:r>
              <a:rPr lang="en-US" dirty="0" smtClean="0"/>
              <a:t> it is a science – rules and principles</a:t>
            </a:r>
          </a:p>
          <a:p>
            <a:r>
              <a:rPr lang="en-US" dirty="0" smtClean="0"/>
              <a:t> began in the 15</a:t>
            </a:r>
            <a:r>
              <a:rPr lang="en-US" baseline="30000" dirty="0" smtClean="0"/>
              <a:t>th</a:t>
            </a:r>
            <a:r>
              <a:rPr lang="en-US" dirty="0" smtClean="0"/>
              <a:t> century, humanist education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rtlCol="0">
            <a:normAutofit fontScale="85000" lnSpcReduction="20000"/>
          </a:bodyPr>
          <a:lstStyle/>
          <a:p>
            <a:pPr defTabSz="568325" eaLnBrk="1" fontAlgn="auto" hangingPunct="1">
              <a:spcAft>
                <a:spcPts val="0"/>
              </a:spcAft>
              <a:buFont typeface="Monotype Sorts" pitchFamily="2" charset="2"/>
              <a:buNone/>
              <a:defRPr/>
            </a:pPr>
            <a:r>
              <a:rPr lang="en-US" dirty="0" smtClean="0"/>
              <a:t>General Hermeneutics</a:t>
            </a:r>
          </a:p>
          <a:p>
            <a:pPr marL="463550" lvl="1" indent="-6350" defTabSz="568325" eaLnBrk="1" fontAlgn="auto" hangingPunct="1">
              <a:lnSpc>
                <a:spcPct val="130000"/>
              </a:lnSpc>
              <a:spcAft>
                <a:spcPts val="0"/>
              </a:spcAft>
              <a:buFontTx/>
              <a:buNone/>
              <a:defRPr/>
            </a:pPr>
            <a:r>
              <a:rPr lang="en-US" dirty="0" smtClean="0"/>
              <a:t>The theory that analyzes interpretation, specifically, how texts communicate, how meaning is derived from texts and/or their authors, and what it is that people do when they interpret a text</a:t>
            </a:r>
          </a:p>
          <a:p>
            <a:pPr defTabSz="568325" eaLnBrk="1" fontAlgn="auto" hangingPunct="1">
              <a:spcAft>
                <a:spcPts val="0"/>
              </a:spcAft>
              <a:buFont typeface="Monotype Sorts" pitchFamily="2" charset="2"/>
              <a:buNone/>
              <a:defRPr/>
            </a:pPr>
            <a:r>
              <a:rPr lang="en-US" dirty="0" smtClean="0"/>
              <a:t> Biblical Hermeneutics</a:t>
            </a:r>
          </a:p>
          <a:p>
            <a:pPr marL="463550" lvl="1" indent="-6350" defTabSz="568325" eaLnBrk="1" fontAlgn="auto" hangingPunct="1">
              <a:lnSpc>
                <a:spcPct val="130000"/>
              </a:lnSpc>
              <a:spcAft>
                <a:spcPts val="0"/>
              </a:spcAft>
              <a:buFontTx/>
              <a:buNone/>
              <a:defRPr/>
            </a:pPr>
            <a:r>
              <a:rPr lang="en-US" dirty="0" smtClean="0"/>
              <a:t>The discipline of interpreting the Bible which includes exegesis (the discovery of the original meaning) and the contextualization of meaning to Christian theology and practice</a:t>
            </a:r>
          </a:p>
          <a:p>
            <a:pPr marL="463550" lvl="1" indent="-6350" defTabSz="568325" eaLnBrk="1" fontAlgn="auto" hangingPunct="1">
              <a:lnSpc>
                <a:spcPct val="130000"/>
              </a:lnSpc>
              <a:spcAft>
                <a:spcPts val="0"/>
              </a:spcAft>
              <a:buFontTx/>
              <a:buNone/>
              <a:defRPr/>
            </a:pPr>
            <a:endParaRPr lang="en-US" dirty="0" smtClean="0"/>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Words have meaning and ideas have consequences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defRPr/>
            </a:pPr>
            <a:r>
              <a:rPr lang="en-US" dirty="0" smtClean="0"/>
              <a:t>Her. Is the theory of text interpretation</a:t>
            </a:r>
          </a:p>
          <a:p>
            <a:pPr eaLnBrk="1" fontAlgn="auto" hangingPunct="1">
              <a:spcAft>
                <a:spcPts val="0"/>
              </a:spcAft>
              <a:defRPr/>
            </a:pPr>
            <a:r>
              <a:rPr lang="en-US" dirty="0" smtClean="0"/>
              <a:t>Bible, Wisdom lit, Philo text</a:t>
            </a:r>
          </a:p>
          <a:p>
            <a:pPr eaLnBrk="1" fontAlgn="auto" hangingPunct="1">
              <a:spcAft>
                <a:spcPts val="0"/>
              </a:spcAft>
              <a:defRPr/>
            </a:pPr>
            <a:r>
              <a:rPr lang="en-US" dirty="0" smtClean="0"/>
              <a:t>Modern her. Verbal and Non Verbal</a:t>
            </a:r>
          </a:p>
          <a:p>
            <a:pPr eaLnBrk="1" fontAlgn="auto" hangingPunct="1">
              <a:spcAft>
                <a:spcPts val="0"/>
              </a:spcAft>
              <a:defRPr/>
            </a:pPr>
            <a:r>
              <a:rPr lang="en-US" dirty="0" smtClean="0"/>
              <a:t>When Good Questions are asked, new </a:t>
            </a:r>
            <a:r>
              <a:rPr lang="en-US" dirty="0" err="1" smtClean="0"/>
              <a:t>knowl</a:t>
            </a:r>
            <a:r>
              <a:rPr lang="en-US" dirty="0" smtClean="0"/>
              <a:t>, can be produced</a:t>
            </a:r>
          </a:p>
          <a:p>
            <a:pPr eaLnBrk="1" fontAlgn="auto" hangingPunct="1">
              <a:spcAft>
                <a:spcPts val="0"/>
              </a:spcAft>
              <a:defRPr/>
            </a:pPr>
            <a:r>
              <a:rPr lang="en-US" dirty="0" smtClean="0"/>
              <a:t>Philo. Her. Is not a method of understanding , but rather a process of understanding</a:t>
            </a:r>
          </a:p>
          <a:p>
            <a:pPr eaLnBrk="1" fontAlgn="auto" hangingPunct="1">
              <a:spcAft>
                <a:spcPts val="0"/>
              </a:spcAft>
              <a:defRPr/>
            </a:pPr>
            <a:r>
              <a:rPr lang="en-US" dirty="0" smtClean="0"/>
              <a:t>Understanding is not a reproductive process </a:t>
            </a:r>
            <a:r>
              <a:rPr lang="en-US" dirty="0" err="1" smtClean="0"/>
              <a:t>bt</a:t>
            </a:r>
            <a:r>
              <a:rPr lang="en-US" dirty="0" smtClean="0"/>
              <a:t> a productive process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Biblical Hermeneutics: Two Worlds</a:t>
            </a:r>
          </a:p>
        </p:txBody>
      </p:sp>
      <p:sp>
        <p:nvSpPr>
          <p:cNvPr id="5123" name="Oval 9"/>
          <p:cNvSpPr>
            <a:spLocks noGrp="1" noChangeArrowheads="1"/>
          </p:cNvSpPr>
          <p:nvPr>
            <p:ph idx="1"/>
          </p:nvPr>
        </p:nvSpPr>
        <p:spPr>
          <a:xfrm>
            <a:off x="4800600" y="1981200"/>
            <a:ext cx="3886200" cy="3886200"/>
          </a:xfrm>
          <a:prstGeom prst="ellipse">
            <a:avLst/>
          </a:prstGeom>
          <a:solidFill>
            <a:srgbClr val="FFFF00">
              <a:alpha val="30196"/>
            </a:srgbClr>
          </a:solidFill>
          <a:ln>
            <a:solidFill>
              <a:schemeClr val="tx1"/>
            </a:solidFill>
            <a:round/>
          </a:ln>
        </p:spPr>
        <p:txBody>
          <a:bodyPr wrap="none" anchor="ctr"/>
          <a:lstStyle/>
          <a:p>
            <a:pPr eaLnBrk="1" hangingPunct="1"/>
            <a:r>
              <a:rPr lang="en-US" smtClean="0"/>
              <a:t>Textual world</a:t>
            </a:r>
          </a:p>
        </p:txBody>
      </p:sp>
      <p:sp>
        <p:nvSpPr>
          <p:cNvPr id="5124" name="Oval 8"/>
          <p:cNvSpPr>
            <a:spLocks noChangeArrowheads="1"/>
          </p:cNvSpPr>
          <p:nvPr/>
        </p:nvSpPr>
        <p:spPr bwMode="auto">
          <a:xfrm>
            <a:off x="914400" y="1981200"/>
            <a:ext cx="3733800" cy="3657600"/>
          </a:xfrm>
          <a:prstGeom prst="ellipse">
            <a:avLst/>
          </a:prstGeom>
          <a:pattFill prst="pct5">
            <a:fgClr>
              <a:schemeClr val="hlink">
                <a:alpha val="30196"/>
              </a:schemeClr>
            </a:fgClr>
            <a:bgClr>
              <a:schemeClr val="hlink">
                <a:alpha val="30196"/>
              </a:schemeClr>
            </a:bgClr>
          </a:pattFill>
          <a:ln w="9525">
            <a:solidFill>
              <a:schemeClr val="tx1"/>
            </a:solidFill>
            <a:round/>
            <a:headEnd/>
            <a:tailEnd/>
          </a:ln>
        </p:spPr>
        <p:txBody>
          <a:bodyPr wrap="none" anchor="ctr"/>
          <a:lstStyle/>
          <a:p>
            <a:r>
              <a:rPr lang="en-US">
                <a:latin typeface="Calibri" pitchFamily="34" charset="0"/>
              </a:rPr>
              <a:t>Reader’s world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smtClean="0"/>
              <a:t>Process of interpretation is applicable to practice of understanding</a:t>
            </a:r>
          </a:p>
          <a:p>
            <a:pPr eaLnBrk="1" fontAlgn="auto" hangingPunct="1">
              <a:spcAft>
                <a:spcPts val="0"/>
              </a:spcAft>
              <a:defRPr/>
            </a:pPr>
            <a:r>
              <a:rPr lang="en-US" dirty="0" smtClean="0"/>
              <a:t>Wilhelm </a:t>
            </a:r>
            <a:r>
              <a:rPr lang="en-US" dirty="0" err="1" smtClean="0"/>
              <a:t>Dilthey</a:t>
            </a:r>
            <a:r>
              <a:rPr lang="en-US" dirty="0" smtClean="0"/>
              <a:t>, Ger, Philo, </a:t>
            </a:r>
            <a:r>
              <a:rPr lang="en-US" dirty="0" err="1" smtClean="0"/>
              <a:t>Devloped</a:t>
            </a:r>
            <a:r>
              <a:rPr lang="en-US" dirty="0" smtClean="0"/>
              <a:t> Friedrich Schleiermacher’ s idea</a:t>
            </a:r>
          </a:p>
          <a:p>
            <a:pPr eaLnBrk="1" fontAlgn="auto" hangingPunct="1">
              <a:spcAft>
                <a:spcPts val="0"/>
              </a:spcAft>
              <a:defRPr/>
            </a:pPr>
            <a:r>
              <a:rPr lang="en-US" dirty="0" smtClean="0"/>
              <a:t>Hermeneutic circle</a:t>
            </a:r>
          </a:p>
          <a:p>
            <a:pPr eaLnBrk="1" fontAlgn="auto" hangingPunct="1">
              <a:spcAft>
                <a:spcPts val="0"/>
              </a:spcAft>
              <a:defRPr/>
            </a:pPr>
            <a:r>
              <a:rPr lang="en-US" dirty="0" smtClean="0"/>
              <a:t>The reader cant understand any part of the text until the whole is understood, while the whole cant be understood until the parts are understood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rtlCol="0">
            <a:normAutofit fontScale="90000"/>
          </a:bodyPr>
          <a:lstStyle/>
          <a:p>
            <a:pPr eaLnBrk="1" fontAlgn="auto" hangingPunct="1">
              <a:spcAft>
                <a:spcPts val="0"/>
              </a:spcAft>
              <a:defRPr/>
            </a:pPr>
            <a:r>
              <a:rPr lang="en-US" b="1" dirty="0" smtClean="0"/>
              <a:t>The Necessity of Biblical Hermeneutics</a:t>
            </a:r>
            <a:endParaRPr lang="en-US" dirty="0"/>
          </a:p>
        </p:txBody>
      </p:sp>
      <p:sp>
        <p:nvSpPr>
          <p:cNvPr id="7171" name="Content Placeholder 2"/>
          <p:cNvSpPr>
            <a:spLocks noGrp="1"/>
          </p:cNvSpPr>
          <p:nvPr>
            <p:ph idx="1"/>
          </p:nvPr>
        </p:nvSpPr>
        <p:spPr>
          <a:xfrm>
            <a:off x="457200" y="1722438"/>
            <a:ext cx="8229600" cy="5135562"/>
          </a:xfrm>
        </p:spPr>
        <p:txBody>
          <a:bodyPr/>
          <a:lstStyle/>
          <a:p>
            <a:pPr eaLnBrk="1" hangingPunct="1"/>
            <a:r>
              <a:rPr lang="en-US" smtClean="0"/>
              <a:t> Every reader is an </a:t>
            </a:r>
            <a:r>
              <a:rPr lang="en-US" u="sng" smtClean="0"/>
              <a:t>interpreter</a:t>
            </a:r>
            <a:r>
              <a:rPr lang="en-US" smtClean="0"/>
              <a:t>.</a:t>
            </a:r>
          </a:p>
          <a:p>
            <a:pPr eaLnBrk="1" hangingPunct="1"/>
            <a:r>
              <a:rPr lang="en-US" smtClean="0">
                <a:cs typeface="Times New Roman" pitchFamily="18" charset="0"/>
              </a:rPr>
              <a:t>Because the nature of language and communication as inferential</a:t>
            </a:r>
          </a:p>
          <a:p>
            <a:pPr eaLnBrk="1" hangingPunct="1"/>
            <a:endParaRPr lang="en-US" smtClean="0"/>
          </a:p>
        </p:txBody>
      </p:sp>
      <p:sp>
        <p:nvSpPr>
          <p:cNvPr id="5" name="Text Box 9"/>
          <p:cNvSpPr txBox="1">
            <a:spLocks noChangeArrowheads="1"/>
          </p:cNvSpPr>
          <p:nvPr/>
        </p:nvSpPr>
        <p:spPr>
          <a:xfrm>
            <a:off x="762000" y="2971800"/>
            <a:ext cx="7772400" cy="3886200"/>
          </a:xfrm>
          <a:prstGeom prst="rect">
            <a:avLst/>
          </a:prstGeom>
          <a:noFill/>
          <a:ln/>
        </p:spPr>
        <p:txBody>
          <a:bodyPr>
            <a:normAutofit fontScale="92500"/>
          </a:bodyPr>
          <a:lstStyle/>
          <a:p>
            <a:pPr marL="342900" indent="-342900" fontAlgn="auto">
              <a:lnSpc>
                <a:spcPct val="90000"/>
              </a:lnSpc>
              <a:spcBef>
                <a:spcPct val="20000"/>
              </a:spcBef>
              <a:spcAft>
                <a:spcPts val="0"/>
              </a:spcAft>
              <a:defRPr/>
            </a:pPr>
            <a:r>
              <a:rPr lang="en-US" sz="2800" dirty="0">
                <a:latin typeface="+mn-lt"/>
                <a:cs typeface="Times New Roman" pitchFamily="18" charset="0"/>
              </a:rPr>
              <a:t>	</a:t>
            </a:r>
          </a:p>
          <a:p>
            <a:pPr marL="342900" indent="-342900" fontAlgn="auto">
              <a:lnSpc>
                <a:spcPct val="90000"/>
              </a:lnSpc>
              <a:spcBef>
                <a:spcPct val="20000"/>
              </a:spcBef>
              <a:spcAft>
                <a:spcPts val="0"/>
              </a:spcAft>
              <a:defRPr/>
            </a:pPr>
            <a:r>
              <a:rPr lang="en-US" sz="3200" dirty="0" err="1">
                <a:latin typeface="+mn-lt"/>
                <a:cs typeface="Times New Roman" pitchFamily="18" charset="0"/>
              </a:rPr>
              <a:t>Aoccdrnig</a:t>
            </a:r>
            <a:r>
              <a:rPr lang="en-US" sz="3200" dirty="0">
                <a:latin typeface="+mn-lt"/>
                <a:cs typeface="Times New Roman" pitchFamily="18" charset="0"/>
              </a:rPr>
              <a:t> to a </a:t>
            </a:r>
            <a:r>
              <a:rPr lang="en-US" sz="3200" dirty="0" err="1">
                <a:latin typeface="+mn-lt"/>
                <a:cs typeface="Times New Roman" pitchFamily="18" charset="0"/>
              </a:rPr>
              <a:t>rseearch</a:t>
            </a:r>
            <a:r>
              <a:rPr lang="en-US" sz="3200" dirty="0">
                <a:latin typeface="+mn-lt"/>
                <a:cs typeface="Times New Roman" pitchFamily="18" charset="0"/>
              </a:rPr>
              <a:t> at </a:t>
            </a:r>
            <a:r>
              <a:rPr lang="en-US" sz="3200" dirty="0" err="1">
                <a:latin typeface="+mn-lt"/>
                <a:cs typeface="Times New Roman" pitchFamily="18" charset="0"/>
              </a:rPr>
              <a:t>Cmabrigde</a:t>
            </a:r>
            <a:r>
              <a:rPr lang="en-US" sz="3200" dirty="0">
                <a:latin typeface="+mn-lt"/>
                <a:cs typeface="Times New Roman" pitchFamily="18" charset="0"/>
              </a:rPr>
              <a:t> </a:t>
            </a:r>
            <a:r>
              <a:rPr lang="en-US" sz="3200" dirty="0" err="1">
                <a:latin typeface="+mn-lt"/>
                <a:cs typeface="Times New Roman" pitchFamily="18" charset="0"/>
              </a:rPr>
              <a:t>Uinervtisy</a:t>
            </a:r>
            <a:r>
              <a:rPr lang="en-US" sz="3200" dirty="0">
                <a:latin typeface="+mn-lt"/>
                <a:cs typeface="Times New Roman" pitchFamily="18" charset="0"/>
              </a:rPr>
              <a:t>, it </a:t>
            </a:r>
            <a:r>
              <a:rPr lang="en-US" sz="3200" dirty="0" err="1">
                <a:latin typeface="+mn-lt"/>
                <a:cs typeface="Times New Roman" pitchFamily="18" charset="0"/>
              </a:rPr>
              <a:t>deosn't</a:t>
            </a:r>
            <a:r>
              <a:rPr lang="en-US" sz="3200" dirty="0">
                <a:latin typeface="+mn-lt"/>
                <a:cs typeface="Times New Roman" pitchFamily="18" charset="0"/>
              </a:rPr>
              <a:t> </a:t>
            </a:r>
            <a:r>
              <a:rPr lang="en-US" sz="3200" dirty="0" err="1">
                <a:latin typeface="+mn-lt"/>
                <a:cs typeface="Times New Roman" pitchFamily="18" charset="0"/>
              </a:rPr>
              <a:t>mttaer</a:t>
            </a:r>
            <a:r>
              <a:rPr lang="en-US" sz="3200" dirty="0">
                <a:latin typeface="+mn-lt"/>
                <a:cs typeface="Times New Roman" pitchFamily="18" charset="0"/>
              </a:rPr>
              <a:t> in </a:t>
            </a:r>
            <a:r>
              <a:rPr lang="en-US" sz="3200" dirty="0" err="1">
                <a:latin typeface="+mn-lt"/>
                <a:cs typeface="Times New Roman" pitchFamily="18" charset="0"/>
              </a:rPr>
              <a:t>waht</a:t>
            </a:r>
            <a:r>
              <a:rPr lang="en-US" sz="3200" dirty="0">
                <a:latin typeface="+mn-lt"/>
                <a:cs typeface="Times New Roman" pitchFamily="18" charset="0"/>
              </a:rPr>
              <a:t> </a:t>
            </a:r>
            <a:r>
              <a:rPr lang="en-US" sz="3200" dirty="0" err="1">
                <a:latin typeface="+mn-lt"/>
                <a:cs typeface="Times New Roman" pitchFamily="18" charset="0"/>
              </a:rPr>
              <a:t>oredr</a:t>
            </a:r>
            <a:r>
              <a:rPr lang="en-US" sz="3200" dirty="0">
                <a:latin typeface="+mn-lt"/>
                <a:cs typeface="Times New Roman" pitchFamily="18" charset="0"/>
              </a:rPr>
              <a:t> the </a:t>
            </a:r>
            <a:r>
              <a:rPr lang="en-US" sz="3200" dirty="0" err="1">
                <a:latin typeface="+mn-lt"/>
                <a:cs typeface="Times New Roman" pitchFamily="18" charset="0"/>
              </a:rPr>
              <a:t>ltteers</a:t>
            </a:r>
            <a:r>
              <a:rPr lang="en-US" sz="3200" dirty="0">
                <a:latin typeface="+mn-lt"/>
                <a:cs typeface="Times New Roman" pitchFamily="18" charset="0"/>
              </a:rPr>
              <a:t> in a </a:t>
            </a:r>
            <a:r>
              <a:rPr lang="en-US" sz="3200" dirty="0" err="1">
                <a:latin typeface="+mn-lt"/>
                <a:cs typeface="Times New Roman" pitchFamily="18" charset="0"/>
              </a:rPr>
              <a:t>wrod</a:t>
            </a:r>
            <a:r>
              <a:rPr lang="en-US" sz="3200" dirty="0">
                <a:latin typeface="+mn-lt"/>
                <a:cs typeface="Times New Roman" pitchFamily="18" charset="0"/>
              </a:rPr>
              <a:t> are, the </a:t>
            </a:r>
            <a:r>
              <a:rPr lang="en-US" sz="3200" dirty="0" err="1">
                <a:latin typeface="+mn-lt"/>
                <a:cs typeface="Times New Roman" pitchFamily="18" charset="0"/>
              </a:rPr>
              <a:t>olny</a:t>
            </a:r>
            <a:r>
              <a:rPr lang="en-US" sz="3200" dirty="0">
                <a:latin typeface="+mn-lt"/>
                <a:cs typeface="Times New Roman" pitchFamily="18" charset="0"/>
              </a:rPr>
              <a:t> </a:t>
            </a:r>
            <a:r>
              <a:rPr lang="en-US" sz="3200" dirty="0" err="1">
                <a:latin typeface="+mn-lt"/>
                <a:cs typeface="Times New Roman" pitchFamily="18" charset="0"/>
              </a:rPr>
              <a:t>iprmoetnt</a:t>
            </a:r>
            <a:r>
              <a:rPr lang="en-US" sz="3200" dirty="0">
                <a:latin typeface="+mn-lt"/>
                <a:cs typeface="Times New Roman" pitchFamily="18" charset="0"/>
              </a:rPr>
              <a:t> </a:t>
            </a:r>
            <a:r>
              <a:rPr lang="en-US" sz="3200" dirty="0" err="1">
                <a:latin typeface="+mn-lt"/>
                <a:cs typeface="Times New Roman" pitchFamily="18" charset="0"/>
              </a:rPr>
              <a:t>tihng</a:t>
            </a:r>
            <a:r>
              <a:rPr lang="en-US" sz="3200" dirty="0">
                <a:latin typeface="+mn-lt"/>
                <a:cs typeface="Times New Roman" pitchFamily="18" charset="0"/>
              </a:rPr>
              <a:t> is </a:t>
            </a:r>
            <a:r>
              <a:rPr lang="en-US" sz="3200" dirty="0" err="1">
                <a:latin typeface="+mn-lt"/>
                <a:cs typeface="Times New Roman" pitchFamily="18" charset="0"/>
              </a:rPr>
              <a:t>taht</a:t>
            </a:r>
            <a:r>
              <a:rPr lang="en-US" sz="3200" dirty="0">
                <a:latin typeface="+mn-lt"/>
                <a:cs typeface="Times New Roman" pitchFamily="18" charset="0"/>
              </a:rPr>
              <a:t> the </a:t>
            </a:r>
            <a:r>
              <a:rPr lang="en-US" sz="3200" dirty="0" err="1">
                <a:latin typeface="+mn-lt"/>
                <a:cs typeface="Times New Roman" pitchFamily="18" charset="0"/>
              </a:rPr>
              <a:t>frist</a:t>
            </a:r>
            <a:r>
              <a:rPr lang="en-US" sz="3200" dirty="0">
                <a:latin typeface="+mn-lt"/>
                <a:cs typeface="Times New Roman" pitchFamily="18" charset="0"/>
              </a:rPr>
              <a:t> and </a:t>
            </a:r>
            <a:r>
              <a:rPr lang="en-US" sz="3200" dirty="0" err="1">
                <a:latin typeface="+mn-lt"/>
                <a:cs typeface="Times New Roman" pitchFamily="18" charset="0"/>
              </a:rPr>
              <a:t>lsat</a:t>
            </a:r>
            <a:r>
              <a:rPr lang="en-US" sz="3200" dirty="0">
                <a:latin typeface="+mn-lt"/>
                <a:cs typeface="Times New Roman" pitchFamily="18" charset="0"/>
              </a:rPr>
              <a:t> </a:t>
            </a:r>
            <a:r>
              <a:rPr lang="en-US" sz="3200" dirty="0" err="1">
                <a:latin typeface="+mn-lt"/>
                <a:cs typeface="Times New Roman" pitchFamily="18" charset="0"/>
              </a:rPr>
              <a:t>ltteer</a:t>
            </a:r>
            <a:r>
              <a:rPr lang="en-US" sz="3200" dirty="0">
                <a:latin typeface="+mn-lt"/>
                <a:cs typeface="Times New Roman" pitchFamily="18" charset="0"/>
              </a:rPr>
              <a:t> be at the </a:t>
            </a:r>
            <a:r>
              <a:rPr lang="en-US" sz="3200" dirty="0" err="1">
                <a:latin typeface="+mn-lt"/>
                <a:cs typeface="Times New Roman" pitchFamily="18" charset="0"/>
              </a:rPr>
              <a:t>rghit</a:t>
            </a:r>
            <a:r>
              <a:rPr lang="en-US" sz="3200" dirty="0">
                <a:latin typeface="+mn-lt"/>
                <a:cs typeface="Times New Roman" pitchFamily="18" charset="0"/>
              </a:rPr>
              <a:t> </a:t>
            </a:r>
            <a:r>
              <a:rPr lang="en-US" sz="3200" dirty="0" err="1">
                <a:latin typeface="+mn-lt"/>
                <a:cs typeface="Times New Roman" pitchFamily="18" charset="0"/>
              </a:rPr>
              <a:t>pclae</a:t>
            </a:r>
            <a:r>
              <a:rPr lang="en-US" sz="3200" dirty="0">
                <a:latin typeface="+mn-lt"/>
                <a:cs typeface="Times New Roman" pitchFamily="18" charset="0"/>
              </a:rPr>
              <a:t>.  The </a:t>
            </a:r>
            <a:r>
              <a:rPr lang="en-US" sz="3200" dirty="0" err="1">
                <a:latin typeface="+mn-lt"/>
                <a:cs typeface="Times New Roman" pitchFamily="18" charset="0"/>
              </a:rPr>
              <a:t>rset</a:t>
            </a:r>
            <a:r>
              <a:rPr lang="en-US" sz="3200" dirty="0">
                <a:latin typeface="+mn-lt"/>
                <a:cs typeface="Times New Roman" pitchFamily="18" charset="0"/>
              </a:rPr>
              <a:t> can be a total </a:t>
            </a:r>
            <a:r>
              <a:rPr lang="en-US" sz="3200" dirty="0" err="1">
                <a:latin typeface="+mn-lt"/>
                <a:cs typeface="Times New Roman" pitchFamily="18" charset="0"/>
              </a:rPr>
              <a:t>mses</a:t>
            </a:r>
            <a:r>
              <a:rPr lang="en-US" sz="3200" dirty="0">
                <a:latin typeface="+mn-lt"/>
                <a:cs typeface="Times New Roman" pitchFamily="18" charset="0"/>
              </a:rPr>
              <a:t> and you can </a:t>
            </a:r>
            <a:r>
              <a:rPr lang="en-US" sz="3200" dirty="0" err="1">
                <a:latin typeface="+mn-lt"/>
                <a:cs typeface="Times New Roman" pitchFamily="18" charset="0"/>
              </a:rPr>
              <a:t>sitll</a:t>
            </a:r>
            <a:r>
              <a:rPr lang="en-US" sz="3200" dirty="0">
                <a:latin typeface="+mn-lt"/>
                <a:cs typeface="Times New Roman" pitchFamily="18" charset="0"/>
              </a:rPr>
              <a:t> </a:t>
            </a:r>
            <a:r>
              <a:rPr lang="en-US" sz="3200" dirty="0" err="1">
                <a:latin typeface="+mn-lt"/>
                <a:cs typeface="Times New Roman" pitchFamily="18" charset="0"/>
              </a:rPr>
              <a:t>raed</a:t>
            </a:r>
            <a:r>
              <a:rPr lang="en-US" sz="3200" dirty="0">
                <a:latin typeface="+mn-lt"/>
                <a:cs typeface="Times New Roman" pitchFamily="18" charset="0"/>
              </a:rPr>
              <a:t> it </a:t>
            </a:r>
            <a:r>
              <a:rPr lang="en-US" sz="3200" dirty="0" err="1">
                <a:latin typeface="+mn-lt"/>
                <a:cs typeface="Times New Roman" pitchFamily="18" charset="0"/>
              </a:rPr>
              <a:t>wouthit</a:t>
            </a:r>
            <a:r>
              <a:rPr lang="en-US" sz="3200" dirty="0">
                <a:latin typeface="+mn-lt"/>
                <a:cs typeface="Times New Roman" pitchFamily="18" charset="0"/>
              </a:rPr>
              <a:t> </a:t>
            </a:r>
            <a:r>
              <a:rPr lang="en-US" sz="3200" dirty="0" err="1">
                <a:latin typeface="+mn-lt"/>
                <a:cs typeface="Times New Roman" pitchFamily="18" charset="0"/>
              </a:rPr>
              <a:t>porbelm</a:t>
            </a:r>
            <a:r>
              <a:rPr lang="en-US" sz="3200" dirty="0">
                <a:latin typeface="+mn-lt"/>
                <a:cs typeface="Times New Roman" pitchFamily="18" charset="0"/>
              </a:rPr>
              <a:t>. </a:t>
            </a:r>
            <a:r>
              <a:rPr lang="en-US" sz="3200" dirty="0" err="1">
                <a:latin typeface="+mn-lt"/>
                <a:cs typeface="Times New Roman" pitchFamily="18" charset="0"/>
              </a:rPr>
              <a:t>Tihs</a:t>
            </a:r>
            <a:r>
              <a:rPr lang="en-US" sz="3200" dirty="0">
                <a:latin typeface="+mn-lt"/>
                <a:cs typeface="Times New Roman" pitchFamily="18" charset="0"/>
              </a:rPr>
              <a:t> is </a:t>
            </a:r>
            <a:r>
              <a:rPr lang="en-US" sz="3200" dirty="0" err="1">
                <a:latin typeface="+mn-lt"/>
                <a:cs typeface="Times New Roman" pitchFamily="18" charset="0"/>
              </a:rPr>
              <a:t>bcuseae</a:t>
            </a:r>
            <a:r>
              <a:rPr lang="en-US" sz="3200" dirty="0">
                <a:latin typeface="+mn-lt"/>
                <a:cs typeface="Times New Roman" pitchFamily="18" charset="0"/>
              </a:rPr>
              <a:t> the </a:t>
            </a:r>
            <a:r>
              <a:rPr lang="en-US" sz="3200" dirty="0" err="1">
                <a:latin typeface="+mn-lt"/>
                <a:cs typeface="Times New Roman" pitchFamily="18" charset="0"/>
              </a:rPr>
              <a:t>huamn</a:t>
            </a:r>
            <a:r>
              <a:rPr lang="en-US" sz="3200" dirty="0">
                <a:latin typeface="+mn-lt"/>
                <a:cs typeface="Times New Roman" pitchFamily="18" charset="0"/>
              </a:rPr>
              <a:t> </a:t>
            </a:r>
            <a:r>
              <a:rPr lang="en-US" sz="3200" dirty="0" err="1">
                <a:latin typeface="+mn-lt"/>
                <a:cs typeface="Times New Roman" pitchFamily="18" charset="0"/>
              </a:rPr>
              <a:t>mnid</a:t>
            </a:r>
            <a:r>
              <a:rPr lang="en-US" sz="3200" dirty="0">
                <a:latin typeface="+mn-lt"/>
                <a:cs typeface="Times New Roman" pitchFamily="18" charset="0"/>
              </a:rPr>
              <a:t> </a:t>
            </a:r>
            <a:r>
              <a:rPr lang="en-US" sz="3200" dirty="0" err="1">
                <a:latin typeface="+mn-lt"/>
                <a:cs typeface="Times New Roman" pitchFamily="18" charset="0"/>
              </a:rPr>
              <a:t>deos</a:t>
            </a:r>
            <a:r>
              <a:rPr lang="en-US" sz="3200" dirty="0">
                <a:latin typeface="+mn-lt"/>
                <a:cs typeface="Times New Roman" pitchFamily="18" charset="0"/>
              </a:rPr>
              <a:t> not </a:t>
            </a:r>
            <a:r>
              <a:rPr lang="en-US" sz="3200" dirty="0" err="1">
                <a:latin typeface="+mn-lt"/>
                <a:cs typeface="Times New Roman" pitchFamily="18" charset="0"/>
              </a:rPr>
              <a:t>raed</a:t>
            </a:r>
            <a:r>
              <a:rPr lang="en-US" sz="3200" dirty="0">
                <a:latin typeface="+mn-lt"/>
                <a:cs typeface="Times New Roman" pitchFamily="18" charset="0"/>
              </a:rPr>
              <a:t> </a:t>
            </a:r>
            <a:r>
              <a:rPr lang="en-US" sz="3200" dirty="0" err="1">
                <a:latin typeface="+mn-lt"/>
                <a:cs typeface="Times New Roman" pitchFamily="18" charset="0"/>
              </a:rPr>
              <a:t>ervey</a:t>
            </a:r>
            <a:r>
              <a:rPr lang="en-US" sz="3200" dirty="0">
                <a:latin typeface="+mn-lt"/>
                <a:cs typeface="Times New Roman" pitchFamily="18" charset="0"/>
              </a:rPr>
              <a:t> </a:t>
            </a:r>
            <a:r>
              <a:rPr lang="en-US" sz="3200" dirty="0" err="1">
                <a:latin typeface="+mn-lt"/>
                <a:cs typeface="Times New Roman" pitchFamily="18" charset="0"/>
              </a:rPr>
              <a:t>lteter</a:t>
            </a:r>
            <a:r>
              <a:rPr lang="en-US" sz="3200" dirty="0">
                <a:latin typeface="+mn-lt"/>
                <a:cs typeface="Times New Roman" pitchFamily="18" charset="0"/>
              </a:rPr>
              <a:t> by </a:t>
            </a:r>
            <a:r>
              <a:rPr lang="en-US" sz="3200" dirty="0" err="1">
                <a:latin typeface="+mn-lt"/>
                <a:cs typeface="Times New Roman" pitchFamily="18" charset="0"/>
              </a:rPr>
              <a:t>istlef</a:t>
            </a:r>
            <a:r>
              <a:rPr lang="en-US" sz="3200" dirty="0">
                <a:latin typeface="+mn-lt"/>
                <a:cs typeface="Times New Roman" pitchFamily="18" charset="0"/>
              </a:rPr>
              <a:t>, but the </a:t>
            </a:r>
            <a:r>
              <a:rPr lang="en-US" sz="3200" dirty="0" err="1">
                <a:latin typeface="+mn-lt"/>
                <a:cs typeface="Times New Roman" pitchFamily="18" charset="0"/>
              </a:rPr>
              <a:t>wrod</a:t>
            </a:r>
            <a:r>
              <a:rPr lang="en-US" sz="3200" dirty="0">
                <a:latin typeface="+mn-lt"/>
                <a:cs typeface="Times New Roman" pitchFamily="18" charset="0"/>
              </a:rPr>
              <a:t> as a </a:t>
            </a:r>
            <a:r>
              <a:rPr lang="en-US" sz="3200" dirty="0" err="1">
                <a:latin typeface="+mn-lt"/>
                <a:cs typeface="Times New Roman" pitchFamily="18" charset="0"/>
              </a:rPr>
              <a:t>wlohe</a:t>
            </a:r>
            <a:r>
              <a:rPr lang="en-US" sz="3200" dirty="0">
                <a:latin typeface="+mn-lt"/>
                <a:cs typeface="Times New Roman" pitchFamily="18"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a:xfrm>
            <a:off x="457200" y="685800"/>
            <a:ext cx="8229600" cy="5440363"/>
          </a:xfrm>
        </p:spPr>
        <p:txBody>
          <a:bodyPr rtlCol="0">
            <a:normAutofit fontScale="85000" lnSpcReduction="10000"/>
          </a:bodyPr>
          <a:lstStyle/>
          <a:p>
            <a:pPr eaLnBrk="1" fontAlgn="auto" hangingPunct="1">
              <a:spcAft>
                <a:spcPts val="0"/>
              </a:spcAft>
              <a:defRPr/>
            </a:pPr>
            <a:r>
              <a:rPr lang="en-US" dirty="0" smtClean="0"/>
              <a:t>What is usually spontaneous for us when reading documents in our native language and of our same cultural context necessarily needs to be more consciously addressed when reading ancient texts</a:t>
            </a:r>
          </a:p>
          <a:p>
            <a:pPr eaLnBrk="1" fontAlgn="auto" hangingPunct="1">
              <a:spcAft>
                <a:spcPts val="0"/>
              </a:spcAft>
              <a:buFont typeface="Monotype Sorts" pitchFamily="2" charset="2"/>
              <a:buNone/>
              <a:defRPr/>
            </a:pPr>
            <a:r>
              <a:rPr lang="en-US" dirty="0" smtClean="0">
                <a:cs typeface="Times New Roman" pitchFamily="18" charset="0"/>
              </a:rPr>
              <a:t>If theology is to make sense </a:t>
            </a:r>
            <a:r>
              <a:rPr lang="en-US" i="1" dirty="0" smtClean="0">
                <a:cs typeface="Times New Roman" pitchFamily="18" charset="0"/>
              </a:rPr>
              <a:t>now</a:t>
            </a:r>
            <a:r>
              <a:rPr lang="en-US" dirty="0" smtClean="0">
                <a:cs typeface="Times New Roman" pitchFamily="18" charset="0"/>
              </a:rPr>
              <a:t> about the meaning of Jesus Christ whose career took place </a:t>
            </a:r>
            <a:r>
              <a:rPr lang="en-US" i="1" dirty="0" smtClean="0">
                <a:cs typeface="Times New Roman" pitchFamily="18" charset="0"/>
              </a:rPr>
              <a:t>then</a:t>
            </a:r>
            <a:r>
              <a:rPr lang="en-US" dirty="0" smtClean="0">
                <a:cs typeface="Times New Roman" pitchFamily="18" charset="0"/>
              </a:rPr>
              <a:t>, it has in that moment engaged in a transfer of meaning. It has carried out a hermeneutic…the question is whether that hermeneutic is to be the object of deliberate theological reflection, or whether it is to be assumed and allowed to operate without the benefit of theological clarification.” (</a:t>
            </a:r>
            <a:r>
              <a:rPr lang="en-US" sz="2400" dirty="0" smtClean="0">
                <a:cs typeface="Times New Roman" pitchFamily="18" charset="0"/>
              </a:rPr>
              <a:t>Paul J. </a:t>
            </a:r>
            <a:r>
              <a:rPr lang="en-US" sz="2400" dirty="0" err="1" smtClean="0">
                <a:cs typeface="Times New Roman" pitchFamily="18" charset="0"/>
              </a:rPr>
              <a:t>Achtemeier</a:t>
            </a:r>
            <a:r>
              <a:rPr lang="en-US" sz="2400" dirty="0" smtClean="0">
                <a:cs typeface="Times New Roman" pitchFamily="18" charset="0"/>
              </a:rPr>
              <a:t>, </a:t>
            </a:r>
            <a:r>
              <a:rPr lang="en-US" sz="2400" u="sng" dirty="0" smtClean="0">
                <a:cs typeface="Times New Roman" pitchFamily="18" charset="0"/>
              </a:rPr>
              <a:t>An Introduction to the New Hermeneutic</a:t>
            </a:r>
            <a:r>
              <a:rPr lang="en-US" sz="2400" dirty="0" smtClean="0">
                <a:cs typeface="Times New Roman" pitchFamily="18" charset="0"/>
              </a:rPr>
              <a:t>)</a:t>
            </a:r>
          </a:p>
          <a:p>
            <a:pPr eaLnBrk="1" fontAlgn="auto" hangingPunct="1">
              <a:spcAft>
                <a:spcPts val="0"/>
              </a:spcAft>
              <a:buFont typeface="Monotype Sorts" pitchFamily="2" charset="2"/>
              <a:buNone/>
              <a:defRPr/>
            </a:pPr>
            <a:endParaRPr lang="en-US" sz="2400" dirty="0" smtClean="0">
              <a:cs typeface="Times New Roman" pitchFamily="18" charset="0"/>
            </a:endParaRPr>
          </a:p>
          <a:p>
            <a:pPr eaLnBrk="1" fontAlgn="auto" hangingPunct="1">
              <a:spcAft>
                <a:spcPts val="0"/>
              </a:spcAft>
              <a:defRPr/>
            </a:pPr>
            <a:endParaRPr lang="en-US" i="1" dirty="0" smtClean="0"/>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endParaRPr lang="en-US" smtClean="0"/>
          </a:p>
        </p:txBody>
      </p:sp>
      <p:sp>
        <p:nvSpPr>
          <p:cNvPr id="9219" name="Content Placeholder 2"/>
          <p:cNvSpPr>
            <a:spLocks noGrp="1"/>
          </p:cNvSpPr>
          <p:nvPr>
            <p:ph idx="1"/>
          </p:nvPr>
        </p:nvSpPr>
        <p:spPr/>
        <p:txBody>
          <a:bodyPr/>
          <a:lstStyle/>
          <a:p>
            <a:pPr eaLnBrk="1" hangingPunct="1"/>
            <a:r>
              <a:rPr lang="en-US" smtClean="0"/>
              <a:t>Dilthey diff. bt understanding and explanation</a:t>
            </a:r>
          </a:p>
          <a:p>
            <a:pPr eaLnBrk="1" hangingPunct="1"/>
            <a:r>
              <a:rPr lang="en-US" smtClean="0"/>
              <a:t>Distin. Bt human sciences ans natural sciences</a:t>
            </a:r>
          </a:p>
          <a:p>
            <a:pPr eaLnBrk="1" hangingPunct="1"/>
            <a:r>
              <a:rPr lang="en-US" smtClean="0"/>
              <a:t>E.D. Hirsch- author’s willed meaning</a:t>
            </a:r>
          </a:p>
          <a:p>
            <a:pPr eaLnBrk="1" hangingPunct="1"/>
            <a:r>
              <a:rPr lang="en-US" smtClean="0"/>
              <a:t>Horizon of expectation- generic, cultural, conventional</a:t>
            </a:r>
          </a:p>
          <a:p>
            <a:pPr eaLnBrk="1" hangingPunct="1"/>
            <a:r>
              <a:rPr lang="en-US" smtClean="0"/>
              <a:t>Verbal meaning is stable</a:t>
            </a:r>
          </a:p>
          <a:p>
            <a:pPr eaLnBrk="1" hangingPunct="1"/>
            <a:r>
              <a:rPr lang="en-US" smtClean="0"/>
              <a:t>Matin Heidegger and Hans instist on the historicity and temporality of understanding</a:t>
            </a:r>
          </a:p>
          <a:p>
            <a:pPr eaLnBrk="1" hangingPunct="1"/>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90600"/>
            <a:ext cx="8229600" cy="5135563"/>
          </a:xfrm>
        </p:spPr>
        <p:txBody>
          <a:bodyPr/>
          <a:lstStyle/>
          <a:p>
            <a:pPr>
              <a:buNone/>
            </a:pPr>
            <a:endParaRPr lang="en-US" dirty="0" smtClean="0"/>
          </a:p>
          <a:p>
            <a:r>
              <a:rPr lang="en-US" dirty="0" smtClean="0"/>
              <a:t>Heidegger		German Philosopher</a:t>
            </a:r>
          </a:p>
          <a:p>
            <a:r>
              <a:rPr lang="en-US" dirty="0" smtClean="0"/>
              <a:t>Wilhelm </a:t>
            </a:r>
            <a:r>
              <a:rPr lang="en-US" dirty="0" err="1" smtClean="0"/>
              <a:t>Dilthey</a:t>
            </a:r>
            <a:r>
              <a:rPr lang="en-US" dirty="0" smtClean="0"/>
              <a:t>	German Historian</a:t>
            </a:r>
          </a:p>
          <a:p>
            <a:r>
              <a:rPr lang="en-US" dirty="0" err="1" smtClean="0"/>
              <a:t>Schlelermacher</a:t>
            </a:r>
            <a:r>
              <a:rPr lang="en-US" dirty="0" smtClean="0"/>
              <a:t>	German Theologian</a:t>
            </a:r>
          </a:p>
          <a:p>
            <a:pPr>
              <a:buNone/>
            </a:pPr>
            <a:r>
              <a:rPr lang="en-US" dirty="0" smtClean="0"/>
              <a:t>  Hans- Georg </a:t>
            </a:r>
            <a:r>
              <a:rPr lang="en-US" dirty="0" err="1" smtClean="0"/>
              <a:t>GadamerGerman</a:t>
            </a:r>
            <a:r>
              <a:rPr lang="en-US" dirty="0" smtClean="0"/>
              <a:t> Philosopher</a:t>
            </a:r>
          </a:p>
          <a:p>
            <a:pPr>
              <a:buNone/>
            </a:pPr>
            <a:r>
              <a:rPr lang="en-US" dirty="0" smtClean="0"/>
              <a:t>	Paul </a:t>
            </a:r>
            <a:r>
              <a:rPr lang="en-US" dirty="0" err="1" smtClean="0"/>
              <a:t>Ricoeur</a:t>
            </a:r>
            <a:r>
              <a:rPr lang="en-US" dirty="0" smtClean="0"/>
              <a:t> 		French Philosopher</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rtlCol="0">
            <a:normAutofit fontScale="92500"/>
          </a:bodyPr>
          <a:lstStyle/>
          <a:p>
            <a:pPr eaLnBrk="1" fontAlgn="auto" hangingPunct="1">
              <a:spcAft>
                <a:spcPts val="0"/>
              </a:spcAft>
              <a:defRPr/>
            </a:pPr>
            <a:r>
              <a:rPr lang="en-US" dirty="0" smtClean="0"/>
              <a:t>Mar. </a:t>
            </a:r>
            <a:r>
              <a:rPr lang="en-US" dirty="0" err="1" smtClean="0"/>
              <a:t>Hna</a:t>
            </a:r>
            <a:r>
              <a:rPr lang="en-US" dirty="0" smtClean="0"/>
              <a:t> meaning – constituting a temporal structure of interpretative understanding, which is already engaged in the activity of inter.</a:t>
            </a:r>
          </a:p>
          <a:p>
            <a:pPr eaLnBrk="1" fontAlgn="auto" hangingPunct="1">
              <a:spcAft>
                <a:spcPts val="0"/>
              </a:spcAft>
              <a:defRPr/>
            </a:pPr>
            <a:r>
              <a:rPr lang="en-US" dirty="0" smtClean="0"/>
              <a:t>Meaning is always codetermined, </a:t>
            </a:r>
            <a:r>
              <a:rPr lang="en-US" dirty="0"/>
              <a:t>r</a:t>
            </a:r>
            <a:r>
              <a:rPr lang="en-US" dirty="0" smtClean="0"/>
              <a:t>eader’s horizon attempting to fuse with the author</a:t>
            </a:r>
          </a:p>
          <a:p>
            <a:pPr eaLnBrk="1" fontAlgn="auto" hangingPunct="1">
              <a:spcAft>
                <a:spcPts val="0"/>
              </a:spcAft>
              <a:defRPr/>
            </a:pPr>
            <a:r>
              <a:rPr lang="en-US" dirty="0" smtClean="0"/>
              <a:t>An inescapable relativity and indeterminacy s thereby introduced into the notion of interpretation</a:t>
            </a:r>
          </a:p>
          <a:p>
            <a:pPr eaLnBrk="1" fontAlgn="auto" hangingPunct="1">
              <a:spcAft>
                <a:spcPts val="0"/>
              </a:spcAft>
              <a:defRPr/>
            </a:pPr>
            <a:r>
              <a:rPr lang="en-US" dirty="0" err="1" smtClean="0"/>
              <a:t>Dasein</a:t>
            </a:r>
            <a:r>
              <a:rPr lang="en-US" dirty="0" smtClean="0"/>
              <a:t> – being there</a:t>
            </a:r>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endParaRPr lang="en-US" smtClean="0"/>
          </a:p>
        </p:txBody>
      </p:sp>
      <p:sp>
        <p:nvSpPr>
          <p:cNvPr id="11267" name="Content Placeholder 2"/>
          <p:cNvSpPr>
            <a:spLocks noGrp="1"/>
          </p:cNvSpPr>
          <p:nvPr>
            <p:ph idx="1"/>
          </p:nvPr>
        </p:nvSpPr>
        <p:spPr/>
        <p:txBody>
          <a:bodyPr/>
          <a:lstStyle/>
          <a:p>
            <a:pPr eaLnBrk="1" hangingPunct="1"/>
            <a:r>
              <a:rPr lang="en-US" smtClean="0"/>
              <a:t>Hans- argues Inter. Of past lit arises from argument bt past and present</a:t>
            </a:r>
          </a:p>
          <a:p>
            <a:pPr eaLnBrk="1" hangingPunct="1"/>
            <a:r>
              <a:rPr lang="en-US" smtClean="0"/>
              <a:t>Present perspective is associated with past</a:t>
            </a:r>
          </a:p>
          <a:p>
            <a:pPr eaLnBrk="1" hangingPunct="1"/>
            <a:r>
              <a:rPr lang="en-US" smtClean="0"/>
              <a:t>The past can only be grasped thru limited perspective of the present</a:t>
            </a:r>
          </a:p>
          <a:p>
            <a:pPr eaLnBrk="1" hangingPunct="1"/>
            <a:r>
              <a:rPr lang="en-US" smtClean="0"/>
              <a:t>Text Inter. Depends on knowl. Assumption, cultural backdrop, exp and insights of the reader</a:t>
            </a:r>
          </a:p>
          <a:p>
            <a:pPr eaLnBrk="1" hangingPunct="1"/>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endParaRPr lang="en-US" smtClean="0"/>
          </a:p>
        </p:txBody>
      </p:sp>
      <p:sp>
        <p:nvSpPr>
          <p:cNvPr id="12291" name="Content Placeholder 2"/>
          <p:cNvSpPr>
            <a:spLocks noGrp="1"/>
          </p:cNvSpPr>
          <p:nvPr>
            <p:ph idx="1"/>
          </p:nvPr>
        </p:nvSpPr>
        <p:spPr/>
        <p:txBody>
          <a:bodyPr/>
          <a:lstStyle/>
          <a:p>
            <a:pPr eaLnBrk="1" hangingPunct="1"/>
            <a:r>
              <a:rPr lang="en-US" smtClean="0"/>
              <a:t>Her cal methods and ideas have impact on Phenomenology RRT Wolfggang Iser, Stanley Fish</a:t>
            </a:r>
          </a:p>
          <a:p>
            <a:pPr eaLnBrk="1" hangingPunct="1"/>
            <a:r>
              <a:rPr lang="en-US" smtClean="0"/>
              <a:t>Jurgen Hebermas Inter in terms of everyday Lang, than in terms of forms of social life</a:t>
            </a:r>
          </a:p>
          <a:p>
            <a:pPr eaLnBrk="1" hangingPunct="1"/>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Historically </a:t>
            </a:r>
            <a:r>
              <a:rPr lang="en-US" smtClean="0"/>
              <a:t>affected consciousness</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Tha</a:t>
            </a:r>
            <a:r>
              <a:rPr lang="en-US" dirty="0" smtClean="0"/>
              <a:t>nk you.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Influenced by German Phenomenology and existential Philosophy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Hermeneutical circle</a:t>
            </a:r>
          </a:p>
          <a:p>
            <a:r>
              <a:rPr lang="en-US" dirty="0" smtClean="0"/>
              <a:t>The text</a:t>
            </a:r>
          </a:p>
          <a:p>
            <a:r>
              <a:rPr lang="en-US" dirty="0" smtClean="0"/>
              <a:t>Explanation-understanding(</a:t>
            </a:r>
            <a:r>
              <a:rPr lang="en-US" dirty="0" err="1" smtClean="0"/>
              <a:t>prefiguration</a:t>
            </a:r>
            <a:r>
              <a:rPr lang="en-US" dirty="0" smtClean="0"/>
              <a:t>)</a:t>
            </a:r>
          </a:p>
          <a:p>
            <a:r>
              <a:rPr lang="en-US" dirty="0" smtClean="0"/>
              <a:t>Appropriation(</a:t>
            </a:r>
            <a:r>
              <a:rPr lang="en-US" dirty="0" err="1" smtClean="0"/>
              <a:t>refiguation</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 part of theology concerned with death, </a:t>
            </a:r>
            <a:r>
              <a:rPr lang="en-US" dirty="0" err="1" smtClean="0"/>
              <a:t>judgement</a:t>
            </a:r>
            <a:r>
              <a:rPr lang="en-US" dirty="0" smtClean="0"/>
              <a:t>, soul –eschatology</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Understanding is an historical encounter which calls forth personal experience of being there in the world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2 areas of understanding</a:t>
            </a:r>
          </a:p>
          <a:p>
            <a:r>
              <a:rPr lang="en-US" dirty="0" smtClean="0"/>
              <a:t>The question of what is involved in the event of understanding a text</a:t>
            </a:r>
          </a:p>
          <a:p>
            <a:r>
              <a:rPr lang="en-US" dirty="0" smtClean="0"/>
              <a:t>The question of what understanding itself is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History of hermeneutics</a:t>
            </a:r>
          </a:p>
          <a:p>
            <a:r>
              <a:rPr lang="en-US" dirty="0" smtClean="0"/>
              <a:t>Hermeneutics and philosophy</a:t>
            </a:r>
          </a:p>
          <a:p>
            <a:r>
              <a:rPr lang="en-US" dirty="0" smtClean="0"/>
              <a:t>Hermeneutics and religion</a:t>
            </a:r>
          </a:p>
          <a:p>
            <a:r>
              <a:rPr lang="en-US" dirty="0" smtClean="0"/>
              <a:t>Hermeneutics and phenomenology</a:t>
            </a:r>
          </a:p>
          <a:p>
            <a:r>
              <a:rPr lang="en-US" dirty="0" smtClean="0"/>
              <a:t>Hermeneutics and reader response theory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Hermes(message)</a:t>
            </a:r>
          </a:p>
          <a:p>
            <a:r>
              <a:rPr lang="en-US" dirty="0" smtClean="0"/>
              <a:t>Plato</a:t>
            </a:r>
          </a:p>
          <a:p>
            <a:r>
              <a:rPr lang="en-US" dirty="0" smtClean="0"/>
              <a:t>Aristotle</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663</Words>
  <Application>Microsoft Office PowerPoint</Application>
  <PresentationFormat>On-screen Show (4:3)</PresentationFormat>
  <Paragraphs>79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Hermeneutics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Biblical Hermeneutics: Two Worlds</vt:lpstr>
      <vt:lpstr>Slide 16</vt:lpstr>
      <vt:lpstr>The Necessity of Biblical Hermeneutics</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Hans- Georg Gadamer German Philosopher Truth and Method</dc:title>
  <dc:creator>Haarija</dc:creator>
  <cp:lastModifiedBy>Haarija</cp:lastModifiedBy>
  <cp:revision>20</cp:revision>
  <dcterms:created xsi:type="dcterms:W3CDTF">2018-10-24T01:50:44Z</dcterms:created>
  <dcterms:modified xsi:type="dcterms:W3CDTF">2019-03-20T15:54:43Z</dcterms:modified>
</cp:coreProperties>
</file>