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 id="263" r:id="rId7"/>
    <p:sldId id="264" r:id="rId8"/>
    <p:sldId id="265" r:id="rId9"/>
    <p:sldId id="266" r:id="rId10"/>
    <p:sldId id="267" r:id="rId11"/>
    <p:sldId id="269" r:id="rId12"/>
    <p:sldId id="270" r:id="rId13"/>
    <p:sldId id="271" r:id="rId14"/>
    <p:sldId id="272" r:id="rId15"/>
    <p:sldId id="279" r:id="rId16"/>
    <p:sldId id="280" r:id="rId17"/>
    <p:sldId id="281" r:id="rId18"/>
    <p:sldId id="282"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sorterViewPr>
    <p:cViewPr>
      <p:scale>
        <a:sx n="94" d="100"/>
        <a:sy n="94"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11F988-2872-4352-AFC6-C9412CDA57F4}" type="datetimeFigureOut">
              <a:rPr lang="en-US" smtClean="0"/>
              <a:t>9/24/2018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79AE04A-ACA4-4A7E-ACDD-93A2537AC9A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11F988-2872-4352-AFC6-C9412CDA57F4}"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11F988-2872-4352-AFC6-C9412CDA57F4}"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11F988-2872-4352-AFC6-C9412CDA57F4}"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11F988-2872-4352-AFC6-C9412CDA57F4}"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9AE04A-ACA4-4A7E-ACDD-93A2537AC9A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11F988-2872-4352-AFC6-C9412CDA57F4}"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11F988-2872-4352-AFC6-C9412CDA57F4}" type="datetimeFigureOut">
              <a:rPr lang="en-US" smtClean="0"/>
              <a:t>9/24/2018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11F988-2872-4352-AFC6-C9412CDA57F4}" type="datetimeFigureOut">
              <a:rPr lang="en-US" smtClean="0"/>
              <a:t>9/24/2018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1F988-2872-4352-AFC6-C9412CDA57F4}" type="datetimeFigureOut">
              <a:rPr lang="en-US" smtClean="0"/>
              <a:t>9/24/2018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11F988-2872-4352-AFC6-C9412CDA57F4}"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9AE04A-ACA4-4A7E-ACDD-93A2537AC9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11F988-2872-4352-AFC6-C9412CDA57F4}"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79AE04A-ACA4-4A7E-ACDD-93A2537AC9A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11F988-2872-4352-AFC6-C9412CDA57F4}" type="datetimeFigureOut">
              <a:rPr lang="en-US" smtClean="0"/>
              <a:t>9/24/2018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9AE04A-ACA4-4A7E-ACDD-93A2537AC9A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DIODES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92500" lnSpcReduction="10000"/>
          </a:bodyPr>
          <a:lstStyle/>
          <a:p>
            <a:pPr>
              <a:defRPr/>
            </a:pPr>
            <a:r>
              <a:rPr lang="en-US" dirty="0">
                <a:solidFill>
                  <a:schemeClr val="tx1"/>
                </a:solidFill>
                <a:latin typeface="Adobe Caslon Pro" pitchFamily="18" charset="0"/>
              </a:rPr>
              <a:t> </a:t>
            </a:r>
            <a:r>
              <a:rPr lang="en-US" dirty="0">
                <a:solidFill>
                  <a:schemeClr val="tx1"/>
                </a:solidFill>
                <a:latin typeface="Times New Roman" pitchFamily="18" charset="0"/>
                <a:cs typeface="Times New Roman" pitchFamily="18" charset="0"/>
              </a:rPr>
              <a:t>C. </a:t>
            </a:r>
            <a:r>
              <a:rPr lang="en-US" dirty="0" err="1">
                <a:solidFill>
                  <a:schemeClr val="tx1"/>
                </a:solidFill>
                <a:latin typeface="Times New Roman" pitchFamily="18" charset="0"/>
                <a:cs typeface="Times New Roman" pitchFamily="18" charset="0"/>
              </a:rPr>
              <a:t>Josphine</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Arockiamary</a:t>
            </a:r>
            <a:endParaRPr lang="en-US" dirty="0">
              <a:solidFill>
                <a:schemeClr val="tx1"/>
              </a:solidFill>
              <a:latin typeface="Times New Roman" pitchFamily="18" charset="0"/>
              <a:cs typeface="Times New Roman" pitchFamily="18" charset="0"/>
            </a:endParaRPr>
          </a:p>
          <a:p>
            <a:pPr>
              <a:defRPr/>
            </a:pPr>
            <a:r>
              <a:rPr lang="en-US" dirty="0">
                <a:solidFill>
                  <a:schemeClr val="tx1"/>
                </a:solidFill>
                <a:latin typeface="Times New Roman" pitchFamily="18" charset="0"/>
                <a:cs typeface="Times New Roman" pitchFamily="18" charset="0"/>
              </a:rPr>
              <a:t>Assistant Professor</a:t>
            </a:r>
          </a:p>
          <a:p>
            <a:pPr>
              <a:defRPr/>
            </a:pPr>
            <a:r>
              <a:rPr lang="en-US" dirty="0">
                <a:solidFill>
                  <a:schemeClr val="tx1"/>
                </a:solidFill>
                <a:latin typeface="Times New Roman" pitchFamily="18" charset="0"/>
                <a:cs typeface="Times New Roman" pitchFamily="18" charset="0"/>
              </a:rPr>
              <a:t>Department of Electronics</a:t>
            </a:r>
          </a:p>
          <a:p>
            <a:pPr>
              <a:defRPr/>
            </a:pPr>
            <a:r>
              <a:rPr lang="en-US" dirty="0">
                <a:solidFill>
                  <a:schemeClr val="tx1"/>
                </a:solidFill>
                <a:latin typeface="Times New Roman" pitchFamily="18" charset="0"/>
                <a:cs typeface="Times New Roman" pitchFamily="18" charset="0"/>
              </a:rPr>
              <a:t>St. Joseph’s College, </a:t>
            </a:r>
            <a:r>
              <a:rPr lang="en-US" dirty="0" err="1">
                <a:solidFill>
                  <a:schemeClr val="tx1"/>
                </a:solidFill>
                <a:latin typeface="Times New Roman" pitchFamily="18" charset="0"/>
                <a:cs typeface="Times New Roman" pitchFamily="18" charset="0"/>
              </a:rPr>
              <a:t>Trichy</a:t>
            </a:r>
            <a:r>
              <a:rPr lang="en-US" dirty="0">
                <a:solidFill>
                  <a:schemeClr val="tx1"/>
                </a:solidFill>
                <a:latin typeface="Times New Roman" pitchFamily="18" charset="0"/>
                <a:cs typeface="Times New Roman" pitchFamily="18" charset="0"/>
              </a:rPr>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0"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Properties of Diodes</a:t>
            </a:r>
          </a:p>
        </p:txBody>
      </p:sp>
      <p:sp>
        <p:nvSpPr>
          <p:cNvPr id="21521" name="Text Box 17"/>
          <p:cNvSpPr txBox="1">
            <a:spLocks noChangeArrowheads="1"/>
          </p:cNvSpPr>
          <p:nvPr/>
        </p:nvSpPr>
        <p:spPr bwMode="auto">
          <a:xfrm>
            <a:off x="2590800" y="533400"/>
            <a:ext cx="3962400" cy="457200"/>
          </a:xfrm>
          <a:prstGeom prst="rect">
            <a:avLst/>
          </a:prstGeom>
          <a:noFill/>
          <a:ln w="38100">
            <a:noFill/>
            <a:miter lim="800000"/>
            <a:headEnd/>
            <a:tailEnd/>
          </a:ln>
          <a:effectLst/>
        </p:spPr>
        <p:txBody>
          <a:bodyPr>
            <a:spAutoFit/>
          </a:bodyPr>
          <a:lstStyle/>
          <a:p>
            <a:r>
              <a:rPr lang="en-US" sz="2400">
                <a:solidFill>
                  <a:srgbClr val="FFFF00"/>
                </a:solidFill>
                <a:effectLst>
                  <a:outerShdw blurRad="38100" dist="38100" dir="2700000" algn="tl">
                    <a:srgbClr val="000000"/>
                  </a:outerShdw>
                </a:effectLst>
              </a:rPr>
              <a:t>The Shockley Equation</a:t>
            </a:r>
          </a:p>
        </p:txBody>
      </p:sp>
      <p:sp>
        <p:nvSpPr>
          <p:cNvPr id="21523" name="Text Box 19"/>
          <p:cNvSpPr txBox="1">
            <a:spLocks noChangeArrowheads="1"/>
          </p:cNvSpPr>
          <p:nvPr/>
        </p:nvSpPr>
        <p:spPr bwMode="auto">
          <a:xfrm>
            <a:off x="0" y="990600"/>
            <a:ext cx="9144000" cy="5426075"/>
          </a:xfrm>
          <a:prstGeom prst="rect">
            <a:avLst/>
          </a:prstGeom>
          <a:noFill/>
          <a:ln w="38100">
            <a:noFill/>
            <a:miter lim="800000"/>
            <a:headEnd/>
            <a:tailEnd/>
          </a:ln>
          <a:effectLst/>
        </p:spPr>
        <p:txBody>
          <a:bodyPr>
            <a:spAutoFit/>
          </a:bodyPr>
          <a:lstStyle/>
          <a:p>
            <a:pPr marL="230188" indent="-230188" algn="l">
              <a:buFontTx/>
              <a:buChar char="•"/>
            </a:pPr>
            <a:r>
              <a:rPr lang="en-US">
                <a:effectLst>
                  <a:outerShdw blurRad="38100" dist="38100" dir="2700000" algn="tl">
                    <a:srgbClr val="000000"/>
                  </a:outerShdw>
                </a:effectLst>
              </a:rPr>
              <a:t>The transconductance curve on the previous slide is characterized by the following equation:</a:t>
            </a:r>
          </a:p>
          <a:p>
            <a:pPr marL="230188" indent="-230188"/>
            <a:r>
              <a:rPr lang="en-US" sz="3200">
                <a:effectLst>
                  <a:outerShdw blurRad="38100" dist="38100" dir="2700000" algn="tl">
                    <a:srgbClr val="000000"/>
                  </a:outerShdw>
                </a:effectLst>
              </a:rPr>
              <a:t>I</a:t>
            </a:r>
            <a:r>
              <a:rPr lang="en-US" sz="3200" baseline="-20000">
                <a:effectLst>
                  <a:outerShdw blurRad="38100" dist="38100" dir="2700000" algn="tl">
                    <a:srgbClr val="000000"/>
                  </a:outerShdw>
                </a:effectLst>
              </a:rPr>
              <a:t>D</a:t>
            </a:r>
            <a:r>
              <a:rPr lang="en-US" sz="3200">
                <a:effectLst>
                  <a:outerShdw blurRad="38100" dist="38100" dir="2700000" algn="tl">
                    <a:srgbClr val="000000"/>
                  </a:outerShdw>
                </a:effectLst>
              </a:rPr>
              <a:t> = I</a:t>
            </a:r>
            <a:r>
              <a:rPr lang="en-US" sz="3200" baseline="-20000">
                <a:effectLst>
                  <a:outerShdw blurRad="38100" dist="38100" dir="2700000" algn="tl">
                    <a:srgbClr val="000000"/>
                  </a:outerShdw>
                </a:effectLst>
              </a:rPr>
              <a:t>S</a:t>
            </a:r>
            <a:r>
              <a:rPr lang="en-US" sz="3200">
                <a:effectLst>
                  <a:outerShdw blurRad="38100" dist="38100" dir="2700000" algn="tl">
                    <a:srgbClr val="000000"/>
                  </a:outerShdw>
                </a:effectLst>
              </a:rPr>
              <a:t>(e</a:t>
            </a:r>
            <a:r>
              <a:rPr lang="en-US" sz="3200" baseline="30000">
                <a:effectLst>
                  <a:outerShdw blurRad="38100" dist="38100" dir="2700000" algn="tl">
                    <a:srgbClr val="000000"/>
                  </a:outerShdw>
                </a:effectLst>
              </a:rPr>
              <a:t>V</a:t>
            </a:r>
            <a:r>
              <a:rPr lang="en-US" sz="3200" baseline="12000">
                <a:effectLst>
                  <a:outerShdw blurRad="38100" dist="38100" dir="2700000" algn="tl">
                    <a:srgbClr val="000000"/>
                  </a:outerShdw>
                </a:effectLst>
              </a:rPr>
              <a:t>D</a:t>
            </a:r>
            <a:r>
              <a:rPr lang="en-US" sz="3200" baseline="30000">
                <a:effectLst>
                  <a:outerShdw blurRad="38100" dist="38100" dir="2700000" algn="tl">
                    <a:srgbClr val="000000"/>
                  </a:outerShdw>
                </a:effectLst>
              </a:rPr>
              <a:t>/</a:t>
            </a:r>
            <a:r>
              <a:rPr lang="en-US" sz="3200" baseline="30000">
                <a:effectLst>
                  <a:outerShdw blurRad="38100" dist="38100" dir="2700000" algn="tl">
                    <a:srgbClr val="000000"/>
                  </a:outerShdw>
                </a:effectLst>
                <a:latin typeface="Times New Roman" pitchFamily="18" charset="0"/>
                <a:sym typeface="Symbol" pitchFamily="18" charset="2"/>
              </a:rPr>
              <a:t></a:t>
            </a:r>
            <a:r>
              <a:rPr lang="en-US" sz="3200" baseline="30000">
                <a:effectLst>
                  <a:outerShdw blurRad="38100" dist="38100" dir="2700000" algn="tl">
                    <a:srgbClr val="000000"/>
                  </a:outerShdw>
                </a:effectLst>
              </a:rPr>
              <a:t>V</a:t>
            </a:r>
            <a:r>
              <a:rPr lang="en-US" sz="3200" baseline="12000">
                <a:effectLst>
                  <a:outerShdw blurRad="38100" dist="38100" dir="2700000" algn="tl">
                    <a:srgbClr val="000000"/>
                  </a:outerShdw>
                </a:effectLst>
              </a:rPr>
              <a:t>T</a:t>
            </a:r>
            <a:r>
              <a:rPr lang="en-US" sz="3200">
                <a:effectLst>
                  <a:outerShdw blurRad="38100" dist="38100" dir="2700000" algn="tl">
                    <a:srgbClr val="000000"/>
                  </a:outerShdw>
                </a:effectLst>
              </a:rPr>
              <a:t> – 1)</a:t>
            </a:r>
          </a:p>
          <a:p>
            <a:pPr marL="230188" indent="-230188" algn="l">
              <a:buFontTx/>
              <a:buChar char="•"/>
            </a:pPr>
            <a:r>
              <a:rPr lang="en-US">
                <a:effectLst>
                  <a:outerShdw blurRad="38100" dist="38100" dir="2700000" algn="tl">
                    <a:srgbClr val="000000"/>
                  </a:outerShdw>
                </a:effectLst>
              </a:rPr>
              <a:t>As described in the last slide, 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the current through the diode, I</a:t>
            </a:r>
            <a:r>
              <a:rPr lang="en-US" baseline="-20000">
                <a:effectLst>
                  <a:outerShdw blurRad="38100" dist="38100" dir="2700000" algn="tl">
                    <a:srgbClr val="000000"/>
                  </a:outerShdw>
                </a:effectLst>
              </a:rPr>
              <a:t>S</a:t>
            </a:r>
            <a:r>
              <a:rPr lang="en-US">
                <a:effectLst>
                  <a:outerShdw blurRad="38100" dist="38100" dir="2700000" algn="tl">
                    <a:srgbClr val="000000"/>
                  </a:outerShdw>
                </a:effectLst>
              </a:rPr>
              <a:t> is the saturation current and V</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the applied biasing voltage.</a:t>
            </a:r>
          </a:p>
          <a:p>
            <a:pPr marL="230188" indent="-230188" algn="l">
              <a:buFontTx/>
              <a:buChar cha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is the thermal equivalent voltage and is approximately 26 mV at room temperature.  The equation to find 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at various temperatures is:</a:t>
            </a:r>
          </a:p>
          <a:p>
            <a:pPr marL="230188" indent="-230188"/>
            <a:r>
              <a:rPr lang="en-US">
                <a:effectLst>
                  <a:outerShdw blurRad="38100" dist="38100" dir="2700000" algn="tl">
                    <a:srgbClr val="000000"/>
                  </a:outerShdw>
                </a:effectLst>
              </a:rPr>
              <a:t>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 </a:t>
            </a:r>
            <a:r>
              <a:rPr lang="en-US" u="sng">
                <a:effectLst>
                  <a:outerShdw blurRad="38100" dist="38100" dir="2700000" algn="tl">
                    <a:srgbClr val="000000"/>
                  </a:outerShdw>
                </a:effectLst>
              </a:rPr>
              <a:t>kT</a:t>
            </a:r>
          </a:p>
          <a:p>
            <a:pPr marL="230188" indent="-230188" algn="l">
              <a:lnSpc>
                <a:spcPct val="90000"/>
              </a:lnSpc>
              <a:spcBef>
                <a:spcPct val="0"/>
              </a:spcBef>
            </a:pPr>
            <a:r>
              <a:rPr lang="en-US">
                <a:effectLst>
                  <a:outerShdw blurRad="38100" dist="38100" dir="2700000" algn="tl">
                    <a:srgbClr val="000000"/>
                  </a:outerShdw>
                </a:effectLst>
              </a:rPr>
              <a:t>						  q</a:t>
            </a:r>
          </a:p>
          <a:p>
            <a:pPr marL="230188" indent="-230188" algn="l">
              <a:spcBef>
                <a:spcPct val="20000"/>
              </a:spcBef>
            </a:pPr>
            <a:r>
              <a:rPr lang="en-US">
                <a:effectLst>
                  <a:outerShdw blurRad="38100" dist="38100" dir="2700000" algn="tl">
                    <a:srgbClr val="000000"/>
                  </a:outerShdw>
                </a:effectLst>
              </a:rPr>
              <a:t>   k = 1.38 x 10</a:t>
            </a:r>
            <a:r>
              <a:rPr lang="en-US" baseline="22000">
                <a:effectLst>
                  <a:outerShdw blurRad="38100" dist="38100" dir="2700000" algn="tl">
                    <a:srgbClr val="000000"/>
                  </a:outerShdw>
                </a:effectLst>
              </a:rPr>
              <a:t>-23</a:t>
            </a:r>
            <a:r>
              <a:rPr lang="en-US">
                <a:effectLst>
                  <a:outerShdw blurRad="38100" dist="38100" dir="2700000" algn="tl">
                    <a:srgbClr val="000000"/>
                  </a:outerShdw>
                </a:effectLst>
              </a:rPr>
              <a:t> J/K          T = temperature in Kelvin          q = 1.6 x 10</a:t>
            </a:r>
            <a:r>
              <a:rPr lang="en-US" baseline="20000">
                <a:effectLst>
                  <a:outerShdw blurRad="38100" dist="38100" dir="2700000" algn="tl">
                    <a:srgbClr val="000000"/>
                  </a:outerShdw>
                </a:effectLst>
              </a:rPr>
              <a:t>-19</a:t>
            </a:r>
            <a:r>
              <a:rPr lang="en-US">
                <a:effectLst>
                  <a:outerShdw blurRad="38100" dist="38100" dir="2700000" algn="tl">
                    <a:srgbClr val="000000"/>
                  </a:outerShdw>
                </a:effectLst>
              </a:rPr>
              <a:t> C</a:t>
            </a:r>
          </a:p>
          <a:p>
            <a:pPr marL="230188" indent="-230188" algn="l">
              <a:buFontTx/>
              <a:buChar char="•"/>
            </a:pPr>
            <a:r>
              <a:rPr lang="en-US">
                <a:effectLst>
                  <a:outerShdw blurRad="38100" dist="38100" dir="2700000" algn="tl">
                    <a:srgbClr val="000000"/>
                  </a:outerShdw>
                </a:effectLst>
                <a:sym typeface="Symbol" pitchFamily="18" charset="2"/>
              </a:rPr>
              <a:t> is the emission coefficient for the diode.  It is determined by the way the diode is constructed.  It somewhat varies with diode current.  For a silicon diode  is around 2 for low currents and goes down to about 1 at higher currents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4"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Diode Circuit Models</a:t>
            </a:r>
          </a:p>
        </p:txBody>
      </p:sp>
      <p:sp>
        <p:nvSpPr>
          <p:cNvPr id="22546" name="Text Box 18"/>
          <p:cNvSpPr txBox="1">
            <a:spLocks noChangeArrowheads="1"/>
          </p:cNvSpPr>
          <p:nvPr/>
        </p:nvSpPr>
        <p:spPr bwMode="auto">
          <a:xfrm>
            <a:off x="0" y="685800"/>
            <a:ext cx="2590800" cy="822325"/>
          </a:xfrm>
          <a:prstGeom prst="rect">
            <a:avLst/>
          </a:prstGeom>
          <a:noFill/>
          <a:ln w="25400">
            <a:noFill/>
            <a:miter lim="800000"/>
            <a:headEnd/>
            <a:tailEnd/>
          </a:ln>
          <a:effectLst/>
        </p:spPr>
        <p:txBody>
          <a:bodyPr>
            <a:spAutoFit/>
          </a:bodyPr>
          <a:lstStyle/>
          <a:p>
            <a:r>
              <a:rPr lang="en-US" sz="2400" u="sng">
                <a:solidFill>
                  <a:srgbClr val="FFFF00"/>
                </a:solidFill>
                <a:effectLst>
                  <a:outerShdw blurRad="38100" dist="38100" dir="2700000" algn="tl">
                    <a:srgbClr val="000000"/>
                  </a:outerShdw>
                </a:effectLst>
              </a:rPr>
              <a:t>The Ideal Diode Model</a:t>
            </a:r>
          </a:p>
        </p:txBody>
      </p:sp>
      <p:sp>
        <p:nvSpPr>
          <p:cNvPr id="22547" name="Text Box 19"/>
          <p:cNvSpPr txBox="1">
            <a:spLocks noChangeArrowheads="1"/>
          </p:cNvSpPr>
          <p:nvPr/>
        </p:nvSpPr>
        <p:spPr bwMode="auto">
          <a:xfrm>
            <a:off x="2667000" y="762000"/>
            <a:ext cx="6477000" cy="19208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The diode is designed to allow current to flow in only one direction.  The perfect diode would be a perfect conductor in one direction (forward bias) and a perfect insulator in the other direction (reverse bias).  In many situations, using the ideal diode approximation is acceptable.</a:t>
            </a:r>
          </a:p>
        </p:txBody>
      </p:sp>
      <p:grpSp>
        <p:nvGrpSpPr>
          <p:cNvPr id="3" name="Group 21"/>
          <p:cNvGrpSpPr>
            <a:grpSpLocks/>
          </p:cNvGrpSpPr>
          <p:nvPr/>
        </p:nvGrpSpPr>
        <p:grpSpPr bwMode="auto">
          <a:xfrm>
            <a:off x="381000" y="1676400"/>
            <a:ext cx="1828800" cy="533400"/>
            <a:chOff x="2064" y="2304"/>
            <a:chExt cx="1632" cy="528"/>
          </a:xfrm>
        </p:grpSpPr>
        <p:sp>
          <p:nvSpPr>
            <p:cNvPr id="22550" name="Line 22"/>
            <p:cNvSpPr>
              <a:spLocks noChangeShapeType="1"/>
            </p:cNvSpPr>
            <p:nvPr/>
          </p:nvSpPr>
          <p:spPr bwMode="auto">
            <a:xfrm>
              <a:off x="2064" y="2544"/>
              <a:ext cx="528" cy="0"/>
            </a:xfrm>
            <a:prstGeom prst="line">
              <a:avLst/>
            </a:prstGeom>
            <a:noFill/>
            <a:ln w="38100">
              <a:solidFill>
                <a:srgbClr val="CCFFFF"/>
              </a:solidFill>
              <a:round/>
              <a:headEnd/>
              <a:tailEnd/>
            </a:ln>
            <a:effectLst/>
          </p:spPr>
          <p:txBody>
            <a:bodyPr>
              <a:spAutoFit/>
            </a:bodyPr>
            <a:lstStyle/>
            <a:p>
              <a:endParaRPr lang="en-US"/>
            </a:p>
          </p:txBody>
        </p:sp>
        <p:sp>
          <p:nvSpPr>
            <p:cNvPr id="22551" name="Line 23"/>
            <p:cNvSpPr>
              <a:spLocks noChangeShapeType="1"/>
            </p:cNvSpPr>
            <p:nvPr/>
          </p:nvSpPr>
          <p:spPr bwMode="auto">
            <a:xfrm>
              <a:off x="2592" y="2304"/>
              <a:ext cx="0" cy="528"/>
            </a:xfrm>
            <a:prstGeom prst="line">
              <a:avLst/>
            </a:prstGeom>
            <a:noFill/>
            <a:ln w="38100">
              <a:solidFill>
                <a:srgbClr val="CCFFFF"/>
              </a:solidFill>
              <a:round/>
              <a:headEnd/>
              <a:tailEnd/>
            </a:ln>
            <a:effectLst/>
          </p:spPr>
          <p:txBody>
            <a:bodyPr>
              <a:spAutoFit/>
            </a:bodyPr>
            <a:lstStyle/>
            <a:p>
              <a:endParaRPr lang="en-US"/>
            </a:p>
          </p:txBody>
        </p:sp>
        <p:sp>
          <p:nvSpPr>
            <p:cNvPr id="22552" name="Line 24"/>
            <p:cNvSpPr>
              <a:spLocks noChangeShapeType="1"/>
            </p:cNvSpPr>
            <p:nvPr/>
          </p:nvSpPr>
          <p:spPr bwMode="auto">
            <a:xfrm>
              <a:off x="2592" y="2304"/>
              <a:ext cx="528" cy="240"/>
            </a:xfrm>
            <a:prstGeom prst="line">
              <a:avLst/>
            </a:prstGeom>
            <a:noFill/>
            <a:ln w="38100">
              <a:solidFill>
                <a:srgbClr val="CCFFFF"/>
              </a:solidFill>
              <a:round/>
              <a:headEnd/>
              <a:tailEnd/>
            </a:ln>
            <a:effectLst/>
          </p:spPr>
          <p:txBody>
            <a:bodyPr>
              <a:spAutoFit/>
            </a:bodyPr>
            <a:lstStyle/>
            <a:p>
              <a:endParaRPr lang="en-US"/>
            </a:p>
          </p:txBody>
        </p:sp>
        <p:sp>
          <p:nvSpPr>
            <p:cNvPr id="22553" name="Line 25"/>
            <p:cNvSpPr>
              <a:spLocks noChangeShapeType="1"/>
            </p:cNvSpPr>
            <p:nvPr/>
          </p:nvSpPr>
          <p:spPr bwMode="auto">
            <a:xfrm flipV="1">
              <a:off x="2592" y="2544"/>
              <a:ext cx="528" cy="288"/>
            </a:xfrm>
            <a:prstGeom prst="line">
              <a:avLst/>
            </a:prstGeom>
            <a:noFill/>
            <a:ln w="38100">
              <a:solidFill>
                <a:srgbClr val="CCFFFF"/>
              </a:solidFill>
              <a:round/>
              <a:headEnd/>
              <a:tailEnd/>
            </a:ln>
            <a:effectLst/>
          </p:spPr>
          <p:txBody>
            <a:bodyPr>
              <a:spAutoFit/>
            </a:bodyPr>
            <a:lstStyle/>
            <a:p>
              <a:endParaRPr lang="en-US"/>
            </a:p>
          </p:txBody>
        </p:sp>
        <p:sp>
          <p:nvSpPr>
            <p:cNvPr id="22554" name="Line 26"/>
            <p:cNvSpPr>
              <a:spLocks noChangeShapeType="1"/>
            </p:cNvSpPr>
            <p:nvPr/>
          </p:nvSpPr>
          <p:spPr bwMode="auto">
            <a:xfrm>
              <a:off x="3120" y="2544"/>
              <a:ext cx="576" cy="0"/>
            </a:xfrm>
            <a:prstGeom prst="line">
              <a:avLst/>
            </a:prstGeom>
            <a:noFill/>
            <a:ln w="38100">
              <a:solidFill>
                <a:srgbClr val="CCFFFF"/>
              </a:solidFill>
              <a:round/>
              <a:headEnd/>
              <a:tailEnd/>
            </a:ln>
            <a:effectLst/>
          </p:spPr>
          <p:txBody>
            <a:bodyPr>
              <a:spAutoFit/>
            </a:bodyPr>
            <a:lstStyle/>
            <a:p>
              <a:endParaRPr lang="en-US"/>
            </a:p>
          </p:txBody>
        </p:sp>
        <p:sp>
          <p:nvSpPr>
            <p:cNvPr id="22555" name="Line 27"/>
            <p:cNvSpPr>
              <a:spLocks noChangeShapeType="1"/>
            </p:cNvSpPr>
            <p:nvPr/>
          </p:nvSpPr>
          <p:spPr bwMode="auto">
            <a:xfrm>
              <a:off x="3120" y="2304"/>
              <a:ext cx="0" cy="528"/>
            </a:xfrm>
            <a:prstGeom prst="line">
              <a:avLst/>
            </a:prstGeom>
            <a:noFill/>
            <a:ln w="38100">
              <a:solidFill>
                <a:srgbClr val="CCFFFF"/>
              </a:solidFill>
              <a:round/>
              <a:headEnd/>
              <a:tailEnd/>
            </a:ln>
            <a:effectLst/>
          </p:spPr>
          <p:txBody>
            <a:bodyPr>
              <a:spAutoFit/>
            </a:bodyPr>
            <a:lstStyle/>
            <a:p>
              <a:endParaRPr lang="en-US"/>
            </a:p>
          </p:txBody>
        </p:sp>
      </p:grpSp>
      <p:sp>
        <p:nvSpPr>
          <p:cNvPr id="22556" name="Text Box 28"/>
          <p:cNvSpPr txBox="1">
            <a:spLocks noChangeArrowheads="1"/>
          </p:cNvSpPr>
          <p:nvPr/>
        </p:nvSpPr>
        <p:spPr bwMode="auto">
          <a:xfrm>
            <a:off x="0" y="2895600"/>
            <a:ext cx="9144000" cy="1006475"/>
          </a:xfrm>
          <a:prstGeom prst="rect">
            <a:avLst/>
          </a:prstGeom>
          <a:noFill/>
          <a:ln w="38100">
            <a:noFill/>
            <a:miter lim="800000"/>
            <a:headEnd/>
            <a:tailEnd/>
          </a:ln>
          <a:effectLst/>
        </p:spPr>
        <p:txBody>
          <a:bodyPr>
            <a:spAutoFit/>
          </a:bodyPr>
          <a:lstStyle/>
          <a:p>
            <a:pPr algn="l"/>
            <a:r>
              <a:rPr lang="en-US">
                <a:solidFill>
                  <a:srgbClr val="E5F6FF"/>
                </a:solidFill>
                <a:effectLst>
                  <a:outerShdw blurRad="38100" dist="38100" dir="2700000" algn="tl">
                    <a:srgbClr val="000000"/>
                  </a:outerShdw>
                </a:effectLst>
              </a:rPr>
              <a:t>Example:  Assume the diode in the circuit below is ideal.  Determine the value of I</a:t>
            </a:r>
            <a:r>
              <a:rPr lang="en-US" baseline="-25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 if  a)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 5 volts (forward bias) and b)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 -5 volts (reverse bias)</a:t>
            </a:r>
          </a:p>
        </p:txBody>
      </p:sp>
      <p:sp>
        <p:nvSpPr>
          <p:cNvPr id="22557" name="Line 29"/>
          <p:cNvSpPr>
            <a:spLocks noChangeShapeType="1"/>
          </p:cNvSpPr>
          <p:nvPr/>
        </p:nvSpPr>
        <p:spPr bwMode="auto">
          <a:xfrm>
            <a:off x="914400" y="5715000"/>
            <a:ext cx="0" cy="914400"/>
          </a:xfrm>
          <a:prstGeom prst="line">
            <a:avLst/>
          </a:prstGeom>
          <a:noFill/>
          <a:ln w="38100">
            <a:solidFill>
              <a:srgbClr val="CCFFFF"/>
            </a:solidFill>
            <a:round/>
            <a:headEnd/>
            <a:tailEnd/>
          </a:ln>
          <a:effectLst/>
        </p:spPr>
        <p:txBody>
          <a:bodyPr anchor="ctr"/>
          <a:lstStyle/>
          <a:p>
            <a:endParaRPr lang="en-US"/>
          </a:p>
        </p:txBody>
      </p:sp>
      <p:sp>
        <p:nvSpPr>
          <p:cNvPr id="22558" name="Line 30"/>
          <p:cNvSpPr>
            <a:spLocks noChangeShapeType="1"/>
          </p:cNvSpPr>
          <p:nvPr/>
        </p:nvSpPr>
        <p:spPr bwMode="auto">
          <a:xfrm>
            <a:off x="762000" y="5715000"/>
            <a:ext cx="304800" cy="0"/>
          </a:xfrm>
          <a:prstGeom prst="line">
            <a:avLst/>
          </a:prstGeom>
          <a:noFill/>
          <a:ln w="38100">
            <a:solidFill>
              <a:srgbClr val="CCFFFF"/>
            </a:solidFill>
            <a:round/>
            <a:headEnd/>
            <a:tailEnd/>
          </a:ln>
          <a:effectLst/>
        </p:spPr>
        <p:txBody>
          <a:bodyPr anchor="ctr"/>
          <a:lstStyle/>
          <a:p>
            <a:endParaRPr lang="en-US"/>
          </a:p>
        </p:txBody>
      </p:sp>
      <p:sp>
        <p:nvSpPr>
          <p:cNvPr id="22559" name="Line 31"/>
          <p:cNvSpPr>
            <a:spLocks noChangeShapeType="1"/>
          </p:cNvSpPr>
          <p:nvPr/>
        </p:nvSpPr>
        <p:spPr bwMode="auto">
          <a:xfrm>
            <a:off x="609600" y="5638800"/>
            <a:ext cx="609600" cy="0"/>
          </a:xfrm>
          <a:prstGeom prst="line">
            <a:avLst/>
          </a:prstGeom>
          <a:noFill/>
          <a:ln w="38100">
            <a:solidFill>
              <a:srgbClr val="CCFFFF"/>
            </a:solidFill>
            <a:round/>
            <a:headEnd/>
            <a:tailEnd/>
          </a:ln>
          <a:effectLst/>
        </p:spPr>
        <p:txBody>
          <a:bodyPr anchor="ctr"/>
          <a:lstStyle/>
          <a:p>
            <a:endParaRPr lang="en-US"/>
          </a:p>
        </p:txBody>
      </p:sp>
      <p:sp>
        <p:nvSpPr>
          <p:cNvPr id="22561" name="Line 33"/>
          <p:cNvSpPr>
            <a:spLocks noChangeShapeType="1"/>
          </p:cNvSpPr>
          <p:nvPr/>
        </p:nvSpPr>
        <p:spPr bwMode="auto">
          <a:xfrm>
            <a:off x="609600" y="5486400"/>
            <a:ext cx="609600" cy="0"/>
          </a:xfrm>
          <a:prstGeom prst="line">
            <a:avLst/>
          </a:prstGeom>
          <a:noFill/>
          <a:ln w="38100">
            <a:solidFill>
              <a:srgbClr val="CCFFFF"/>
            </a:solidFill>
            <a:round/>
            <a:headEnd/>
            <a:tailEnd/>
          </a:ln>
          <a:effectLst/>
        </p:spPr>
        <p:txBody>
          <a:bodyPr anchor="ctr"/>
          <a:lstStyle/>
          <a:p>
            <a:endParaRPr lang="en-US"/>
          </a:p>
        </p:txBody>
      </p:sp>
      <p:sp>
        <p:nvSpPr>
          <p:cNvPr id="22562" name="Line 34"/>
          <p:cNvSpPr>
            <a:spLocks noChangeShapeType="1"/>
          </p:cNvSpPr>
          <p:nvPr/>
        </p:nvSpPr>
        <p:spPr bwMode="auto">
          <a:xfrm>
            <a:off x="762000" y="5562600"/>
            <a:ext cx="304800" cy="0"/>
          </a:xfrm>
          <a:prstGeom prst="line">
            <a:avLst/>
          </a:prstGeom>
          <a:noFill/>
          <a:ln w="38100">
            <a:solidFill>
              <a:srgbClr val="CCFFFF"/>
            </a:solidFill>
            <a:round/>
            <a:headEnd/>
            <a:tailEnd/>
          </a:ln>
          <a:effectLst/>
        </p:spPr>
        <p:txBody>
          <a:bodyPr anchor="ctr"/>
          <a:lstStyle/>
          <a:p>
            <a:endParaRPr lang="en-US"/>
          </a:p>
        </p:txBody>
      </p:sp>
      <p:sp>
        <p:nvSpPr>
          <p:cNvPr id="22563" name="Line 35"/>
          <p:cNvSpPr>
            <a:spLocks noChangeShapeType="1"/>
          </p:cNvSpPr>
          <p:nvPr/>
        </p:nvSpPr>
        <p:spPr bwMode="auto">
          <a:xfrm>
            <a:off x="914400" y="4572000"/>
            <a:ext cx="0" cy="914400"/>
          </a:xfrm>
          <a:prstGeom prst="line">
            <a:avLst/>
          </a:prstGeom>
          <a:noFill/>
          <a:ln w="38100">
            <a:solidFill>
              <a:srgbClr val="CCFFFF"/>
            </a:solidFill>
            <a:round/>
            <a:headEnd/>
            <a:tailEnd/>
          </a:ln>
          <a:effectLst/>
        </p:spPr>
        <p:txBody>
          <a:bodyPr anchor="ctr"/>
          <a:lstStyle/>
          <a:p>
            <a:endParaRPr lang="en-US"/>
          </a:p>
        </p:txBody>
      </p:sp>
      <p:sp>
        <p:nvSpPr>
          <p:cNvPr id="22564" name="Line 36"/>
          <p:cNvSpPr>
            <a:spLocks noChangeShapeType="1"/>
          </p:cNvSpPr>
          <p:nvPr/>
        </p:nvSpPr>
        <p:spPr bwMode="auto">
          <a:xfrm>
            <a:off x="914400" y="4572000"/>
            <a:ext cx="838200" cy="0"/>
          </a:xfrm>
          <a:prstGeom prst="line">
            <a:avLst/>
          </a:prstGeom>
          <a:noFill/>
          <a:ln w="38100">
            <a:solidFill>
              <a:srgbClr val="CCFFFF"/>
            </a:solidFill>
            <a:round/>
            <a:headEnd/>
            <a:tailEnd/>
          </a:ln>
          <a:effectLst/>
        </p:spPr>
        <p:txBody>
          <a:bodyPr anchor="ctr"/>
          <a:lstStyle/>
          <a:p>
            <a:endParaRPr lang="en-US"/>
          </a:p>
        </p:txBody>
      </p:sp>
      <p:sp>
        <p:nvSpPr>
          <p:cNvPr id="22565" name="Line 37"/>
          <p:cNvSpPr>
            <a:spLocks noChangeShapeType="1"/>
          </p:cNvSpPr>
          <p:nvPr/>
        </p:nvSpPr>
        <p:spPr bwMode="auto">
          <a:xfrm flipV="1">
            <a:off x="1752600" y="4419600"/>
            <a:ext cx="76200" cy="152400"/>
          </a:xfrm>
          <a:prstGeom prst="line">
            <a:avLst/>
          </a:prstGeom>
          <a:noFill/>
          <a:ln w="38100">
            <a:solidFill>
              <a:srgbClr val="CCFFFF"/>
            </a:solidFill>
            <a:round/>
            <a:headEnd/>
            <a:tailEnd/>
          </a:ln>
          <a:effectLst/>
        </p:spPr>
        <p:txBody>
          <a:bodyPr anchor="ctr"/>
          <a:lstStyle/>
          <a:p>
            <a:endParaRPr lang="en-US"/>
          </a:p>
        </p:txBody>
      </p:sp>
      <p:sp>
        <p:nvSpPr>
          <p:cNvPr id="22566" name="Line 38"/>
          <p:cNvSpPr>
            <a:spLocks noChangeShapeType="1"/>
          </p:cNvSpPr>
          <p:nvPr/>
        </p:nvSpPr>
        <p:spPr bwMode="auto">
          <a:xfrm>
            <a:off x="1828800" y="4419600"/>
            <a:ext cx="76200" cy="304800"/>
          </a:xfrm>
          <a:prstGeom prst="line">
            <a:avLst/>
          </a:prstGeom>
          <a:noFill/>
          <a:ln w="38100">
            <a:solidFill>
              <a:srgbClr val="CCFFFF"/>
            </a:solidFill>
            <a:round/>
            <a:headEnd/>
            <a:tailEnd/>
          </a:ln>
          <a:effectLst/>
        </p:spPr>
        <p:txBody>
          <a:bodyPr anchor="ctr"/>
          <a:lstStyle/>
          <a:p>
            <a:endParaRPr lang="en-US"/>
          </a:p>
        </p:txBody>
      </p:sp>
      <p:sp>
        <p:nvSpPr>
          <p:cNvPr id="22572" name="Line 44"/>
          <p:cNvSpPr>
            <a:spLocks noChangeShapeType="1"/>
          </p:cNvSpPr>
          <p:nvPr/>
        </p:nvSpPr>
        <p:spPr bwMode="auto">
          <a:xfrm flipV="1">
            <a:off x="1905000" y="4419600"/>
            <a:ext cx="76200" cy="304800"/>
          </a:xfrm>
          <a:prstGeom prst="line">
            <a:avLst/>
          </a:prstGeom>
          <a:noFill/>
          <a:ln w="38100">
            <a:solidFill>
              <a:srgbClr val="CCFFFF"/>
            </a:solidFill>
            <a:round/>
            <a:headEnd/>
            <a:tailEnd/>
          </a:ln>
          <a:effectLst/>
        </p:spPr>
        <p:txBody>
          <a:bodyPr anchor="ctr"/>
          <a:lstStyle/>
          <a:p>
            <a:endParaRPr lang="en-US"/>
          </a:p>
        </p:txBody>
      </p:sp>
      <p:sp>
        <p:nvSpPr>
          <p:cNvPr id="22575" name="Line 47"/>
          <p:cNvSpPr>
            <a:spLocks noChangeShapeType="1"/>
          </p:cNvSpPr>
          <p:nvPr/>
        </p:nvSpPr>
        <p:spPr bwMode="auto">
          <a:xfrm>
            <a:off x="1981200" y="4419600"/>
            <a:ext cx="76200" cy="304800"/>
          </a:xfrm>
          <a:prstGeom prst="line">
            <a:avLst/>
          </a:prstGeom>
          <a:noFill/>
          <a:ln w="38100">
            <a:solidFill>
              <a:srgbClr val="CCFFFF"/>
            </a:solidFill>
            <a:round/>
            <a:headEnd/>
            <a:tailEnd/>
          </a:ln>
          <a:effectLst/>
        </p:spPr>
        <p:txBody>
          <a:bodyPr anchor="ctr"/>
          <a:lstStyle/>
          <a:p>
            <a:endParaRPr lang="en-US"/>
          </a:p>
        </p:txBody>
      </p:sp>
      <p:sp>
        <p:nvSpPr>
          <p:cNvPr id="22576" name="Line 48"/>
          <p:cNvSpPr>
            <a:spLocks noChangeShapeType="1"/>
          </p:cNvSpPr>
          <p:nvPr/>
        </p:nvSpPr>
        <p:spPr bwMode="auto">
          <a:xfrm flipV="1">
            <a:off x="2057400" y="4419600"/>
            <a:ext cx="76200" cy="304800"/>
          </a:xfrm>
          <a:prstGeom prst="line">
            <a:avLst/>
          </a:prstGeom>
          <a:noFill/>
          <a:ln w="38100">
            <a:solidFill>
              <a:srgbClr val="CCFFFF"/>
            </a:solidFill>
            <a:round/>
            <a:headEnd/>
            <a:tailEnd/>
          </a:ln>
          <a:effectLst/>
        </p:spPr>
        <p:txBody>
          <a:bodyPr anchor="ctr"/>
          <a:lstStyle/>
          <a:p>
            <a:endParaRPr lang="en-US"/>
          </a:p>
        </p:txBody>
      </p:sp>
      <p:sp>
        <p:nvSpPr>
          <p:cNvPr id="22577" name="Line 49"/>
          <p:cNvSpPr>
            <a:spLocks noChangeShapeType="1"/>
          </p:cNvSpPr>
          <p:nvPr/>
        </p:nvSpPr>
        <p:spPr bwMode="auto">
          <a:xfrm>
            <a:off x="2133600" y="4419600"/>
            <a:ext cx="76200" cy="304800"/>
          </a:xfrm>
          <a:prstGeom prst="line">
            <a:avLst/>
          </a:prstGeom>
          <a:noFill/>
          <a:ln w="38100">
            <a:solidFill>
              <a:srgbClr val="CCFFFF"/>
            </a:solidFill>
            <a:round/>
            <a:headEnd/>
            <a:tailEnd/>
          </a:ln>
          <a:effectLst/>
        </p:spPr>
        <p:txBody>
          <a:bodyPr anchor="ctr"/>
          <a:lstStyle/>
          <a:p>
            <a:endParaRPr lang="en-US"/>
          </a:p>
        </p:txBody>
      </p:sp>
      <p:sp>
        <p:nvSpPr>
          <p:cNvPr id="22578" name="Line 50"/>
          <p:cNvSpPr>
            <a:spLocks noChangeShapeType="1"/>
          </p:cNvSpPr>
          <p:nvPr/>
        </p:nvSpPr>
        <p:spPr bwMode="auto">
          <a:xfrm flipV="1">
            <a:off x="2209800" y="4572000"/>
            <a:ext cx="76200" cy="152400"/>
          </a:xfrm>
          <a:prstGeom prst="line">
            <a:avLst/>
          </a:prstGeom>
          <a:noFill/>
          <a:ln w="38100">
            <a:solidFill>
              <a:srgbClr val="CCFFFF"/>
            </a:solidFill>
            <a:round/>
            <a:headEnd/>
            <a:tailEnd/>
          </a:ln>
          <a:effectLst/>
        </p:spPr>
        <p:txBody>
          <a:bodyPr anchor="ctr"/>
          <a:lstStyle/>
          <a:p>
            <a:endParaRPr lang="en-US"/>
          </a:p>
        </p:txBody>
      </p:sp>
      <p:sp>
        <p:nvSpPr>
          <p:cNvPr id="22579" name="Line 51"/>
          <p:cNvSpPr>
            <a:spLocks noChangeShapeType="1"/>
          </p:cNvSpPr>
          <p:nvPr/>
        </p:nvSpPr>
        <p:spPr bwMode="auto">
          <a:xfrm>
            <a:off x="2286000" y="4572000"/>
            <a:ext cx="838200" cy="0"/>
          </a:xfrm>
          <a:prstGeom prst="line">
            <a:avLst/>
          </a:prstGeom>
          <a:noFill/>
          <a:ln w="38100">
            <a:solidFill>
              <a:srgbClr val="CCFFFF"/>
            </a:solidFill>
            <a:round/>
            <a:headEnd/>
            <a:tailEnd/>
          </a:ln>
          <a:effectLst/>
        </p:spPr>
        <p:txBody>
          <a:bodyPr anchor="ctr"/>
          <a:lstStyle/>
          <a:p>
            <a:endParaRPr lang="en-US"/>
          </a:p>
        </p:txBody>
      </p:sp>
      <p:sp>
        <p:nvSpPr>
          <p:cNvPr id="22580" name="Line 52"/>
          <p:cNvSpPr>
            <a:spLocks noChangeShapeType="1"/>
          </p:cNvSpPr>
          <p:nvPr/>
        </p:nvSpPr>
        <p:spPr bwMode="auto">
          <a:xfrm>
            <a:off x="3124200" y="4572000"/>
            <a:ext cx="0" cy="838200"/>
          </a:xfrm>
          <a:prstGeom prst="line">
            <a:avLst/>
          </a:prstGeom>
          <a:noFill/>
          <a:ln w="38100">
            <a:solidFill>
              <a:srgbClr val="CCFFFF"/>
            </a:solidFill>
            <a:round/>
            <a:headEnd/>
            <a:tailEnd/>
          </a:ln>
          <a:effectLst/>
        </p:spPr>
        <p:txBody>
          <a:bodyPr anchor="ctr"/>
          <a:lstStyle/>
          <a:p>
            <a:endParaRPr lang="en-US"/>
          </a:p>
        </p:txBody>
      </p:sp>
      <p:sp>
        <p:nvSpPr>
          <p:cNvPr id="22581" name="Line 53"/>
          <p:cNvSpPr>
            <a:spLocks noChangeShapeType="1"/>
          </p:cNvSpPr>
          <p:nvPr/>
        </p:nvSpPr>
        <p:spPr bwMode="auto">
          <a:xfrm>
            <a:off x="2895600" y="5410200"/>
            <a:ext cx="457200" cy="0"/>
          </a:xfrm>
          <a:prstGeom prst="line">
            <a:avLst/>
          </a:prstGeom>
          <a:noFill/>
          <a:ln w="38100">
            <a:solidFill>
              <a:srgbClr val="CCFFFF"/>
            </a:solidFill>
            <a:round/>
            <a:headEnd/>
            <a:tailEnd/>
          </a:ln>
          <a:effectLst/>
        </p:spPr>
        <p:txBody>
          <a:bodyPr anchor="ctr"/>
          <a:lstStyle/>
          <a:p>
            <a:endParaRPr lang="en-US"/>
          </a:p>
        </p:txBody>
      </p:sp>
      <p:sp>
        <p:nvSpPr>
          <p:cNvPr id="22582" name="Line 54"/>
          <p:cNvSpPr>
            <a:spLocks noChangeShapeType="1"/>
          </p:cNvSpPr>
          <p:nvPr/>
        </p:nvSpPr>
        <p:spPr bwMode="auto">
          <a:xfrm>
            <a:off x="2895600" y="5410200"/>
            <a:ext cx="228600" cy="304800"/>
          </a:xfrm>
          <a:prstGeom prst="line">
            <a:avLst/>
          </a:prstGeom>
          <a:noFill/>
          <a:ln w="38100">
            <a:solidFill>
              <a:srgbClr val="CCFFFF"/>
            </a:solidFill>
            <a:round/>
            <a:headEnd/>
            <a:tailEnd/>
          </a:ln>
          <a:effectLst/>
        </p:spPr>
        <p:txBody>
          <a:bodyPr anchor="ctr"/>
          <a:lstStyle/>
          <a:p>
            <a:endParaRPr lang="en-US"/>
          </a:p>
        </p:txBody>
      </p:sp>
      <p:sp>
        <p:nvSpPr>
          <p:cNvPr id="22583" name="Line 55"/>
          <p:cNvSpPr>
            <a:spLocks noChangeShapeType="1"/>
          </p:cNvSpPr>
          <p:nvPr/>
        </p:nvSpPr>
        <p:spPr bwMode="auto">
          <a:xfrm flipH="1">
            <a:off x="3124200" y="5410200"/>
            <a:ext cx="228600" cy="304800"/>
          </a:xfrm>
          <a:prstGeom prst="line">
            <a:avLst/>
          </a:prstGeom>
          <a:noFill/>
          <a:ln w="38100">
            <a:solidFill>
              <a:srgbClr val="CCFFFF"/>
            </a:solidFill>
            <a:round/>
            <a:headEnd/>
            <a:tailEnd/>
          </a:ln>
          <a:effectLst/>
        </p:spPr>
        <p:txBody>
          <a:bodyPr anchor="ctr"/>
          <a:lstStyle/>
          <a:p>
            <a:endParaRPr lang="en-US"/>
          </a:p>
        </p:txBody>
      </p:sp>
      <p:sp>
        <p:nvSpPr>
          <p:cNvPr id="22584" name="Line 56"/>
          <p:cNvSpPr>
            <a:spLocks noChangeShapeType="1"/>
          </p:cNvSpPr>
          <p:nvPr/>
        </p:nvSpPr>
        <p:spPr bwMode="auto">
          <a:xfrm>
            <a:off x="2895600" y="5715000"/>
            <a:ext cx="457200" cy="0"/>
          </a:xfrm>
          <a:prstGeom prst="line">
            <a:avLst/>
          </a:prstGeom>
          <a:noFill/>
          <a:ln w="38100">
            <a:solidFill>
              <a:srgbClr val="CCFFFF"/>
            </a:solidFill>
            <a:round/>
            <a:headEnd/>
            <a:tailEnd/>
          </a:ln>
          <a:effectLst/>
        </p:spPr>
        <p:txBody>
          <a:bodyPr anchor="ctr"/>
          <a:lstStyle/>
          <a:p>
            <a:endParaRPr lang="en-US"/>
          </a:p>
        </p:txBody>
      </p:sp>
      <p:sp>
        <p:nvSpPr>
          <p:cNvPr id="22585" name="Line 57"/>
          <p:cNvSpPr>
            <a:spLocks noChangeShapeType="1"/>
          </p:cNvSpPr>
          <p:nvPr/>
        </p:nvSpPr>
        <p:spPr bwMode="auto">
          <a:xfrm>
            <a:off x="3124200" y="5715000"/>
            <a:ext cx="0" cy="914400"/>
          </a:xfrm>
          <a:prstGeom prst="line">
            <a:avLst/>
          </a:prstGeom>
          <a:noFill/>
          <a:ln w="38100">
            <a:solidFill>
              <a:srgbClr val="CCFFFF"/>
            </a:solidFill>
            <a:round/>
            <a:headEnd/>
            <a:tailEnd/>
          </a:ln>
          <a:effectLst/>
        </p:spPr>
        <p:txBody>
          <a:bodyPr anchor="ctr"/>
          <a:lstStyle/>
          <a:p>
            <a:endParaRPr lang="en-US"/>
          </a:p>
        </p:txBody>
      </p:sp>
      <p:sp>
        <p:nvSpPr>
          <p:cNvPr id="22586" name="Line 58"/>
          <p:cNvSpPr>
            <a:spLocks noChangeShapeType="1"/>
          </p:cNvSpPr>
          <p:nvPr/>
        </p:nvSpPr>
        <p:spPr bwMode="auto">
          <a:xfrm>
            <a:off x="914400" y="6629400"/>
            <a:ext cx="2209800" cy="0"/>
          </a:xfrm>
          <a:prstGeom prst="line">
            <a:avLst/>
          </a:prstGeom>
          <a:noFill/>
          <a:ln w="38100">
            <a:solidFill>
              <a:srgbClr val="CCFFFF"/>
            </a:solidFill>
            <a:round/>
            <a:headEnd/>
            <a:tailEnd/>
          </a:ln>
          <a:effectLst/>
        </p:spPr>
        <p:txBody>
          <a:bodyPr anchor="ctr"/>
          <a:lstStyle/>
          <a:p>
            <a:endParaRPr lang="en-US"/>
          </a:p>
        </p:txBody>
      </p:sp>
      <p:sp>
        <p:nvSpPr>
          <p:cNvPr id="22587" name="Text Box 59"/>
          <p:cNvSpPr txBox="1">
            <a:spLocks noChangeArrowheads="1"/>
          </p:cNvSpPr>
          <p:nvPr/>
        </p:nvSpPr>
        <p:spPr bwMode="auto">
          <a:xfrm>
            <a:off x="533400" y="51054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a:t>
            </a:r>
          </a:p>
        </p:txBody>
      </p:sp>
      <p:sp>
        <p:nvSpPr>
          <p:cNvPr id="22588" name="Text Box 60"/>
          <p:cNvSpPr txBox="1">
            <a:spLocks noChangeArrowheads="1"/>
          </p:cNvSpPr>
          <p:nvPr/>
        </p:nvSpPr>
        <p:spPr bwMode="auto">
          <a:xfrm>
            <a:off x="533400" y="55626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_</a:t>
            </a:r>
          </a:p>
        </p:txBody>
      </p:sp>
      <p:sp>
        <p:nvSpPr>
          <p:cNvPr id="22589" name="Text Box 61"/>
          <p:cNvSpPr txBox="1">
            <a:spLocks noChangeArrowheads="1"/>
          </p:cNvSpPr>
          <p:nvPr/>
        </p:nvSpPr>
        <p:spPr bwMode="auto">
          <a:xfrm>
            <a:off x="0" y="53340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V</a:t>
            </a:r>
            <a:r>
              <a:rPr lang="en-US" baseline="-25000">
                <a:effectLst>
                  <a:outerShdw blurRad="38100" dist="38100" dir="2700000" algn="tl">
                    <a:srgbClr val="000000"/>
                  </a:outerShdw>
                </a:effectLst>
              </a:rPr>
              <a:t>A</a:t>
            </a:r>
          </a:p>
        </p:txBody>
      </p:sp>
      <p:sp>
        <p:nvSpPr>
          <p:cNvPr id="22590" name="Line 62"/>
          <p:cNvSpPr>
            <a:spLocks noChangeShapeType="1"/>
          </p:cNvSpPr>
          <p:nvPr/>
        </p:nvSpPr>
        <p:spPr bwMode="auto">
          <a:xfrm>
            <a:off x="3124200" y="4572000"/>
            <a:ext cx="0" cy="457200"/>
          </a:xfrm>
          <a:prstGeom prst="line">
            <a:avLst/>
          </a:prstGeom>
          <a:noFill/>
          <a:ln w="38100">
            <a:solidFill>
              <a:srgbClr val="CCFFFF"/>
            </a:solidFill>
            <a:round/>
            <a:headEnd/>
            <a:tailEnd type="triangle" w="med" len="med"/>
          </a:ln>
          <a:effectLst/>
        </p:spPr>
        <p:txBody>
          <a:bodyPr anchor="ctr"/>
          <a:lstStyle/>
          <a:p>
            <a:endParaRPr lang="en-US"/>
          </a:p>
        </p:txBody>
      </p:sp>
      <p:sp>
        <p:nvSpPr>
          <p:cNvPr id="22591" name="Text Box 63"/>
          <p:cNvSpPr txBox="1">
            <a:spLocks noChangeArrowheads="1"/>
          </p:cNvSpPr>
          <p:nvPr/>
        </p:nvSpPr>
        <p:spPr bwMode="auto">
          <a:xfrm>
            <a:off x="2590800" y="47244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I</a:t>
            </a:r>
            <a:r>
              <a:rPr lang="en-US" baseline="-25000">
                <a:effectLst>
                  <a:outerShdw blurRad="38100" dist="38100" dir="2700000" algn="tl">
                    <a:srgbClr val="000000"/>
                  </a:outerShdw>
                </a:effectLst>
              </a:rPr>
              <a:t>D</a:t>
            </a:r>
          </a:p>
        </p:txBody>
      </p:sp>
      <p:sp>
        <p:nvSpPr>
          <p:cNvPr id="22593" name="Text Box 65"/>
          <p:cNvSpPr txBox="1">
            <a:spLocks noChangeArrowheads="1"/>
          </p:cNvSpPr>
          <p:nvPr/>
        </p:nvSpPr>
        <p:spPr bwMode="auto">
          <a:xfrm>
            <a:off x="1295400" y="4038600"/>
            <a:ext cx="1371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R</a:t>
            </a:r>
            <a:r>
              <a:rPr lang="en-US" baseline="-25000">
                <a:effectLst>
                  <a:outerShdw blurRad="38100" dist="38100" dir="2700000" algn="tl">
                    <a:srgbClr val="000000"/>
                  </a:outerShdw>
                </a:effectLst>
              </a:rPr>
              <a:t>S </a:t>
            </a:r>
            <a:r>
              <a:rPr lang="en-US" sz="1600">
                <a:effectLst>
                  <a:outerShdw blurRad="38100" dist="38100" dir="2700000" algn="tl">
                    <a:srgbClr val="000000"/>
                  </a:outerShdw>
                </a:effectLst>
              </a:rPr>
              <a:t>= 50 </a:t>
            </a:r>
            <a:r>
              <a:rPr lang="en-US" sz="1600">
                <a:effectLst>
                  <a:outerShdw blurRad="38100" dist="38100" dir="2700000" algn="tl">
                    <a:srgbClr val="000000"/>
                  </a:outerShdw>
                </a:effectLst>
                <a:latin typeface="Times New Roman" pitchFamily="18" charset="0"/>
                <a:sym typeface="Symbol" pitchFamily="18" charset="2"/>
              </a:rPr>
              <a:t></a:t>
            </a:r>
          </a:p>
        </p:txBody>
      </p:sp>
      <p:sp>
        <p:nvSpPr>
          <p:cNvPr id="22594" name="Text Box 66"/>
          <p:cNvSpPr txBox="1">
            <a:spLocks noChangeArrowheads="1"/>
          </p:cNvSpPr>
          <p:nvPr/>
        </p:nvSpPr>
        <p:spPr bwMode="auto">
          <a:xfrm>
            <a:off x="3657600" y="3962400"/>
            <a:ext cx="5486400" cy="2271713"/>
          </a:xfrm>
          <a:prstGeom prst="rect">
            <a:avLst/>
          </a:prstGeom>
          <a:noFill/>
          <a:ln w="38100">
            <a:noFill/>
            <a:miter lim="800000"/>
            <a:headEnd/>
            <a:tailEnd/>
          </a:ln>
          <a:effectLst/>
        </p:spPr>
        <p:txBody>
          <a:bodyPr>
            <a:spAutoFit/>
          </a:bodyPr>
          <a:lstStyle/>
          <a:p>
            <a:pPr algn="l"/>
            <a:r>
              <a:rPr lang="en-US">
                <a:solidFill>
                  <a:srgbClr val="E5F6FF"/>
                </a:solidFill>
                <a:effectLst>
                  <a:outerShdw blurRad="38100" dist="38100" dir="2700000" algn="tl">
                    <a:srgbClr val="000000"/>
                  </a:outerShdw>
                </a:effectLst>
              </a:rPr>
              <a:t>a)  With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&gt; 0 the diode is in forward bias and is acting like a perfect conductor so:</a:t>
            </a:r>
          </a:p>
          <a:p>
            <a:pPr algn="l">
              <a:spcBef>
                <a:spcPct val="30000"/>
              </a:spcBef>
            </a:pPr>
            <a:r>
              <a:rPr lang="en-US">
                <a:solidFill>
                  <a:srgbClr val="E5F6FF"/>
                </a:solidFill>
                <a:effectLst>
                  <a:outerShdw blurRad="38100" dist="38100" dir="2700000" algn="tl">
                    <a:srgbClr val="000000"/>
                  </a:outerShdw>
                </a:effectLst>
              </a:rPr>
              <a:t>       I</a:t>
            </a:r>
            <a:r>
              <a:rPr lang="en-US" baseline="-25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 =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/R</a:t>
            </a:r>
            <a:r>
              <a:rPr lang="en-US" baseline="-25000">
                <a:solidFill>
                  <a:srgbClr val="E5F6FF"/>
                </a:solidFill>
                <a:effectLst>
                  <a:outerShdw blurRad="38100" dist="38100" dir="2700000" algn="tl">
                    <a:srgbClr val="000000"/>
                  </a:outerShdw>
                </a:effectLst>
              </a:rPr>
              <a:t>S</a:t>
            </a:r>
            <a:r>
              <a:rPr lang="en-US">
                <a:solidFill>
                  <a:srgbClr val="E5F6FF"/>
                </a:solidFill>
                <a:effectLst>
                  <a:outerShdw blurRad="38100" dist="38100" dir="2700000" algn="tl">
                    <a:srgbClr val="000000"/>
                  </a:outerShdw>
                </a:effectLst>
              </a:rPr>
              <a:t> = 5 V / 50 </a:t>
            </a:r>
            <a:r>
              <a:rPr lang="en-US">
                <a:solidFill>
                  <a:srgbClr val="E5F6FF"/>
                </a:solidFill>
                <a:effectLst>
                  <a:outerShdw blurRad="38100" dist="38100" dir="2700000" algn="tl">
                    <a:srgbClr val="000000"/>
                  </a:outerShdw>
                </a:effectLst>
                <a:sym typeface="Symbol" pitchFamily="18" charset="2"/>
              </a:rPr>
              <a:t> = 100 mA</a:t>
            </a:r>
          </a:p>
          <a:p>
            <a:pPr algn="l">
              <a:spcBef>
                <a:spcPct val="85000"/>
              </a:spcBef>
            </a:pPr>
            <a:r>
              <a:rPr lang="en-US">
                <a:solidFill>
                  <a:srgbClr val="E5F6FF"/>
                </a:solidFill>
                <a:effectLst>
                  <a:outerShdw blurRad="38100" dist="38100" dir="2700000" algn="tl">
                    <a:srgbClr val="000000"/>
                  </a:outerShdw>
                </a:effectLst>
                <a:sym typeface="Symbol" pitchFamily="18" charset="2"/>
              </a:rPr>
              <a:t>b)  With V</a:t>
            </a:r>
            <a:r>
              <a:rPr lang="en-US" baseline="-25000">
                <a:solidFill>
                  <a:srgbClr val="E5F6FF"/>
                </a:solidFill>
                <a:effectLst>
                  <a:outerShdw blurRad="38100" dist="38100" dir="2700000" algn="tl">
                    <a:srgbClr val="000000"/>
                  </a:outerShdw>
                </a:effectLst>
                <a:sym typeface="Symbol" pitchFamily="18" charset="2"/>
              </a:rPr>
              <a:t>A</a:t>
            </a:r>
            <a:r>
              <a:rPr lang="en-US">
                <a:solidFill>
                  <a:srgbClr val="E5F6FF"/>
                </a:solidFill>
                <a:effectLst>
                  <a:outerShdw blurRad="38100" dist="38100" dir="2700000" algn="tl">
                    <a:srgbClr val="000000"/>
                  </a:outerShdw>
                </a:effectLst>
                <a:sym typeface="Symbol" pitchFamily="18" charset="2"/>
              </a:rPr>
              <a:t> &lt; 0 the diode is in reverse bias and is acting like a perfect insulator, therefore no current can flow and </a:t>
            </a:r>
            <a:r>
              <a:rPr lang="en-US">
                <a:solidFill>
                  <a:srgbClr val="E5F6FF"/>
                </a:solidFill>
                <a:effectLst>
                  <a:outerShdw blurRad="38100" dist="38100" dir="2700000" algn="tl">
                    <a:srgbClr val="000000"/>
                  </a:outerShdw>
                </a:effectLst>
              </a:rPr>
              <a:t>I</a:t>
            </a:r>
            <a:r>
              <a:rPr lang="en-US" baseline="-25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 = 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8"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Diode Circuit Models</a:t>
            </a:r>
          </a:p>
        </p:txBody>
      </p:sp>
      <p:sp>
        <p:nvSpPr>
          <p:cNvPr id="23570" name="Text Box 18"/>
          <p:cNvSpPr txBox="1">
            <a:spLocks noChangeArrowheads="1"/>
          </p:cNvSpPr>
          <p:nvPr/>
        </p:nvSpPr>
        <p:spPr bwMode="auto">
          <a:xfrm>
            <a:off x="0" y="685800"/>
            <a:ext cx="3200400" cy="822325"/>
          </a:xfrm>
          <a:prstGeom prst="rect">
            <a:avLst/>
          </a:prstGeom>
          <a:noFill/>
          <a:ln w="25400">
            <a:noFill/>
            <a:miter lim="800000"/>
            <a:headEnd/>
            <a:tailEnd/>
          </a:ln>
          <a:effectLst/>
        </p:spPr>
        <p:txBody>
          <a:bodyPr>
            <a:spAutoFit/>
          </a:bodyPr>
          <a:lstStyle/>
          <a:p>
            <a:r>
              <a:rPr lang="en-US" sz="2400" u="sng">
                <a:solidFill>
                  <a:srgbClr val="FFFF00"/>
                </a:solidFill>
                <a:effectLst>
                  <a:outerShdw blurRad="38100" dist="38100" dir="2700000" algn="tl">
                    <a:srgbClr val="000000"/>
                  </a:outerShdw>
                </a:effectLst>
              </a:rPr>
              <a:t>The Ideal Diode with Barrier Potential</a:t>
            </a:r>
          </a:p>
        </p:txBody>
      </p:sp>
      <p:sp>
        <p:nvSpPr>
          <p:cNvPr id="23571" name="Text Box 19"/>
          <p:cNvSpPr txBox="1">
            <a:spLocks noChangeArrowheads="1"/>
          </p:cNvSpPr>
          <p:nvPr/>
        </p:nvSpPr>
        <p:spPr bwMode="auto">
          <a:xfrm>
            <a:off x="3200400" y="762000"/>
            <a:ext cx="5943600" cy="19208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This model is more accurate than the simple ideal diode model because it includes the approximate barrier potential voltage.  Remember the barrier potential voltage is the voltage at which appreciable current starts to flow.</a:t>
            </a:r>
          </a:p>
        </p:txBody>
      </p:sp>
      <p:sp>
        <p:nvSpPr>
          <p:cNvPr id="23580" name="Text Box 28"/>
          <p:cNvSpPr txBox="1">
            <a:spLocks noChangeArrowheads="1"/>
          </p:cNvSpPr>
          <p:nvPr/>
        </p:nvSpPr>
        <p:spPr bwMode="auto">
          <a:xfrm>
            <a:off x="0" y="2590800"/>
            <a:ext cx="9144000" cy="1006475"/>
          </a:xfrm>
          <a:prstGeom prst="rect">
            <a:avLst/>
          </a:prstGeom>
          <a:noFill/>
          <a:ln w="38100">
            <a:noFill/>
            <a:miter lim="800000"/>
            <a:headEnd/>
            <a:tailEnd/>
          </a:ln>
          <a:effectLst/>
        </p:spPr>
        <p:txBody>
          <a:bodyPr>
            <a:spAutoFit/>
          </a:bodyPr>
          <a:lstStyle/>
          <a:p>
            <a:pPr algn="l"/>
            <a:r>
              <a:rPr lang="en-US">
                <a:solidFill>
                  <a:srgbClr val="E5F6FF"/>
                </a:solidFill>
                <a:effectLst>
                  <a:outerShdw blurRad="38100" dist="38100" dir="2700000" algn="tl">
                    <a:srgbClr val="000000"/>
                  </a:outerShdw>
                </a:effectLst>
              </a:rPr>
              <a:t>Example:  To be more accurate than just using the ideal diode model include the barrier potential. Assume V</a:t>
            </a:r>
            <a:r>
              <a:rPr lang="en-US" baseline="-25000">
                <a:solidFill>
                  <a:srgbClr val="E5F6FF"/>
                </a:solidFill>
                <a:effectLst>
                  <a:outerShdw blurRad="38100" dist="38100" dir="2700000" algn="tl">
                    <a:srgbClr val="000000"/>
                  </a:outerShdw>
                </a:effectLst>
                <a:latin typeface="Times New Roman" pitchFamily="18" charset="0"/>
                <a:sym typeface="Symbol" pitchFamily="18" charset="2"/>
              </a:rPr>
              <a:t></a:t>
            </a:r>
            <a:r>
              <a:rPr lang="en-US">
                <a:solidFill>
                  <a:srgbClr val="E5F6FF"/>
                </a:solidFill>
                <a:effectLst>
                  <a:outerShdw blurRad="38100" dist="38100" dir="2700000" algn="tl">
                    <a:srgbClr val="000000"/>
                  </a:outerShdw>
                </a:effectLst>
              </a:rPr>
              <a:t> = 0.3 volts (typical for a germanium diode)  Determine the value of I</a:t>
            </a:r>
            <a:r>
              <a:rPr lang="en-US" baseline="-25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 if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 5 volts (forward bias).</a:t>
            </a:r>
          </a:p>
        </p:txBody>
      </p:sp>
      <p:sp>
        <p:nvSpPr>
          <p:cNvPr id="23581" name="Line 29"/>
          <p:cNvSpPr>
            <a:spLocks noChangeShapeType="1"/>
          </p:cNvSpPr>
          <p:nvPr/>
        </p:nvSpPr>
        <p:spPr bwMode="auto">
          <a:xfrm>
            <a:off x="914400" y="5638800"/>
            <a:ext cx="0" cy="914400"/>
          </a:xfrm>
          <a:prstGeom prst="line">
            <a:avLst/>
          </a:prstGeom>
          <a:noFill/>
          <a:ln w="38100">
            <a:solidFill>
              <a:srgbClr val="CCFFFF"/>
            </a:solidFill>
            <a:round/>
            <a:headEnd/>
            <a:tailEnd/>
          </a:ln>
          <a:effectLst/>
        </p:spPr>
        <p:txBody>
          <a:bodyPr anchor="ctr"/>
          <a:lstStyle/>
          <a:p>
            <a:endParaRPr lang="en-US"/>
          </a:p>
        </p:txBody>
      </p:sp>
      <p:sp>
        <p:nvSpPr>
          <p:cNvPr id="23582" name="Line 30"/>
          <p:cNvSpPr>
            <a:spLocks noChangeShapeType="1"/>
          </p:cNvSpPr>
          <p:nvPr/>
        </p:nvSpPr>
        <p:spPr bwMode="auto">
          <a:xfrm>
            <a:off x="762000" y="5638800"/>
            <a:ext cx="304800" cy="0"/>
          </a:xfrm>
          <a:prstGeom prst="line">
            <a:avLst/>
          </a:prstGeom>
          <a:noFill/>
          <a:ln w="38100">
            <a:solidFill>
              <a:srgbClr val="CCFFFF"/>
            </a:solidFill>
            <a:round/>
            <a:headEnd/>
            <a:tailEnd/>
          </a:ln>
          <a:effectLst/>
        </p:spPr>
        <p:txBody>
          <a:bodyPr anchor="ctr"/>
          <a:lstStyle/>
          <a:p>
            <a:endParaRPr lang="en-US"/>
          </a:p>
        </p:txBody>
      </p:sp>
      <p:sp>
        <p:nvSpPr>
          <p:cNvPr id="23583" name="Line 31"/>
          <p:cNvSpPr>
            <a:spLocks noChangeShapeType="1"/>
          </p:cNvSpPr>
          <p:nvPr/>
        </p:nvSpPr>
        <p:spPr bwMode="auto">
          <a:xfrm>
            <a:off x="609600" y="5562600"/>
            <a:ext cx="609600" cy="0"/>
          </a:xfrm>
          <a:prstGeom prst="line">
            <a:avLst/>
          </a:prstGeom>
          <a:noFill/>
          <a:ln w="38100">
            <a:solidFill>
              <a:srgbClr val="CCFFFF"/>
            </a:solidFill>
            <a:round/>
            <a:headEnd/>
            <a:tailEnd/>
          </a:ln>
          <a:effectLst/>
        </p:spPr>
        <p:txBody>
          <a:bodyPr anchor="ctr"/>
          <a:lstStyle/>
          <a:p>
            <a:endParaRPr lang="en-US"/>
          </a:p>
        </p:txBody>
      </p:sp>
      <p:sp>
        <p:nvSpPr>
          <p:cNvPr id="23584" name="Line 32"/>
          <p:cNvSpPr>
            <a:spLocks noChangeShapeType="1"/>
          </p:cNvSpPr>
          <p:nvPr/>
        </p:nvSpPr>
        <p:spPr bwMode="auto">
          <a:xfrm>
            <a:off x="609600" y="5410200"/>
            <a:ext cx="609600" cy="0"/>
          </a:xfrm>
          <a:prstGeom prst="line">
            <a:avLst/>
          </a:prstGeom>
          <a:noFill/>
          <a:ln w="38100">
            <a:solidFill>
              <a:srgbClr val="CCFFFF"/>
            </a:solidFill>
            <a:round/>
            <a:headEnd/>
            <a:tailEnd/>
          </a:ln>
          <a:effectLst/>
        </p:spPr>
        <p:txBody>
          <a:bodyPr anchor="ctr"/>
          <a:lstStyle/>
          <a:p>
            <a:endParaRPr lang="en-US"/>
          </a:p>
        </p:txBody>
      </p:sp>
      <p:sp>
        <p:nvSpPr>
          <p:cNvPr id="23585" name="Line 33"/>
          <p:cNvSpPr>
            <a:spLocks noChangeShapeType="1"/>
          </p:cNvSpPr>
          <p:nvPr/>
        </p:nvSpPr>
        <p:spPr bwMode="auto">
          <a:xfrm>
            <a:off x="762000" y="5486400"/>
            <a:ext cx="304800" cy="0"/>
          </a:xfrm>
          <a:prstGeom prst="line">
            <a:avLst/>
          </a:prstGeom>
          <a:noFill/>
          <a:ln w="38100">
            <a:solidFill>
              <a:srgbClr val="CCFFFF"/>
            </a:solidFill>
            <a:round/>
            <a:headEnd/>
            <a:tailEnd/>
          </a:ln>
          <a:effectLst/>
        </p:spPr>
        <p:txBody>
          <a:bodyPr anchor="ctr"/>
          <a:lstStyle/>
          <a:p>
            <a:endParaRPr lang="en-US"/>
          </a:p>
        </p:txBody>
      </p:sp>
      <p:sp>
        <p:nvSpPr>
          <p:cNvPr id="23586" name="Line 34"/>
          <p:cNvSpPr>
            <a:spLocks noChangeShapeType="1"/>
          </p:cNvSpPr>
          <p:nvPr/>
        </p:nvSpPr>
        <p:spPr bwMode="auto">
          <a:xfrm>
            <a:off x="914400" y="4495800"/>
            <a:ext cx="0" cy="914400"/>
          </a:xfrm>
          <a:prstGeom prst="line">
            <a:avLst/>
          </a:prstGeom>
          <a:noFill/>
          <a:ln w="38100">
            <a:solidFill>
              <a:srgbClr val="CCFFFF"/>
            </a:solidFill>
            <a:round/>
            <a:headEnd/>
            <a:tailEnd/>
          </a:ln>
          <a:effectLst/>
        </p:spPr>
        <p:txBody>
          <a:bodyPr anchor="ctr"/>
          <a:lstStyle/>
          <a:p>
            <a:endParaRPr lang="en-US"/>
          </a:p>
        </p:txBody>
      </p:sp>
      <p:sp>
        <p:nvSpPr>
          <p:cNvPr id="23587" name="Line 35"/>
          <p:cNvSpPr>
            <a:spLocks noChangeShapeType="1"/>
          </p:cNvSpPr>
          <p:nvPr/>
        </p:nvSpPr>
        <p:spPr bwMode="auto">
          <a:xfrm>
            <a:off x="914400" y="4495800"/>
            <a:ext cx="838200" cy="0"/>
          </a:xfrm>
          <a:prstGeom prst="line">
            <a:avLst/>
          </a:prstGeom>
          <a:noFill/>
          <a:ln w="38100">
            <a:solidFill>
              <a:srgbClr val="CCFFFF"/>
            </a:solidFill>
            <a:round/>
            <a:headEnd/>
            <a:tailEnd/>
          </a:ln>
          <a:effectLst/>
        </p:spPr>
        <p:txBody>
          <a:bodyPr anchor="ctr"/>
          <a:lstStyle/>
          <a:p>
            <a:endParaRPr lang="en-US"/>
          </a:p>
        </p:txBody>
      </p:sp>
      <p:sp>
        <p:nvSpPr>
          <p:cNvPr id="23588" name="Line 36"/>
          <p:cNvSpPr>
            <a:spLocks noChangeShapeType="1"/>
          </p:cNvSpPr>
          <p:nvPr/>
        </p:nvSpPr>
        <p:spPr bwMode="auto">
          <a:xfrm flipV="1">
            <a:off x="1752600" y="4343400"/>
            <a:ext cx="76200" cy="152400"/>
          </a:xfrm>
          <a:prstGeom prst="line">
            <a:avLst/>
          </a:prstGeom>
          <a:noFill/>
          <a:ln w="38100">
            <a:solidFill>
              <a:srgbClr val="CCFFFF"/>
            </a:solidFill>
            <a:round/>
            <a:headEnd/>
            <a:tailEnd/>
          </a:ln>
          <a:effectLst/>
        </p:spPr>
        <p:txBody>
          <a:bodyPr anchor="ctr"/>
          <a:lstStyle/>
          <a:p>
            <a:endParaRPr lang="en-US"/>
          </a:p>
        </p:txBody>
      </p:sp>
      <p:sp>
        <p:nvSpPr>
          <p:cNvPr id="23589" name="Line 37"/>
          <p:cNvSpPr>
            <a:spLocks noChangeShapeType="1"/>
          </p:cNvSpPr>
          <p:nvPr/>
        </p:nvSpPr>
        <p:spPr bwMode="auto">
          <a:xfrm>
            <a:off x="1828800" y="4343400"/>
            <a:ext cx="76200" cy="304800"/>
          </a:xfrm>
          <a:prstGeom prst="line">
            <a:avLst/>
          </a:prstGeom>
          <a:noFill/>
          <a:ln w="38100">
            <a:solidFill>
              <a:srgbClr val="CCFFFF"/>
            </a:solidFill>
            <a:round/>
            <a:headEnd/>
            <a:tailEnd/>
          </a:ln>
          <a:effectLst/>
        </p:spPr>
        <p:txBody>
          <a:bodyPr anchor="ctr"/>
          <a:lstStyle/>
          <a:p>
            <a:endParaRPr lang="en-US"/>
          </a:p>
        </p:txBody>
      </p:sp>
      <p:sp>
        <p:nvSpPr>
          <p:cNvPr id="23590" name="Line 38"/>
          <p:cNvSpPr>
            <a:spLocks noChangeShapeType="1"/>
          </p:cNvSpPr>
          <p:nvPr/>
        </p:nvSpPr>
        <p:spPr bwMode="auto">
          <a:xfrm flipV="1">
            <a:off x="1905000" y="4343400"/>
            <a:ext cx="76200" cy="304800"/>
          </a:xfrm>
          <a:prstGeom prst="line">
            <a:avLst/>
          </a:prstGeom>
          <a:noFill/>
          <a:ln w="38100">
            <a:solidFill>
              <a:srgbClr val="CCFFFF"/>
            </a:solidFill>
            <a:round/>
            <a:headEnd/>
            <a:tailEnd/>
          </a:ln>
          <a:effectLst/>
        </p:spPr>
        <p:txBody>
          <a:bodyPr anchor="ctr"/>
          <a:lstStyle/>
          <a:p>
            <a:endParaRPr lang="en-US"/>
          </a:p>
        </p:txBody>
      </p:sp>
      <p:sp>
        <p:nvSpPr>
          <p:cNvPr id="23591" name="Line 39"/>
          <p:cNvSpPr>
            <a:spLocks noChangeShapeType="1"/>
          </p:cNvSpPr>
          <p:nvPr/>
        </p:nvSpPr>
        <p:spPr bwMode="auto">
          <a:xfrm>
            <a:off x="1981200" y="4343400"/>
            <a:ext cx="76200" cy="304800"/>
          </a:xfrm>
          <a:prstGeom prst="line">
            <a:avLst/>
          </a:prstGeom>
          <a:noFill/>
          <a:ln w="38100">
            <a:solidFill>
              <a:srgbClr val="CCFFFF"/>
            </a:solidFill>
            <a:round/>
            <a:headEnd/>
            <a:tailEnd/>
          </a:ln>
          <a:effectLst/>
        </p:spPr>
        <p:txBody>
          <a:bodyPr anchor="ctr"/>
          <a:lstStyle/>
          <a:p>
            <a:endParaRPr lang="en-US"/>
          </a:p>
        </p:txBody>
      </p:sp>
      <p:sp>
        <p:nvSpPr>
          <p:cNvPr id="23592" name="Line 40"/>
          <p:cNvSpPr>
            <a:spLocks noChangeShapeType="1"/>
          </p:cNvSpPr>
          <p:nvPr/>
        </p:nvSpPr>
        <p:spPr bwMode="auto">
          <a:xfrm flipV="1">
            <a:off x="2057400" y="4343400"/>
            <a:ext cx="76200" cy="304800"/>
          </a:xfrm>
          <a:prstGeom prst="line">
            <a:avLst/>
          </a:prstGeom>
          <a:noFill/>
          <a:ln w="38100">
            <a:solidFill>
              <a:srgbClr val="CCFFFF"/>
            </a:solidFill>
            <a:round/>
            <a:headEnd/>
            <a:tailEnd/>
          </a:ln>
          <a:effectLst/>
        </p:spPr>
        <p:txBody>
          <a:bodyPr anchor="ctr"/>
          <a:lstStyle/>
          <a:p>
            <a:endParaRPr lang="en-US"/>
          </a:p>
        </p:txBody>
      </p:sp>
      <p:sp>
        <p:nvSpPr>
          <p:cNvPr id="23593" name="Line 41"/>
          <p:cNvSpPr>
            <a:spLocks noChangeShapeType="1"/>
          </p:cNvSpPr>
          <p:nvPr/>
        </p:nvSpPr>
        <p:spPr bwMode="auto">
          <a:xfrm>
            <a:off x="2133600" y="4343400"/>
            <a:ext cx="76200" cy="304800"/>
          </a:xfrm>
          <a:prstGeom prst="line">
            <a:avLst/>
          </a:prstGeom>
          <a:noFill/>
          <a:ln w="38100">
            <a:solidFill>
              <a:srgbClr val="CCFFFF"/>
            </a:solidFill>
            <a:round/>
            <a:headEnd/>
            <a:tailEnd/>
          </a:ln>
          <a:effectLst/>
        </p:spPr>
        <p:txBody>
          <a:bodyPr anchor="ctr"/>
          <a:lstStyle/>
          <a:p>
            <a:endParaRPr lang="en-US"/>
          </a:p>
        </p:txBody>
      </p:sp>
      <p:sp>
        <p:nvSpPr>
          <p:cNvPr id="23594" name="Line 42"/>
          <p:cNvSpPr>
            <a:spLocks noChangeShapeType="1"/>
          </p:cNvSpPr>
          <p:nvPr/>
        </p:nvSpPr>
        <p:spPr bwMode="auto">
          <a:xfrm flipV="1">
            <a:off x="2209800" y="4495800"/>
            <a:ext cx="76200" cy="152400"/>
          </a:xfrm>
          <a:prstGeom prst="line">
            <a:avLst/>
          </a:prstGeom>
          <a:noFill/>
          <a:ln w="38100">
            <a:solidFill>
              <a:srgbClr val="CCFFFF"/>
            </a:solidFill>
            <a:round/>
            <a:headEnd/>
            <a:tailEnd/>
          </a:ln>
          <a:effectLst/>
        </p:spPr>
        <p:txBody>
          <a:bodyPr anchor="ctr"/>
          <a:lstStyle/>
          <a:p>
            <a:endParaRPr lang="en-US"/>
          </a:p>
        </p:txBody>
      </p:sp>
      <p:sp>
        <p:nvSpPr>
          <p:cNvPr id="23595" name="Line 43"/>
          <p:cNvSpPr>
            <a:spLocks noChangeShapeType="1"/>
          </p:cNvSpPr>
          <p:nvPr/>
        </p:nvSpPr>
        <p:spPr bwMode="auto">
          <a:xfrm>
            <a:off x="2286000" y="4495800"/>
            <a:ext cx="838200" cy="0"/>
          </a:xfrm>
          <a:prstGeom prst="line">
            <a:avLst/>
          </a:prstGeom>
          <a:noFill/>
          <a:ln w="38100">
            <a:solidFill>
              <a:srgbClr val="CCFFFF"/>
            </a:solidFill>
            <a:round/>
            <a:headEnd/>
            <a:tailEnd/>
          </a:ln>
          <a:effectLst/>
        </p:spPr>
        <p:txBody>
          <a:bodyPr anchor="ctr"/>
          <a:lstStyle/>
          <a:p>
            <a:endParaRPr lang="en-US"/>
          </a:p>
        </p:txBody>
      </p:sp>
      <p:sp>
        <p:nvSpPr>
          <p:cNvPr id="23596" name="Line 44"/>
          <p:cNvSpPr>
            <a:spLocks noChangeShapeType="1"/>
          </p:cNvSpPr>
          <p:nvPr/>
        </p:nvSpPr>
        <p:spPr bwMode="auto">
          <a:xfrm>
            <a:off x="3124200" y="4495800"/>
            <a:ext cx="0" cy="762000"/>
          </a:xfrm>
          <a:prstGeom prst="line">
            <a:avLst/>
          </a:prstGeom>
          <a:noFill/>
          <a:ln w="38100">
            <a:solidFill>
              <a:srgbClr val="CCFFFF"/>
            </a:solidFill>
            <a:round/>
            <a:headEnd/>
            <a:tailEnd/>
          </a:ln>
          <a:effectLst/>
        </p:spPr>
        <p:txBody>
          <a:bodyPr anchor="ctr"/>
          <a:lstStyle/>
          <a:p>
            <a:endParaRPr lang="en-US"/>
          </a:p>
        </p:txBody>
      </p:sp>
      <p:sp>
        <p:nvSpPr>
          <p:cNvPr id="23597" name="Line 45"/>
          <p:cNvSpPr>
            <a:spLocks noChangeShapeType="1"/>
          </p:cNvSpPr>
          <p:nvPr/>
        </p:nvSpPr>
        <p:spPr bwMode="auto">
          <a:xfrm>
            <a:off x="2895600" y="5257800"/>
            <a:ext cx="457200" cy="0"/>
          </a:xfrm>
          <a:prstGeom prst="line">
            <a:avLst/>
          </a:prstGeom>
          <a:noFill/>
          <a:ln w="38100">
            <a:solidFill>
              <a:srgbClr val="CCFFFF"/>
            </a:solidFill>
            <a:round/>
            <a:headEnd/>
            <a:tailEnd/>
          </a:ln>
          <a:effectLst/>
        </p:spPr>
        <p:txBody>
          <a:bodyPr anchor="ctr"/>
          <a:lstStyle/>
          <a:p>
            <a:endParaRPr lang="en-US"/>
          </a:p>
        </p:txBody>
      </p:sp>
      <p:sp>
        <p:nvSpPr>
          <p:cNvPr id="23598" name="Line 46"/>
          <p:cNvSpPr>
            <a:spLocks noChangeShapeType="1"/>
          </p:cNvSpPr>
          <p:nvPr/>
        </p:nvSpPr>
        <p:spPr bwMode="auto">
          <a:xfrm>
            <a:off x="2895600" y="5257800"/>
            <a:ext cx="228600" cy="304800"/>
          </a:xfrm>
          <a:prstGeom prst="line">
            <a:avLst/>
          </a:prstGeom>
          <a:noFill/>
          <a:ln w="38100">
            <a:solidFill>
              <a:srgbClr val="CCFFFF"/>
            </a:solidFill>
            <a:round/>
            <a:headEnd/>
            <a:tailEnd/>
          </a:ln>
          <a:effectLst/>
        </p:spPr>
        <p:txBody>
          <a:bodyPr anchor="ctr"/>
          <a:lstStyle/>
          <a:p>
            <a:endParaRPr lang="en-US"/>
          </a:p>
        </p:txBody>
      </p:sp>
      <p:sp>
        <p:nvSpPr>
          <p:cNvPr id="23599" name="Line 47"/>
          <p:cNvSpPr>
            <a:spLocks noChangeShapeType="1"/>
          </p:cNvSpPr>
          <p:nvPr/>
        </p:nvSpPr>
        <p:spPr bwMode="auto">
          <a:xfrm flipH="1">
            <a:off x="3124200" y="5257800"/>
            <a:ext cx="228600" cy="304800"/>
          </a:xfrm>
          <a:prstGeom prst="line">
            <a:avLst/>
          </a:prstGeom>
          <a:noFill/>
          <a:ln w="38100">
            <a:solidFill>
              <a:srgbClr val="CCFFFF"/>
            </a:solidFill>
            <a:round/>
            <a:headEnd/>
            <a:tailEnd/>
          </a:ln>
          <a:effectLst/>
        </p:spPr>
        <p:txBody>
          <a:bodyPr anchor="ctr"/>
          <a:lstStyle/>
          <a:p>
            <a:endParaRPr lang="en-US"/>
          </a:p>
        </p:txBody>
      </p:sp>
      <p:sp>
        <p:nvSpPr>
          <p:cNvPr id="23600" name="Line 48"/>
          <p:cNvSpPr>
            <a:spLocks noChangeShapeType="1"/>
          </p:cNvSpPr>
          <p:nvPr/>
        </p:nvSpPr>
        <p:spPr bwMode="auto">
          <a:xfrm>
            <a:off x="2895600" y="5562600"/>
            <a:ext cx="457200" cy="0"/>
          </a:xfrm>
          <a:prstGeom prst="line">
            <a:avLst/>
          </a:prstGeom>
          <a:noFill/>
          <a:ln w="38100">
            <a:solidFill>
              <a:srgbClr val="CCFFFF"/>
            </a:solidFill>
            <a:round/>
            <a:headEnd/>
            <a:tailEnd/>
          </a:ln>
          <a:effectLst/>
        </p:spPr>
        <p:txBody>
          <a:bodyPr anchor="ctr"/>
          <a:lstStyle/>
          <a:p>
            <a:endParaRPr lang="en-US"/>
          </a:p>
        </p:txBody>
      </p:sp>
      <p:sp>
        <p:nvSpPr>
          <p:cNvPr id="23601" name="Line 49"/>
          <p:cNvSpPr>
            <a:spLocks noChangeShapeType="1"/>
          </p:cNvSpPr>
          <p:nvPr/>
        </p:nvSpPr>
        <p:spPr bwMode="auto">
          <a:xfrm>
            <a:off x="3124200" y="6019800"/>
            <a:ext cx="0" cy="533400"/>
          </a:xfrm>
          <a:prstGeom prst="line">
            <a:avLst/>
          </a:prstGeom>
          <a:noFill/>
          <a:ln w="38100">
            <a:solidFill>
              <a:srgbClr val="CCFFFF"/>
            </a:solidFill>
            <a:round/>
            <a:headEnd/>
            <a:tailEnd/>
          </a:ln>
          <a:effectLst/>
        </p:spPr>
        <p:txBody>
          <a:bodyPr anchor="ctr"/>
          <a:lstStyle/>
          <a:p>
            <a:endParaRPr lang="en-US"/>
          </a:p>
        </p:txBody>
      </p:sp>
      <p:sp>
        <p:nvSpPr>
          <p:cNvPr id="23602" name="Line 50"/>
          <p:cNvSpPr>
            <a:spLocks noChangeShapeType="1"/>
          </p:cNvSpPr>
          <p:nvPr/>
        </p:nvSpPr>
        <p:spPr bwMode="auto">
          <a:xfrm>
            <a:off x="914400" y="6553200"/>
            <a:ext cx="2209800" cy="0"/>
          </a:xfrm>
          <a:prstGeom prst="line">
            <a:avLst/>
          </a:prstGeom>
          <a:noFill/>
          <a:ln w="38100">
            <a:solidFill>
              <a:srgbClr val="CCFFFF"/>
            </a:solidFill>
            <a:round/>
            <a:headEnd/>
            <a:tailEnd/>
          </a:ln>
          <a:effectLst/>
        </p:spPr>
        <p:txBody>
          <a:bodyPr anchor="ctr"/>
          <a:lstStyle/>
          <a:p>
            <a:endParaRPr lang="en-US"/>
          </a:p>
        </p:txBody>
      </p:sp>
      <p:sp>
        <p:nvSpPr>
          <p:cNvPr id="23603" name="Text Box 51"/>
          <p:cNvSpPr txBox="1">
            <a:spLocks noChangeArrowheads="1"/>
          </p:cNvSpPr>
          <p:nvPr/>
        </p:nvSpPr>
        <p:spPr bwMode="auto">
          <a:xfrm>
            <a:off x="533400" y="50292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a:t>
            </a:r>
          </a:p>
        </p:txBody>
      </p:sp>
      <p:sp>
        <p:nvSpPr>
          <p:cNvPr id="23604" name="Text Box 52"/>
          <p:cNvSpPr txBox="1">
            <a:spLocks noChangeArrowheads="1"/>
          </p:cNvSpPr>
          <p:nvPr/>
        </p:nvSpPr>
        <p:spPr bwMode="auto">
          <a:xfrm>
            <a:off x="533400" y="54864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_</a:t>
            </a:r>
          </a:p>
        </p:txBody>
      </p:sp>
      <p:sp>
        <p:nvSpPr>
          <p:cNvPr id="23605" name="Text Box 53"/>
          <p:cNvSpPr txBox="1">
            <a:spLocks noChangeArrowheads="1"/>
          </p:cNvSpPr>
          <p:nvPr/>
        </p:nvSpPr>
        <p:spPr bwMode="auto">
          <a:xfrm>
            <a:off x="0" y="52578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V</a:t>
            </a:r>
            <a:r>
              <a:rPr lang="en-US" baseline="-25000">
                <a:effectLst>
                  <a:outerShdw blurRad="38100" dist="38100" dir="2700000" algn="tl">
                    <a:srgbClr val="000000"/>
                  </a:outerShdw>
                </a:effectLst>
              </a:rPr>
              <a:t>A</a:t>
            </a:r>
          </a:p>
        </p:txBody>
      </p:sp>
      <p:sp>
        <p:nvSpPr>
          <p:cNvPr id="23606" name="Line 54"/>
          <p:cNvSpPr>
            <a:spLocks noChangeShapeType="1"/>
          </p:cNvSpPr>
          <p:nvPr/>
        </p:nvSpPr>
        <p:spPr bwMode="auto">
          <a:xfrm>
            <a:off x="3124200" y="4495800"/>
            <a:ext cx="0" cy="457200"/>
          </a:xfrm>
          <a:prstGeom prst="line">
            <a:avLst/>
          </a:prstGeom>
          <a:noFill/>
          <a:ln w="38100">
            <a:solidFill>
              <a:srgbClr val="CCFFFF"/>
            </a:solidFill>
            <a:round/>
            <a:headEnd/>
            <a:tailEnd type="triangle" w="med" len="med"/>
          </a:ln>
          <a:effectLst/>
        </p:spPr>
        <p:txBody>
          <a:bodyPr anchor="ctr"/>
          <a:lstStyle/>
          <a:p>
            <a:endParaRPr lang="en-US"/>
          </a:p>
        </p:txBody>
      </p:sp>
      <p:sp>
        <p:nvSpPr>
          <p:cNvPr id="23607" name="Text Box 55"/>
          <p:cNvSpPr txBox="1">
            <a:spLocks noChangeArrowheads="1"/>
          </p:cNvSpPr>
          <p:nvPr/>
        </p:nvSpPr>
        <p:spPr bwMode="auto">
          <a:xfrm>
            <a:off x="2590800" y="46482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I</a:t>
            </a:r>
            <a:r>
              <a:rPr lang="en-US" baseline="-25000">
                <a:effectLst>
                  <a:outerShdw blurRad="38100" dist="38100" dir="2700000" algn="tl">
                    <a:srgbClr val="000000"/>
                  </a:outerShdw>
                </a:effectLst>
              </a:rPr>
              <a:t>D</a:t>
            </a:r>
          </a:p>
        </p:txBody>
      </p:sp>
      <p:sp>
        <p:nvSpPr>
          <p:cNvPr id="23608" name="Text Box 56"/>
          <p:cNvSpPr txBox="1">
            <a:spLocks noChangeArrowheads="1"/>
          </p:cNvSpPr>
          <p:nvPr/>
        </p:nvSpPr>
        <p:spPr bwMode="auto">
          <a:xfrm>
            <a:off x="1295400" y="3962400"/>
            <a:ext cx="1371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R</a:t>
            </a:r>
            <a:r>
              <a:rPr lang="en-US" baseline="-25000">
                <a:effectLst>
                  <a:outerShdw blurRad="38100" dist="38100" dir="2700000" algn="tl">
                    <a:srgbClr val="000000"/>
                  </a:outerShdw>
                </a:effectLst>
              </a:rPr>
              <a:t>S </a:t>
            </a:r>
            <a:r>
              <a:rPr lang="en-US" sz="1600">
                <a:effectLst>
                  <a:outerShdw blurRad="38100" dist="38100" dir="2700000" algn="tl">
                    <a:srgbClr val="000000"/>
                  </a:outerShdw>
                </a:effectLst>
              </a:rPr>
              <a:t>= 50 </a:t>
            </a:r>
            <a:r>
              <a:rPr lang="en-US" sz="1600">
                <a:effectLst>
                  <a:outerShdw blurRad="38100" dist="38100" dir="2700000" algn="tl">
                    <a:srgbClr val="000000"/>
                  </a:outerShdw>
                </a:effectLst>
                <a:latin typeface="Times New Roman" pitchFamily="18" charset="0"/>
                <a:sym typeface="Symbol" pitchFamily="18" charset="2"/>
              </a:rPr>
              <a:t></a:t>
            </a:r>
          </a:p>
        </p:txBody>
      </p:sp>
      <p:sp>
        <p:nvSpPr>
          <p:cNvPr id="23609" name="Text Box 57"/>
          <p:cNvSpPr txBox="1">
            <a:spLocks noChangeArrowheads="1"/>
          </p:cNvSpPr>
          <p:nvPr/>
        </p:nvSpPr>
        <p:spPr bwMode="auto">
          <a:xfrm>
            <a:off x="3657600" y="4114800"/>
            <a:ext cx="5486400" cy="2105025"/>
          </a:xfrm>
          <a:prstGeom prst="rect">
            <a:avLst/>
          </a:prstGeom>
          <a:noFill/>
          <a:ln w="38100">
            <a:noFill/>
            <a:miter lim="800000"/>
            <a:headEnd/>
            <a:tailEnd/>
          </a:ln>
          <a:effectLst/>
        </p:spPr>
        <p:txBody>
          <a:bodyPr>
            <a:spAutoFit/>
          </a:bodyPr>
          <a:lstStyle/>
          <a:p>
            <a:pPr marL="457200" indent="-457200" algn="l"/>
            <a:r>
              <a:rPr lang="en-US" dirty="0">
                <a:solidFill>
                  <a:srgbClr val="E5F6FF"/>
                </a:solidFill>
                <a:effectLst>
                  <a:outerShdw blurRad="38100" dist="38100" dir="2700000" algn="tl">
                    <a:srgbClr val="000000"/>
                  </a:outerShdw>
                </a:effectLst>
              </a:rPr>
              <a:t>	With V</a:t>
            </a:r>
            <a:r>
              <a:rPr lang="en-US" baseline="-20000" dirty="0">
                <a:solidFill>
                  <a:srgbClr val="E5F6FF"/>
                </a:solidFill>
                <a:effectLst>
                  <a:outerShdw blurRad="38100" dist="38100" dir="2700000" algn="tl">
                    <a:srgbClr val="000000"/>
                  </a:outerShdw>
                </a:effectLst>
              </a:rPr>
              <a:t>A </a:t>
            </a:r>
            <a:r>
              <a:rPr lang="en-US" dirty="0">
                <a:solidFill>
                  <a:srgbClr val="E5F6FF"/>
                </a:solidFill>
                <a:effectLst>
                  <a:outerShdw blurRad="38100" dist="38100" dir="2700000" algn="tl">
                    <a:srgbClr val="000000"/>
                  </a:outerShdw>
                </a:effectLst>
              </a:rPr>
              <a:t>&gt; 0 the diode is in forward bias and is acting like a perfect conductor so write a KVL equation to find I</a:t>
            </a:r>
            <a:r>
              <a:rPr lang="en-US" baseline="-20000" dirty="0">
                <a:solidFill>
                  <a:srgbClr val="E5F6FF"/>
                </a:solidFill>
                <a:effectLst>
                  <a:outerShdw blurRad="38100" dist="38100" dir="2700000" algn="tl">
                    <a:srgbClr val="000000"/>
                  </a:outerShdw>
                </a:effectLst>
              </a:rPr>
              <a:t>D</a:t>
            </a:r>
            <a:r>
              <a:rPr lang="en-US" dirty="0">
                <a:solidFill>
                  <a:srgbClr val="E5F6FF"/>
                </a:solidFill>
                <a:effectLst>
                  <a:outerShdw blurRad="38100" dist="38100" dir="2700000" algn="tl">
                    <a:srgbClr val="000000"/>
                  </a:outerShdw>
                </a:effectLst>
              </a:rPr>
              <a:t>:</a:t>
            </a:r>
          </a:p>
          <a:p>
            <a:pPr marL="457200" indent="-457200" algn="l">
              <a:spcBef>
                <a:spcPct val="30000"/>
              </a:spcBef>
            </a:pPr>
            <a:r>
              <a:rPr lang="en-US" dirty="0">
                <a:solidFill>
                  <a:srgbClr val="E5F6FF"/>
                </a:solidFill>
                <a:effectLst>
                  <a:outerShdw blurRad="38100" dist="38100" dir="2700000" algn="tl">
                    <a:srgbClr val="000000"/>
                  </a:outerShdw>
                </a:effectLst>
              </a:rPr>
              <a:t>	0 = V</a:t>
            </a:r>
            <a:r>
              <a:rPr lang="en-US" baseline="-20000" dirty="0">
                <a:solidFill>
                  <a:srgbClr val="E5F6FF"/>
                </a:solidFill>
                <a:effectLst>
                  <a:outerShdw blurRad="38100" dist="38100" dir="2700000" algn="tl">
                    <a:srgbClr val="000000"/>
                  </a:outerShdw>
                </a:effectLst>
              </a:rPr>
              <a:t>A</a:t>
            </a:r>
            <a:r>
              <a:rPr lang="en-US" dirty="0">
                <a:solidFill>
                  <a:srgbClr val="E5F6FF"/>
                </a:solidFill>
                <a:effectLst>
                  <a:outerShdw blurRad="38100" dist="38100" dir="2700000" algn="tl">
                    <a:srgbClr val="000000"/>
                  </a:outerShdw>
                </a:effectLst>
              </a:rPr>
              <a:t> – I</a:t>
            </a:r>
            <a:r>
              <a:rPr lang="en-US" baseline="-20000" dirty="0">
                <a:solidFill>
                  <a:srgbClr val="E5F6FF"/>
                </a:solidFill>
                <a:effectLst>
                  <a:outerShdw blurRad="38100" dist="38100" dir="2700000" algn="tl">
                    <a:srgbClr val="000000"/>
                  </a:outerShdw>
                </a:effectLst>
              </a:rPr>
              <a:t>D</a:t>
            </a:r>
            <a:r>
              <a:rPr lang="en-US" dirty="0">
                <a:solidFill>
                  <a:srgbClr val="E5F6FF"/>
                </a:solidFill>
                <a:effectLst>
                  <a:outerShdw blurRad="38100" dist="38100" dir="2700000" algn="tl">
                    <a:srgbClr val="000000"/>
                  </a:outerShdw>
                </a:effectLst>
              </a:rPr>
              <a:t>R</a:t>
            </a:r>
            <a:r>
              <a:rPr lang="en-US" baseline="-20000" dirty="0">
                <a:solidFill>
                  <a:srgbClr val="E5F6FF"/>
                </a:solidFill>
                <a:effectLst>
                  <a:outerShdw blurRad="38100" dist="38100" dir="2700000" algn="tl">
                    <a:srgbClr val="000000"/>
                  </a:outerShdw>
                </a:effectLst>
              </a:rPr>
              <a:t>S</a:t>
            </a:r>
            <a:r>
              <a:rPr lang="en-US" dirty="0">
                <a:solidFill>
                  <a:srgbClr val="E5F6FF"/>
                </a:solidFill>
                <a:effectLst>
                  <a:outerShdw blurRad="38100" dist="38100" dir="2700000" algn="tl">
                    <a:srgbClr val="000000"/>
                  </a:outerShdw>
                </a:effectLst>
              </a:rPr>
              <a:t> - V</a:t>
            </a:r>
            <a:r>
              <a:rPr lang="en-US" baseline="-25000" dirty="0">
                <a:solidFill>
                  <a:srgbClr val="E5F6FF"/>
                </a:solidFill>
                <a:effectLst>
                  <a:outerShdw blurRad="38100" dist="38100" dir="2700000" algn="tl">
                    <a:srgbClr val="000000"/>
                  </a:outerShdw>
                </a:effectLst>
                <a:latin typeface="Times New Roman" pitchFamily="18" charset="0"/>
                <a:sym typeface="Symbol" pitchFamily="18" charset="2"/>
              </a:rPr>
              <a:t></a:t>
            </a:r>
            <a:r>
              <a:rPr lang="en-US" dirty="0">
                <a:solidFill>
                  <a:srgbClr val="E5F6FF"/>
                </a:solidFill>
                <a:effectLst>
                  <a:outerShdw blurRad="38100" dist="38100" dir="2700000" algn="tl">
                    <a:srgbClr val="000000"/>
                  </a:outerShdw>
                </a:effectLst>
              </a:rPr>
              <a:t> </a:t>
            </a:r>
          </a:p>
          <a:p>
            <a:pPr marL="457200" indent="-457200" algn="l">
              <a:spcBef>
                <a:spcPct val="30000"/>
              </a:spcBef>
            </a:pPr>
            <a:r>
              <a:rPr lang="en-US" dirty="0">
                <a:solidFill>
                  <a:srgbClr val="E5F6FF"/>
                </a:solidFill>
                <a:effectLst>
                  <a:outerShdw blurRad="38100" dist="38100" dir="2700000" algn="tl">
                    <a:srgbClr val="000000"/>
                  </a:outerShdw>
                </a:effectLst>
              </a:rPr>
              <a:t>	I</a:t>
            </a:r>
            <a:r>
              <a:rPr lang="en-US" baseline="-25000" dirty="0">
                <a:solidFill>
                  <a:srgbClr val="E5F6FF"/>
                </a:solidFill>
                <a:effectLst>
                  <a:outerShdw blurRad="38100" dist="38100" dir="2700000" algn="tl">
                    <a:srgbClr val="000000"/>
                  </a:outerShdw>
                </a:effectLst>
              </a:rPr>
              <a:t>D</a:t>
            </a:r>
            <a:r>
              <a:rPr lang="en-US" dirty="0">
                <a:solidFill>
                  <a:srgbClr val="E5F6FF"/>
                </a:solidFill>
                <a:effectLst>
                  <a:outerShdw blurRad="38100" dist="38100" dir="2700000" algn="tl">
                    <a:srgbClr val="000000"/>
                  </a:outerShdw>
                </a:effectLst>
              </a:rPr>
              <a:t> = V</a:t>
            </a:r>
            <a:r>
              <a:rPr lang="en-US" baseline="-20000" dirty="0">
                <a:solidFill>
                  <a:srgbClr val="E5F6FF"/>
                </a:solidFill>
                <a:effectLst>
                  <a:outerShdw blurRad="38100" dist="38100" dir="2700000" algn="tl">
                    <a:srgbClr val="000000"/>
                  </a:outerShdw>
                </a:effectLst>
              </a:rPr>
              <a:t>A</a:t>
            </a:r>
            <a:r>
              <a:rPr lang="en-US" dirty="0">
                <a:solidFill>
                  <a:srgbClr val="E5F6FF"/>
                </a:solidFill>
                <a:effectLst>
                  <a:outerShdw blurRad="38100" dist="38100" dir="2700000" algn="tl">
                    <a:srgbClr val="000000"/>
                  </a:outerShdw>
                </a:effectLst>
              </a:rPr>
              <a:t> - V</a:t>
            </a:r>
            <a:r>
              <a:rPr lang="en-US" baseline="-20000" dirty="0">
                <a:solidFill>
                  <a:srgbClr val="E5F6FF"/>
                </a:solidFill>
                <a:effectLst>
                  <a:outerShdw blurRad="38100" dist="38100" dir="2700000" algn="tl">
                    <a:srgbClr val="000000"/>
                  </a:outerShdw>
                </a:effectLst>
                <a:latin typeface="Times New Roman" pitchFamily="18" charset="0"/>
                <a:sym typeface="Symbol" pitchFamily="18" charset="2"/>
              </a:rPr>
              <a:t></a:t>
            </a:r>
            <a:r>
              <a:rPr lang="en-US" baseline="-25000" dirty="0">
                <a:solidFill>
                  <a:srgbClr val="E5F6FF"/>
                </a:solidFill>
                <a:effectLst>
                  <a:outerShdw blurRad="38100" dist="38100" dir="2700000" algn="tl">
                    <a:srgbClr val="000000"/>
                  </a:outerShdw>
                </a:effectLst>
                <a:latin typeface="Times New Roman" pitchFamily="18" charset="0"/>
                <a:sym typeface="Symbol" pitchFamily="18" charset="2"/>
              </a:rPr>
              <a:t> </a:t>
            </a:r>
            <a:r>
              <a:rPr lang="en-US" dirty="0">
                <a:solidFill>
                  <a:srgbClr val="E5F6FF"/>
                </a:solidFill>
                <a:effectLst>
                  <a:outerShdw blurRad="38100" dist="38100" dir="2700000" algn="tl">
                    <a:srgbClr val="000000"/>
                  </a:outerShdw>
                </a:effectLst>
              </a:rPr>
              <a:t> =  4.7 V  </a:t>
            </a:r>
            <a:r>
              <a:rPr lang="en-US" dirty="0">
                <a:solidFill>
                  <a:srgbClr val="E5F6FF"/>
                </a:solidFill>
                <a:effectLst>
                  <a:outerShdw blurRad="38100" dist="38100" dir="2700000" algn="tl">
                    <a:srgbClr val="000000"/>
                  </a:outerShdw>
                </a:effectLst>
                <a:sym typeface="Symbol" pitchFamily="18" charset="2"/>
              </a:rPr>
              <a:t>= 94 </a:t>
            </a:r>
            <a:r>
              <a:rPr lang="en-US" dirty="0" err="1">
                <a:solidFill>
                  <a:srgbClr val="E5F6FF"/>
                </a:solidFill>
                <a:effectLst>
                  <a:outerShdw blurRad="38100" dist="38100" dir="2700000" algn="tl">
                    <a:srgbClr val="000000"/>
                  </a:outerShdw>
                </a:effectLst>
                <a:sym typeface="Symbol" pitchFamily="18" charset="2"/>
              </a:rPr>
              <a:t>mA</a:t>
            </a:r>
            <a:r>
              <a:rPr lang="en-US" dirty="0">
                <a:solidFill>
                  <a:srgbClr val="E5F6FF"/>
                </a:solidFill>
                <a:effectLst>
                  <a:outerShdw blurRad="38100" dist="38100" dir="2700000" algn="tl">
                    <a:srgbClr val="000000"/>
                  </a:outerShdw>
                </a:effectLst>
                <a:sym typeface="Symbol" pitchFamily="18" charset="2"/>
              </a:rPr>
              <a:t>   </a:t>
            </a:r>
          </a:p>
          <a:p>
            <a:pPr marL="457200" indent="-457200" algn="l">
              <a:spcBef>
                <a:spcPct val="0"/>
              </a:spcBef>
            </a:pPr>
            <a:r>
              <a:rPr lang="en-US" dirty="0">
                <a:solidFill>
                  <a:srgbClr val="E5F6FF"/>
                </a:solidFill>
                <a:effectLst>
                  <a:outerShdw blurRad="38100" dist="38100" dir="2700000" algn="tl">
                    <a:srgbClr val="000000"/>
                  </a:outerShdw>
                </a:effectLst>
                <a:sym typeface="Symbol" pitchFamily="18" charset="2"/>
              </a:rPr>
              <a:t>	           R</a:t>
            </a:r>
            <a:r>
              <a:rPr lang="en-US" baseline="-20000" dirty="0">
                <a:solidFill>
                  <a:srgbClr val="E5F6FF"/>
                </a:solidFill>
                <a:effectLst>
                  <a:outerShdw blurRad="38100" dist="38100" dir="2700000" algn="tl">
                    <a:srgbClr val="000000"/>
                  </a:outerShdw>
                </a:effectLst>
                <a:sym typeface="Symbol" pitchFamily="18" charset="2"/>
              </a:rPr>
              <a:t>S</a:t>
            </a:r>
            <a:r>
              <a:rPr lang="en-US" dirty="0">
                <a:solidFill>
                  <a:srgbClr val="E5F6FF"/>
                </a:solidFill>
                <a:effectLst>
                  <a:outerShdw blurRad="38100" dist="38100" dir="2700000" algn="tl">
                    <a:srgbClr val="000000"/>
                  </a:outerShdw>
                </a:effectLst>
                <a:sym typeface="Symbol" pitchFamily="18" charset="2"/>
              </a:rPr>
              <a:t>         </a:t>
            </a:r>
            <a:r>
              <a:rPr lang="en-US" dirty="0">
                <a:solidFill>
                  <a:srgbClr val="E5F6FF"/>
                </a:solidFill>
                <a:effectLst>
                  <a:outerShdw blurRad="38100" dist="38100" dir="2700000" algn="tl">
                    <a:srgbClr val="000000"/>
                  </a:outerShdw>
                </a:effectLst>
              </a:rPr>
              <a:t>50 </a:t>
            </a:r>
            <a:r>
              <a:rPr lang="en-US" dirty="0">
                <a:solidFill>
                  <a:srgbClr val="E5F6FF"/>
                </a:solidFill>
                <a:effectLst>
                  <a:outerShdw blurRad="38100" dist="38100" dir="2700000" algn="tl">
                    <a:srgbClr val="000000"/>
                  </a:outerShdw>
                </a:effectLst>
                <a:sym typeface="Symbol" pitchFamily="18" charset="2"/>
              </a:rPr>
              <a:t> </a:t>
            </a:r>
          </a:p>
        </p:txBody>
      </p:sp>
      <p:grpSp>
        <p:nvGrpSpPr>
          <p:cNvPr id="3" name="Group 62"/>
          <p:cNvGrpSpPr>
            <a:grpSpLocks/>
          </p:cNvGrpSpPr>
          <p:nvPr/>
        </p:nvGrpSpPr>
        <p:grpSpPr bwMode="auto">
          <a:xfrm rot="16200000">
            <a:off x="952500" y="1485900"/>
            <a:ext cx="457200" cy="533400"/>
            <a:chOff x="528" y="1488"/>
            <a:chExt cx="288" cy="192"/>
          </a:xfrm>
        </p:grpSpPr>
        <p:sp>
          <p:nvSpPr>
            <p:cNvPr id="23610" name="Line 58"/>
            <p:cNvSpPr>
              <a:spLocks noChangeShapeType="1"/>
            </p:cNvSpPr>
            <p:nvPr/>
          </p:nvSpPr>
          <p:spPr bwMode="auto">
            <a:xfrm>
              <a:off x="528" y="1488"/>
              <a:ext cx="288" cy="0"/>
            </a:xfrm>
            <a:prstGeom prst="line">
              <a:avLst/>
            </a:prstGeom>
            <a:noFill/>
            <a:ln w="38100">
              <a:solidFill>
                <a:srgbClr val="CCFFFF"/>
              </a:solidFill>
              <a:round/>
              <a:headEnd/>
              <a:tailEnd/>
            </a:ln>
            <a:effectLst/>
          </p:spPr>
          <p:txBody>
            <a:bodyPr anchor="ctr"/>
            <a:lstStyle/>
            <a:p>
              <a:endParaRPr lang="en-US"/>
            </a:p>
          </p:txBody>
        </p:sp>
        <p:sp>
          <p:nvSpPr>
            <p:cNvPr id="23611" name="Line 59"/>
            <p:cNvSpPr>
              <a:spLocks noChangeShapeType="1"/>
            </p:cNvSpPr>
            <p:nvPr/>
          </p:nvSpPr>
          <p:spPr bwMode="auto">
            <a:xfrm>
              <a:off x="528" y="1488"/>
              <a:ext cx="144" cy="192"/>
            </a:xfrm>
            <a:prstGeom prst="line">
              <a:avLst/>
            </a:prstGeom>
            <a:noFill/>
            <a:ln w="38100">
              <a:solidFill>
                <a:srgbClr val="CCFFFF"/>
              </a:solidFill>
              <a:round/>
              <a:headEnd/>
              <a:tailEnd/>
            </a:ln>
            <a:effectLst/>
          </p:spPr>
          <p:txBody>
            <a:bodyPr anchor="ctr"/>
            <a:lstStyle/>
            <a:p>
              <a:endParaRPr lang="en-US"/>
            </a:p>
          </p:txBody>
        </p:sp>
        <p:sp>
          <p:nvSpPr>
            <p:cNvPr id="23612" name="Line 60"/>
            <p:cNvSpPr>
              <a:spLocks noChangeShapeType="1"/>
            </p:cNvSpPr>
            <p:nvPr/>
          </p:nvSpPr>
          <p:spPr bwMode="auto">
            <a:xfrm flipH="1">
              <a:off x="672" y="1488"/>
              <a:ext cx="144" cy="192"/>
            </a:xfrm>
            <a:prstGeom prst="line">
              <a:avLst/>
            </a:prstGeom>
            <a:noFill/>
            <a:ln w="38100">
              <a:solidFill>
                <a:srgbClr val="CCFFFF"/>
              </a:solidFill>
              <a:round/>
              <a:headEnd/>
              <a:tailEnd/>
            </a:ln>
            <a:effectLst/>
          </p:spPr>
          <p:txBody>
            <a:bodyPr anchor="ctr"/>
            <a:lstStyle/>
            <a:p>
              <a:endParaRPr lang="en-US"/>
            </a:p>
          </p:txBody>
        </p:sp>
        <p:sp>
          <p:nvSpPr>
            <p:cNvPr id="23613" name="Line 61"/>
            <p:cNvSpPr>
              <a:spLocks noChangeShapeType="1"/>
            </p:cNvSpPr>
            <p:nvPr/>
          </p:nvSpPr>
          <p:spPr bwMode="auto">
            <a:xfrm>
              <a:off x="528" y="1680"/>
              <a:ext cx="288" cy="0"/>
            </a:xfrm>
            <a:prstGeom prst="line">
              <a:avLst/>
            </a:prstGeom>
            <a:noFill/>
            <a:ln w="38100">
              <a:solidFill>
                <a:srgbClr val="CCFFFF"/>
              </a:solidFill>
              <a:round/>
              <a:headEnd/>
              <a:tailEnd/>
            </a:ln>
            <a:effectLst/>
          </p:spPr>
          <p:txBody>
            <a:bodyPr anchor="ctr"/>
            <a:lstStyle/>
            <a:p>
              <a:endParaRPr lang="en-US"/>
            </a:p>
          </p:txBody>
        </p:sp>
      </p:grpSp>
      <p:sp>
        <p:nvSpPr>
          <p:cNvPr id="23615" name="Line 63"/>
          <p:cNvSpPr>
            <a:spLocks noChangeShapeType="1"/>
          </p:cNvSpPr>
          <p:nvPr/>
        </p:nvSpPr>
        <p:spPr bwMode="auto">
          <a:xfrm flipH="1">
            <a:off x="533400" y="1752600"/>
            <a:ext cx="381000" cy="0"/>
          </a:xfrm>
          <a:prstGeom prst="line">
            <a:avLst/>
          </a:prstGeom>
          <a:noFill/>
          <a:ln w="38100">
            <a:solidFill>
              <a:srgbClr val="CCFFFF"/>
            </a:solidFill>
            <a:round/>
            <a:headEnd/>
            <a:tailEnd/>
          </a:ln>
          <a:effectLst/>
        </p:spPr>
        <p:txBody>
          <a:bodyPr anchor="ctr"/>
          <a:lstStyle/>
          <a:p>
            <a:endParaRPr lang="en-US"/>
          </a:p>
        </p:txBody>
      </p:sp>
      <p:sp>
        <p:nvSpPr>
          <p:cNvPr id="23616" name="Line 64"/>
          <p:cNvSpPr>
            <a:spLocks noChangeShapeType="1"/>
          </p:cNvSpPr>
          <p:nvPr/>
        </p:nvSpPr>
        <p:spPr bwMode="auto">
          <a:xfrm flipH="1">
            <a:off x="1447800" y="1752600"/>
            <a:ext cx="381000" cy="0"/>
          </a:xfrm>
          <a:prstGeom prst="line">
            <a:avLst/>
          </a:prstGeom>
          <a:noFill/>
          <a:ln w="38100">
            <a:solidFill>
              <a:srgbClr val="CCFFFF"/>
            </a:solidFill>
            <a:round/>
            <a:headEnd/>
            <a:tailEnd/>
          </a:ln>
          <a:effectLst/>
        </p:spPr>
        <p:txBody>
          <a:bodyPr anchor="ctr"/>
          <a:lstStyle/>
          <a:p>
            <a:endParaRPr lang="en-US"/>
          </a:p>
        </p:txBody>
      </p:sp>
      <p:sp>
        <p:nvSpPr>
          <p:cNvPr id="23617" name="Line 65"/>
          <p:cNvSpPr>
            <a:spLocks noChangeShapeType="1"/>
          </p:cNvSpPr>
          <p:nvPr/>
        </p:nvSpPr>
        <p:spPr bwMode="auto">
          <a:xfrm>
            <a:off x="1828800" y="1524000"/>
            <a:ext cx="0" cy="457200"/>
          </a:xfrm>
          <a:prstGeom prst="line">
            <a:avLst/>
          </a:prstGeom>
          <a:noFill/>
          <a:ln w="38100">
            <a:solidFill>
              <a:srgbClr val="CCFFFF"/>
            </a:solidFill>
            <a:round/>
            <a:headEnd/>
            <a:tailEnd/>
          </a:ln>
          <a:effectLst/>
        </p:spPr>
        <p:txBody>
          <a:bodyPr anchor="ctr"/>
          <a:lstStyle/>
          <a:p>
            <a:endParaRPr lang="en-US"/>
          </a:p>
        </p:txBody>
      </p:sp>
      <p:sp>
        <p:nvSpPr>
          <p:cNvPr id="23618" name="Line 66"/>
          <p:cNvSpPr>
            <a:spLocks noChangeShapeType="1"/>
          </p:cNvSpPr>
          <p:nvPr/>
        </p:nvSpPr>
        <p:spPr bwMode="auto">
          <a:xfrm>
            <a:off x="1981200" y="1600200"/>
            <a:ext cx="0" cy="304800"/>
          </a:xfrm>
          <a:prstGeom prst="line">
            <a:avLst/>
          </a:prstGeom>
          <a:noFill/>
          <a:ln w="38100">
            <a:solidFill>
              <a:srgbClr val="CCFFFF"/>
            </a:solidFill>
            <a:round/>
            <a:headEnd/>
            <a:tailEnd/>
          </a:ln>
          <a:effectLst/>
        </p:spPr>
        <p:txBody>
          <a:bodyPr anchor="ctr"/>
          <a:lstStyle/>
          <a:p>
            <a:endParaRPr lang="en-US"/>
          </a:p>
        </p:txBody>
      </p:sp>
      <p:sp>
        <p:nvSpPr>
          <p:cNvPr id="23619" name="Line 67"/>
          <p:cNvSpPr>
            <a:spLocks noChangeShapeType="1"/>
          </p:cNvSpPr>
          <p:nvPr/>
        </p:nvSpPr>
        <p:spPr bwMode="auto">
          <a:xfrm flipH="1">
            <a:off x="1981200" y="1752600"/>
            <a:ext cx="609600" cy="0"/>
          </a:xfrm>
          <a:prstGeom prst="line">
            <a:avLst/>
          </a:prstGeom>
          <a:noFill/>
          <a:ln w="38100">
            <a:solidFill>
              <a:srgbClr val="CCFFFF"/>
            </a:solidFill>
            <a:round/>
            <a:headEnd/>
            <a:tailEnd/>
          </a:ln>
          <a:effectLst/>
        </p:spPr>
        <p:txBody>
          <a:bodyPr anchor="ctr"/>
          <a:lstStyle/>
          <a:p>
            <a:endParaRPr lang="en-US"/>
          </a:p>
        </p:txBody>
      </p:sp>
      <p:sp>
        <p:nvSpPr>
          <p:cNvPr id="23620" name="Text Box 68"/>
          <p:cNvSpPr txBox="1">
            <a:spLocks noChangeArrowheads="1"/>
          </p:cNvSpPr>
          <p:nvPr/>
        </p:nvSpPr>
        <p:spPr bwMode="auto">
          <a:xfrm>
            <a:off x="1600200" y="1981200"/>
            <a:ext cx="688975" cy="641350"/>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V</a:t>
            </a:r>
            <a:r>
              <a:rPr lang="en-US" sz="1800" baseline="-25000">
                <a:effectLst>
                  <a:outerShdw blurRad="38100" dist="38100" dir="2700000" algn="tl">
                    <a:srgbClr val="000000"/>
                  </a:outerShdw>
                </a:effectLst>
                <a:latin typeface="Times New Roman" pitchFamily="18" charset="0"/>
                <a:sym typeface="Symbol" pitchFamily="18" charset="2"/>
              </a:rPr>
              <a:t></a:t>
            </a:r>
            <a:endParaRPr lang="en-US" sz="1800" baseline="-25000">
              <a:effectLst>
                <a:outerShdw blurRad="38100" dist="38100" dir="2700000" algn="tl">
                  <a:srgbClr val="000000"/>
                </a:outerShdw>
              </a:effectLst>
            </a:endParaRPr>
          </a:p>
          <a:p>
            <a:endParaRPr lang="en-US" sz="1800" baseline="-25000">
              <a:effectLst>
                <a:outerShdw blurRad="38100" dist="38100" dir="2700000" algn="tl">
                  <a:srgbClr val="000000"/>
                </a:outerShdw>
              </a:effectLst>
            </a:endParaRPr>
          </a:p>
        </p:txBody>
      </p:sp>
      <p:sp>
        <p:nvSpPr>
          <p:cNvPr id="23621" name="Text Box 69"/>
          <p:cNvSpPr txBox="1">
            <a:spLocks noChangeArrowheads="1"/>
          </p:cNvSpPr>
          <p:nvPr/>
        </p:nvSpPr>
        <p:spPr bwMode="auto">
          <a:xfrm>
            <a:off x="1447800" y="1752600"/>
            <a:ext cx="457200" cy="366713"/>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a:t>
            </a:r>
          </a:p>
        </p:txBody>
      </p:sp>
      <p:sp>
        <p:nvSpPr>
          <p:cNvPr id="23622" name="Line 70"/>
          <p:cNvSpPr>
            <a:spLocks noChangeShapeType="1"/>
          </p:cNvSpPr>
          <p:nvPr/>
        </p:nvSpPr>
        <p:spPr bwMode="auto">
          <a:xfrm>
            <a:off x="2971800" y="6019800"/>
            <a:ext cx="304800" cy="0"/>
          </a:xfrm>
          <a:prstGeom prst="line">
            <a:avLst/>
          </a:prstGeom>
          <a:noFill/>
          <a:ln w="38100">
            <a:solidFill>
              <a:srgbClr val="CCFFFF"/>
            </a:solidFill>
            <a:round/>
            <a:headEnd/>
            <a:tailEnd/>
          </a:ln>
          <a:effectLst/>
        </p:spPr>
        <p:txBody>
          <a:bodyPr anchor="ctr"/>
          <a:lstStyle/>
          <a:p>
            <a:endParaRPr lang="en-US"/>
          </a:p>
        </p:txBody>
      </p:sp>
      <p:sp>
        <p:nvSpPr>
          <p:cNvPr id="23624" name="Line 72"/>
          <p:cNvSpPr>
            <a:spLocks noChangeShapeType="1"/>
          </p:cNvSpPr>
          <p:nvPr/>
        </p:nvSpPr>
        <p:spPr bwMode="auto">
          <a:xfrm>
            <a:off x="3124200" y="5562600"/>
            <a:ext cx="0" cy="304800"/>
          </a:xfrm>
          <a:prstGeom prst="line">
            <a:avLst/>
          </a:prstGeom>
          <a:noFill/>
          <a:ln w="38100">
            <a:solidFill>
              <a:srgbClr val="CCFFFF"/>
            </a:solidFill>
            <a:round/>
            <a:headEnd/>
            <a:tailEnd/>
          </a:ln>
          <a:effectLst/>
        </p:spPr>
        <p:txBody>
          <a:bodyPr anchor="ctr"/>
          <a:lstStyle/>
          <a:p>
            <a:endParaRPr lang="en-US"/>
          </a:p>
        </p:txBody>
      </p:sp>
      <p:sp>
        <p:nvSpPr>
          <p:cNvPr id="23625" name="Line 73"/>
          <p:cNvSpPr>
            <a:spLocks noChangeShapeType="1"/>
          </p:cNvSpPr>
          <p:nvPr/>
        </p:nvSpPr>
        <p:spPr bwMode="auto">
          <a:xfrm>
            <a:off x="2819400" y="5867400"/>
            <a:ext cx="609600" cy="0"/>
          </a:xfrm>
          <a:prstGeom prst="line">
            <a:avLst/>
          </a:prstGeom>
          <a:noFill/>
          <a:ln w="38100">
            <a:solidFill>
              <a:srgbClr val="CCFFFF"/>
            </a:solidFill>
            <a:round/>
            <a:headEnd/>
            <a:tailEnd/>
          </a:ln>
          <a:effectLst/>
        </p:spPr>
        <p:txBody>
          <a:bodyPr anchor="ctr"/>
          <a:lstStyle/>
          <a:p>
            <a:endParaRPr lang="en-US"/>
          </a:p>
        </p:txBody>
      </p:sp>
      <p:sp>
        <p:nvSpPr>
          <p:cNvPr id="23626" name="Text Box 74"/>
          <p:cNvSpPr txBox="1">
            <a:spLocks noChangeArrowheads="1"/>
          </p:cNvSpPr>
          <p:nvPr/>
        </p:nvSpPr>
        <p:spPr bwMode="auto">
          <a:xfrm>
            <a:off x="2362200" y="5715000"/>
            <a:ext cx="688975" cy="641350"/>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V</a:t>
            </a:r>
            <a:r>
              <a:rPr lang="en-US" sz="1800" baseline="-25000">
                <a:effectLst>
                  <a:outerShdw blurRad="38100" dist="38100" dir="2700000" algn="tl">
                    <a:srgbClr val="000000"/>
                  </a:outerShdw>
                </a:effectLst>
                <a:latin typeface="Times New Roman" pitchFamily="18" charset="0"/>
                <a:sym typeface="Symbol" pitchFamily="18" charset="2"/>
              </a:rPr>
              <a:t></a:t>
            </a:r>
            <a:endParaRPr lang="en-US" sz="1800" baseline="-25000">
              <a:effectLst>
                <a:outerShdw blurRad="38100" dist="38100" dir="2700000" algn="tl">
                  <a:srgbClr val="000000"/>
                </a:outerShdw>
              </a:effectLst>
            </a:endParaRPr>
          </a:p>
          <a:p>
            <a:endParaRPr lang="en-US" sz="1800" baseline="-25000">
              <a:effectLst>
                <a:outerShdw blurRad="38100" dist="38100" dir="2700000" algn="tl">
                  <a:srgbClr val="000000"/>
                </a:outerShdw>
              </a:effectLst>
            </a:endParaRPr>
          </a:p>
        </p:txBody>
      </p:sp>
      <p:sp>
        <p:nvSpPr>
          <p:cNvPr id="23627" name="Text Box 75"/>
          <p:cNvSpPr txBox="1">
            <a:spLocks noChangeArrowheads="1"/>
          </p:cNvSpPr>
          <p:nvPr/>
        </p:nvSpPr>
        <p:spPr bwMode="auto">
          <a:xfrm>
            <a:off x="2667000" y="5562600"/>
            <a:ext cx="457200" cy="366713"/>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a:t>
            </a:r>
          </a:p>
        </p:txBody>
      </p:sp>
      <p:sp>
        <p:nvSpPr>
          <p:cNvPr id="23628" name="Line 76"/>
          <p:cNvSpPr>
            <a:spLocks noChangeShapeType="1"/>
          </p:cNvSpPr>
          <p:nvPr/>
        </p:nvSpPr>
        <p:spPr bwMode="auto">
          <a:xfrm>
            <a:off x="4724400" y="5867400"/>
            <a:ext cx="685800" cy="0"/>
          </a:xfrm>
          <a:prstGeom prst="line">
            <a:avLst/>
          </a:prstGeom>
          <a:noFill/>
          <a:ln w="25400">
            <a:solidFill>
              <a:srgbClr val="E5F6FF"/>
            </a:solidFill>
            <a:round/>
            <a:headEnd/>
            <a:tailEnd/>
          </a:ln>
          <a:effectLst/>
        </p:spPr>
        <p:txBody>
          <a:bodyPr anchor="ctr"/>
          <a:lstStyle/>
          <a:p>
            <a:endParaRPr lang="en-US"/>
          </a:p>
        </p:txBody>
      </p:sp>
      <p:sp>
        <p:nvSpPr>
          <p:cNvPr id="23629" name="Line 77"/>
          <p:cNvSpPr>
            <a:spLocks noChangeShapeType="1"/>
          </p:cNvSpPr>
          <p:nvPr/>
        </p:nvSpPr>
        <p:spPr bwMode="auto">
          <a:xfrm>
            <a:off x="5791200" y="5867400"/>
            <a:ext cx="685800" cy="0"/>
          </a:xfrm>
          <a:prstGeom prst="line">
            <a:avLst/>
          </a:prstGeom>
          <a:noFill/>
          <a:ln w="25400">
            <a:solidFill>
              <a:srgbClr val="E5F6FF"/>
            </a:solidFill>
            <a:round/>
            <a:headEnd/>
            <a:tailEnd/>
          </a:ln>
          <a:effectLst/>
        </p:spPr>
        <p:txBody>
          <a:bodyPr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2"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Diode Circuit Models</a:t>
            </a:r>
          </a:p>
        </p:txBody>
      </p:sp>
      <p:sp>
        <p:nvSpPr>
          <p:cNvPr id="24593" name="Text Box 17"/>
          <p:cNvSpPr txBox="1">
            <a:spLocks noChangeArrowheads="1"/>
          </p:cNvSpPr>
          <p:nvPr/>
        </p:nvSpPr>
        <p:spPr bwMode="auto">
          <a:xfrm>
            <a:off x="0" y="685800"/>
            <a:ext cx="2438400" cy="1917700"/>
          </a:xfrm>
          <a:prstGeom prst="rect">
            <a:avLst/>
          </a:prstGeom>
          <a:noFill/>
          <a:ln w="25400">
            <a:noFill/>
            <a:miter lim="800000"/>
            <a:headEnd/>
            <a:tailEnd/>
          </a:ln>
          <a:effectLst/>
        </p:spPr>
        <p:txBody>
          <a:bodyPr>
            <a:spAutoFit/>
          </a:bodyPr>
          <a:lstStyle/>
          <a:p>
            <a:r>
              <a:rPr lang="en-US" sz="2400" u="sng">
                <a:solidFill>
                  <a:srgbClr val="FFFF00"/>
                </a:solidFill>
                <a:effectLst>
                  <a:outerShdw blurRad="38100" dist="38100" dir="2700000" algn="tl">
                    <a:srgbClr val="000000"/>
                  </a:outerShdw>
                </a:effectLst>
              </a:rPr>
              <a:t>The Ideal Diode with Barrier Potential and Linear Forward Resistance </a:t>
            </a:r>
          </a:p>
        </p:txBody>
      </p:sp>
      <p:sp>
        <p:nvSpPr>
          <p:cNvPr id="24594" name="Text Box 18"/>
          <p:cNvSpPr txBox="1">
            <a:spLocks noChangeArrowheads="1"/>
          </p:cNvSpPr>
          <p:nvPr/>
        </p:nvSpPr>
        <p:spPr bwMode="auto">
          <a:xfrm>
            <a:off x="2362200" y="762000"/>
            <a:ext cx="6781800" cy="2289175"/>
          </a:xfrm>
          <a:prstGeom prst="rect">
            <a:avLst/>
          </a:prstGeom>
          <a:noFill/>
          <a:ln w="25400">
            <a:noFill/>
            <a:miter lim="800000"/>
            <a:headEnd/>
            <a:tailEnd/>
          </a:ln>
          <a:effectLst/>
        </p:spPr>
        <p:txBody>
          <a:bodyPr>
            <a:spAutoFit/>
          </a:bodyPr>
          <a:lstStyle/>
          <a:p>
            <a:pPr algn="l"/>
            <a:r>
              <a:rPr lang="en-US" sz="1800">
                <a:effectLst>
                  <a:outerShdw blurRad="38100" dist="38100" dir="2700000" algn="tl">
                    <a:srgbClr val="000000"/>
                  </a:outerShdw>
                </a:effectLst>
              </a:rPr>
              <a:t>This model is the most accurate of the three.  It includes a linear forward resistance that is calculated from the slope of the linear portion of the transconductance curve.  However, this is usually not necessary since the R</a:t>
            </a:r>
            <a:r>
              <a:rPr lang="en-US" sz="1800" baseline="-20000">
                <a:effectLst>
                  <a:outerShdw blurRad="38100" dist="38100" dir="2700000" algn="tl">
                    <a:srgbClr val="000000"/>
                  </a:outerShdw>
                </a:effectLst>
              </a:rPr>
              <a:t>F</a:t>
            </a:r>
            <a:r>
              <a:rPr lang="en-US" sz="1800">
                <a:effectLst>
                  <a:outerShdw blurRad="38100" dist="38100" dir="2700000" algn="tl">
                    <a:srgbClr val="000000"/>
                  </a:outerShdw>
                </a:effectLst>
              </a:rPr>
              <a:t> (forward resistance) value is pretty constant.  For low-power germanium and silicon diodes the R</a:t>
            </a:r>
            <a:r>
              <a:rPr lang="en-US" sz="1800" baseline="-20000">
                <a:effectLst>
                  <a:outerShdw blurRad="38100" dist="38100" dir="2700000" algn="tl">
                    <a:srgbClr val="000000"/>
                  </a:outerShdw>
                </a:effectLst>
              </a:rPr>
              <a:t>F</a:t>
            </a:r>
            <a:r>
              <a:rPr lang="en-US" sz="1800">
                <a:effectLst>
                  <a:outerShdw blurRad="38100" dist="38100" dir="2700000" algn="tl">
                    <a:srgbClr val="000000"/>
                  </a:outerShdw>
                </a:effectLst>
              </a:rPr>
              <a:t> value is usually in the 2 to 5 ohms range, while higher power diodes have a R</a:t>
            </a:r>
            <a:r>
              <a:rPr lang="en-US" sz="1800" baseline="-20000">
                <a:effectLst>
                  <a:outerShdw blurRad="38100" dist="38100" dir="2700000" algn="tl">
                    <a:srgbClr val="000000"/>
                  </a:outerShdw>
                </a:effectLst>
              </a:rPr>
              <a:t>F</a:t>
            </a:r>
            <a:r>
              <a:rPr lang="en-US" sz="1800">
                <a:effectLst>
                  <a:outerShdw blurRad="38100" dist="38100" dir="2700000" algn="tl">
                    <a:srgbClr val="000000"/>
                  </a:outerShdw>
                </a:effectLst>
              </a:rPr>
              <a:t> value closer to 1 ohm.</a:t>
            </a:r>
          </a:p>
        </p:txBody>
      </p:sp>
      <p:sp>
        <p:nvSpPr>
          <p:cNvPr id="24626" name="Line 50"/>
          <p:cNvSpPr>
            <a:spLocks noChangeShapeType="1"/>
          </p:cNvSpPr>
          <p:nvPr/>
        </p:nvSpPr>
        <p:spPr bwMode="auto">
          <a:xfrm flipV="1">
            <a:off x="3505200" y="3124200"/>
            <a:ext cx="0" cy="3200400"/>
          </a:xfrm>
          <a:prstGeom prst="line">
            <a:avLst/>
          </a:prstGeom>
          <a:noFill/>
          <a:ln w="38100">
            <a:solidFill>
              <a:schemeClr val="bg1"/>
            </a:solidFill>
            <a:round/>
            <a:headEnd/>
            <a:tailEnd type="triangle" w="med" len="med"/>
          </a:ln>
          <a:effectLst/>
        </p:spPr>
        <p:txBody>
          <a:bodyPr anchor="ctr"/>
          <a:lstStyle/>
          <a:p>
            <a:endParaRPr lang="en-US"/>
          </a:p>
        </p:txBody>
      </p:sp>
      <p:sp>
        <p:nvSpPr>
          <p:cNvPr id="24627" name="Line 51"/>
          <p:cNvSpPr>
            <a:spLocks noChangeShapeType="1"/>
          </p:cNvSpPr>
          <p:nvPr/>
        </p:nvSpPr>
        <p:spPr bwMode="auto">
          <a:xfrm>
            <a:off x="3276600" y="6096000"/>
            <a:ext cx="5334000" cy="0"/>
          </a:xfrm>
          <a:prstGeom prst="line">
            <a:avLst/>
          </a:prstGeom>
          <a:noFill/>
          <a:ln w="38100">
            <a:solidFill>
              <a:schemeClr val="bg1"/>
            </a:solidFill>
            <a:round/>
            <a:headEnd/>
            <a:tailEnd type="triangle" w="med" len="med"/>
          </a:ln>
          <a:effectLst/>
        </p:spPr>
        <p:txBody>
          <a:bodyPr anchor="ctr"/>
          <a:lstStyle/>
          <a:p>
            <a:endParaRPr lang="en-US"/>
          </a:p>
        </p:txBody>
      </p:sp>
      <p:sp>
        <p:nvSpPr>
          <p:cNvPr id="24628" name="Freeform 52"/>
          <p:cNvSpPr>
            <a:spLocks/>
          </p:cNvSpPr>
          <p:nvPr/>
        </p:nvSpPr>
        <p:spPr bwMode="auto">
          <a:xfrm>
            <a:off x="3505200" y="3257550"/>
            <a:ext cx="3505200" cy="2838450"/>
          </a:xfrm>
          <a:custGeom>
            <a:avLst/>
            <a:gdLst/>
            <a:ahLst/>
            <a:cxnLst>
              <a:cxn ang="0">
                <a:pos x="0" y="1788"/>
              </a:cxn>
              <a:cxn ang="0">
                <a:pos x="1329" y="1680"/>
              </a:cxn>
              <a:cxn ang="0">
                <a:pos x="1716" y="1404"/>
              </a:cxn>
              <a:cxn ang="0">
                <a:pos x="1869" y="972"/>
              </a:cxn>
              <a:cxn ang="0">
                <a:pos x="2208" y="0"/>
              </a:cxn>
            </a:cxnLst>
            <a:rect l="0" t="0" r="r" b="b"/>
            <a:pathLst>
              <a:path w="2208" h="1788">
                <a:moveTo>
                  <a:pt x="0" y="1788"/>
                </a:moveTo>
                <a:cubicBezTo>
                  <a:pt x="221" y="1770"/>
                  <a:pt x="1043" y="1744"/>
                  <a:pt x="1329" y="1680"/>
                </a:cubicBezTo>
                <a:cubicBezTo>
                  <a:pt x="1615" y="1616"/>
                  <a:pt x="1626" y="1522"/>
                  <a:pt x="1716" y="1404"/>
                </a:cubicBezTo>
                <a:lnTo>
                  <a:pt x="1869" y="972"/>
                </a:lnTo>
                <a:cubicBezTo>
                  <a:pt x="1951" y="738"/>
                  <a:pt x="2138" y="202"/>
                  <a:pt x="2208" y="0"/>
                </a:cubicBezTo>
              </a:path>
            </a:pathLst>
          </a:custGeom>
          <a:noFill/>
          <a:ln w="38100" cap="flat" cmpd="sng">
            <a:solidFill>
              <a:srgbClr val="CCFFFF"/>
            </a:solidFill>
            <a:prstDash val="solid"/>
            <a:round/>
            <a:headEnd type="none" w="med" len="med"/>
            <a:tailEnd type="none" w="med" len="med"/>
          </a:ln>
          <a:effectLst/>
        </p:spPr>
        <p:txBody>
          <a:bodyPr anchor="ctr"/>
          <a:lstStyle/>
          <a:p>
            <a:endParaRPr lang="en-US"/>
          </a:p>
        </p:txBody>
      </p:sp>
      <p:sp>
        <p:nvSpPr>
          <p:cNvPr id="24629" name="Line 53"/>
          <p:cNvSpPr>
            <a:spLocks noChangeShapeType="1"/>
          </p:cNvSpPr>
          <p:nvPr/>
        </p:nvSpPr>
        <p:spPr bwMode="auto">
          <a:xfrm flipH="1">
            <a:off x="6019800" y="3276600"/>
            <a:ext cx="990600" cy="2819400"/>
          </a:xfrm>
          <a:prstGeom prst="line">
            <a:avLst/>
          </a:prstGeom>
          <a:noFill/>
          <a:ln w="38100">
            <a:solidFill>
              <a:srgbClr val="FF9900"/>
            </a:solidFill>
            <a:prstDash val="sysDot"/>
            <a:round/>
            <a:headEnd/>
            <a:tailEnd/>
          </a:ln>
          <a:effectLst/>
        </p:spPr>
        <p:txBody>
          <a:bodyPr anchor="ctr"/>
          <a:lstStyle/>
          <a:p>
            <a:endParaRPr lang="en-US"/>
          </a:p>
        </p:txBody>
      </p:sp>
      <p:sp>
        <p:nvSpPr>
          <p:cNvPr id="24630" name="Text Box 54"/>
          <p:cNvSpPr txBox="1">
            <a:spLocks noChangeArrowheads="1"/>
          </p:cNvSpPr>
          <p:nvPr/>
        </p:nvSpPr>
        <p:spPr bwMode="auto">
          <a:xfrm>
            <a:off x="7086600" y="3505200"/>
            <a:ext cx="2057400" cy="825500"/>
          </a:xfrm>
          <a:prstGeom prst="rect">
            <a:avLst/>
          </a:prstGeom>
          <a:noFill/>
          <a:ln w="38100">
            <a:noFill/>
            <a:miter lim="800000"/>
            <a:headEnd/>
            <a:tailEnd/>
          </a:ln>
          <a:effectLst/>
        </p:spPr>
        <p:txBody>
          <a:bodyPr>
            <a:spAutoFit/>
          </a:bodyPr>
          <a:lstStyle/>
          <a:p>
            <a:r>
              <a:rPr lang="en-US" sz="1600">
                <a:effectLst>
                  <a:outerShdw blurRad="38100" dist="38100" dir="2700000" algn="tl">
                    <a:srgbClr val="000000"/>
                  </a:outerShdw>
                </a:effectLst>
              </a:rPr>
              <a:t>Linear Portion of transconductance curve</a:t>
            </a:r>
          </a:p>
        </p:txBody>
      </p:sp>
      <p:sp>
        <p:nvSpPr>
          <p:cNvPr id="24632" name="Text Box 56"/>
          <p:cNvSpPr txBox="1">
            <a:spLocks noChangeArrowheads="1"/>
          </p:cNvSpPr>
          <p:nvPr/>
        </p:nvSpPr>
        <p:spPr bwMode="auto">
          <a:xfrm>
            <a:off x="8382000" y="5699125"/>
            <a:ext cx="5334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V</a:t>
            </a:r>
            <a:r>
              <a:rPr lang="en-US" baseline="-20000">
                <a:effectLst>
                  <a:outerShdw blurRad="38100" dist="38100" dir="2700000" algn="tl">
                    <a:srgbClr val="000000"/>
                  </a:outerShdw>
                </a:effectLst>
              </a:rPr>
              <a:t>D</a:t>
            </a:r>
          </a:p>
        </p:txBody>
      </p:sp>
      <p:sp>
        <p:nvSpPr>
          <p:cNvPr id="24633" name="Text Box 57"/>
          <p:cNvSpPr txBox="1">
            <a:spLocks noChangeArrowheads="1"/>
          </p:cNvSpPr>
          <p:nvPr/>
        </p:nvSpPr>
        <p:spPr bwMode="auto">
          <a:xfrm>
            <a:off x="2971800" y="3200400"/>
            <a:ext cx="5334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I</a:t>
            </a:r>
            <a:r>
              <a:rPr lang="en-US" baseline="-20000">
                <a:effectLst>
                  <a:outerShdw blurRad="38100" dist="38100" dir="2700000" algn="tl">
                    <a:srgbClr val="000000"/>
                  </a:outerShdw>
                </a:effectLst>
              </a:rPr>
              <a:t>D</a:t>
            </a:r>
          </a:p>
        </p:txBody>
      </p:sp>
      <p:sp>
        <p:nvSpPr>
          <p:cNvPr id="24634" name="Line 58"/>
          <p:cNvSpPr>
            <a:spLocks noChangeShapeType="1"/>
          </p:cNvSpPr>
          <p:nvPr/>
        </p:nvSpPr>
        <p:spPr bwMode="auto">
          <a:xfrm flipH="1">
            <a:off x="6858000" y="3886200"/>
            <a:ext cx="0" cy="2209800"/>
          </a:xfrm>
          <a:prstGeom prst="line">
            <a:avLst/>
          </a:prstGeom>
          <a:noFill/>
          <a:ln w="38100">
            <a:solidFill>
              <a:srgbClr val="FF9900"/>
            </a:solidFill>
            <a:prstDash val="sysDot"/>
            <a:round/>
            <a:headEnd/>
            <a:tailEnd/>
          </a:ln>
          <a:effectLst/>
        </p:spPr>
        <p:txBody>
          <a:bodyPr anchor="ctr"/>
          <a:lstStyle/>
          <a:p>
            <a:endParaRPr lang="en-US"/>
          </a:p>
        </p:txBody>
      </p:sp>
      <p:sp>
        <p:nvSpPr>
          <p:cNvPr id="24635" name="Line 59"/>
          <p:cNvSpPr>
            <a:spLocks noChangeShapeType="1"/>
          </p:cNvSpPr>
          <p:nvPr/>
        </p:nvSpPr>
        <p:spPr bwMode="auto">
          <a:xfrm flipH="1">
            <a:off x="6705600" y="4191000"/>
            <a:ext cx="1066800" cy="0"/>
          </a:xfrm>
          <a:prstGeom prst="line">
            <a:avLst/>
          </a:prstGeom>
          <a:noFill/>
          <a:ln w="38100">
            <a:solidFill>
              <a:srgbClr val="CCFFFF"/>
            </a:solidFill>
            <a:round/>
            <a:headEnd/>
            <a:tailEnd type="triangle" w="med" len="med"/>
          </a:ln>
          <a:effectLst/>
        </p:spPr>
        <p:txBody>
          <a:bodyPr anchor="ctr"/>
          <a:lstStyle/>
          <a:p>
            <a:endParaRPr lang="en-US"/>
          </a:p>
        </p:txBody>
      </p:sp>
      <p:sp>
        <p:nvSpPr>
          <p:cNvPr id="24636" name="Line 60"/>
          <p:cNvSpPr>
            <a:spLocks noChangeShapeType="1"/>
          </p:cNvSpPr>
          <p:nvPr/>
        </p:nvSpPr>
        <p:spPr bwMode="auto">
          <a:xfrm>
            <a:off x="6019800" y="6096000"/>
            <a:ext cx="0" cy="304800"/>
          </a:xfrm>
          <a:prstGeom prst="line">
            <a:avLst/>
          </a:prstGeom>
          <a:noFill/>
          <a:ln w="38100">
            <a:solidFill>
              <a:srgbClr val="FF9900"/>
            </a:solidFill>
            <a:round/>
            <a:headEnd/>
            <a:tailEnd/>
          </a:ln>
          <a:effectLst/>
        </p:spPr>
        <p:txBody>
          <a:bodyPr anchor="ctr"/>
          <a:lstStyle/>
          <a:p>
            <a:endParaRPr lang="en-US"/>
          </a:p>
        </p:txBody>
      </p:sp>
      <p:sp>
        <p:nvSpPr>
          <p:cNvPr id="24637" name="Line 61"/>
          <p:cNvSpPr>
            <a:spLocks noChangeShapeType="1"/>
          </p:cNvSpPr>
          <p:nvPr/>
        </p:nvSpPr>
        <p:spPr bwMode="auto">
          <a:xfrm>
            <a:off x="6858000" y="6096000"/>
            <a:ext cx="0" cy="304800"/>
          </a:xfrm>
          <a:prstGeom prst="line">
            <a:avLst/>
          </a:prstGeom>
          <a:noFill/>
          <a:ln w="38100">
            <a:solidFill>
              <a:srgbClr val="FF9900"/>
            </a:solidFill>
            <a:round/>
            <a:headEnd/>
            <a:tailEnd/>
          </a:ln>
          <a:effectLst/>
        </p:spPr>
        <p:txBody>
          <a:bodyPr anchor="ctr"/>
          <a:lstStyle/>
          <a:p>
            <a:endParaRPr lang="en-US"/>
          </a:p>
        </p:txBody>
      </p:sp>
      <p:sp>
        <p:nvSpPr>
          <p:cNvPr id="24638" name="Text Box 62"/>
          <p:cNvSpPr txBox="1">
            <a:spLocks noChangeArrowheads="1"/>
          </p:cNvSpPr>
          <p:nvPr/>
        </p:nvSpPr>
        <p:spPr bwMode="auto">
          <a:xfrm>
            <a:off x="6096000" y="6096000"/>
            <a:ext cx="762000" cy="366713"/>
          </a:xfrm>
          <a:prstGeom prst="rect">
            <a:avLst/>
          </a:prstGeom>
          <a:noFill/>
          <a:ln w="38100">
            <a:noFill/>
            <a:miter lim="800000"/>
            <a:headEnd/>
            <a:tailEnd/>
          </a:ln>
          <a:effectLst/>
        </p:spPr>
        <p:txBody>
          <a:bodyPr>
            <a:spAutoFit/>
          </a:bodyPr>
          <a:lstStyle/>
          <a:p>
            <a:r>
              <a:rPr lang="en-US" sz="1800">
                <a:solidFill>
                  <a:srgbClr val="FF9966"/>
                </a:solidFill>
                <a:effectLst>
                  <a:outerShdw blurRad="38100" dist="38100" dir="2700000" algn="tl">
                    <a:srgbClr val="000000"/>
                  </a:outerShdw>
                </a:effectLst>
                <a:latin typeface="Times New Roman" pitchFamily="18" charset="0"/>
                <a:sym typeface="Math B" pitchFamily="2" charset="2"/>
              </a:rPr>
              <a:t></a:t>
            </a:r>
            <a:r>
              <a:rPr lang="en-US" sz="1800">
                <a:solidFill>
                  <a:srgbClr val="FF9966"/>
                </a:solidFill>
                <a:effectLst>
                  <a:outerShdw blurRad="38100" dist="38100" dir="2700000" algn="tl">
                    <a:srgbClr val="000000"/>
                  </a:outerShdw>
                </a:effectLst>
              </a:rPr>
              <a:t>V</a:t>
            </a:r>
            <a:r>
              <a:rPr lang="en-US" sz="1800" baseline="-20000">
                <a:solidFill>
                  <a:srgbClr val="FF9966"/>
                </a:solidFill>
                <a:effectLst>
                  <a:outerShdw blurRad="38100" dist="38100" dir="2700000" algn="tl">
                    <a:srgbClr val="000000"/>
                  </a:outerShdw>
                </a:effectLst>
              </a:rPr>
              <a:t>D</a:t>
            </a:r>
          </a:p>
        </p:txBody>
      </p:sp>
      <p:sp>
        <p:nvSpPr>
          <p:cNvPr id="24639" name="Line 63"/>
          <p:cNvSpPr>
            <a:spLocks noChangeShapeType="1"/>
          </p:cNvSpPr>
          <p:nvPr/>
        </p:nvSpPr>
        <p:spPr bwMode="auto">
          <a:xfrm rot="5400000" flipH="1">
            <a:off x="5143500" y="2171700"/>
            <a:ext cx="0" cy="3429000"/>
          </a:xfrm>
          <a:prstGeom prst="line">
            <a:avLst/>
          </a:prstGeom>
          <a:noFill/>
          <a:ln w="38100">
            <a:solidFill>
              <a:srgbClr val="FF9900"/>
            </a:solidFill>
            <a:prstDash val="sysDot"/>
            <a:round/>
            <a:headEnd/>
            <a:tailEnd/>
          </a:ln>
          <a:effectLst/>
        </p:spPr>
        <p:txBody>
          <a:bodyPr anchor="ctr"/>
          <a:lstStyle/>
          <a:p>
            <a:endParaRPr lang="en-US"/>
          </a:p>
        </p:txBody>
      </p:sp>
      <p:sp>
        <p:nvSpPr>
          <p:cNvPr id="24643" name="Line 67"/>
          <p:cNvSpPr>
            <a:spLocks noChangeShapeType="1"/>
          </p:cNvSpPr>
          <p:nvPr/>
        </p:nvSpPr>
        <p:spPr bwMode="auto">
          <a:xfrm>
            <a:off x="5562600" y="6324600"/>
            <a:ext cx="457200" cy="0"/>
          </a:xfrm>
          <a:prstGeom prst="line">
            <a:avLst/>
          </a:prstGeom>
          <a:noFill/>
          <a:ln w="25400">
            <a:solidFill>
              <a:srgbClr val="FF9900"/>
            </a:solidFill>
            <a:round/>
            <a:headEnd/>
            <a:tailEnd type="triangle" w="med" len="med"/>
          </a:ln>
          <a:effectLst/>
        </p:spPr>
        <p:txBody>
          <a:bodyPr anchor="ctr"/>
          <a:lstStyle/>
          <a:p>
            <a:endParaRPr lang="en-US"/>
          </a:p>
        </p:txBody>
      </p:sp>
      <p:sp>
        <p:nvSpPr>
          <p:cNvPr id="24644" name="Line 68"/>
          <p:cNvSpPr>
            <a:spLocks noChangeShapeType="1"/>
          </p:cNvSpPr>
          <p:nvPr/>
        </p:nvSpPr>
        <p:spPr bwMode="auto">
          <a:xfrm rot="10800000">
            <a:off x="6858000" y="6324600"/>
            <a:ext cx="457200" cy="0"/>
          </a:xfrm>
          <a:prstGeom prst="line">
            <a:avLst/>
          </a:prstGeom>
          <a:noFill/>
          <a:ln w="25400">
            <a:solidFill>
              <a:srgbClr val="FF9900"/>
            </a:solidFill>
            <a:round/>
            <a:headEnd/>
            <a:tailEnd type="triangle" w="med" len="med"/>
          </a:ln>
          <a:effectLst/>
        </p:spPr>
        <p:txBody>
          <a:bodyPr anchor="ctr"/>
          <a:lstStyle/>
          <a:p>
            <a:endParaRPr lang="en-US"/>
          </a:p>
        </p:txBody>
      </p:sp>
      <p:sp>
        <p:nvSpPr>
          <p:cNvPr id="24645" name="Line 69"/>
          <p:cNvSpPr>
            <a:spLocks noChangeShapeType="1"/>
          </p:cNvSpPr>
          <p:nvPr/>
        </p:nvSpPr>
        <p:spPr bwMode="auto">
          <a:xfrm rot="5400000">
            <a:off x="3276600" y="3657600"/>
            <a:ext cx="0" cy="457200"/>
          </a:xfrm>
          <a:prstGeom prst="line">
            <a:avLst/>
          </a:prstGeom>
          <a:noFill/>
          <a:ln w="38100">
            <a:solidFill>
              <a:srgbClr val="FF9900"/>
            </a:solidFill>
            <a:round/>
            <a:headEnd/>
            <a:tailEnd/>
          </a:ln>
          <a:effectLst/>
        </p:spPr>
        <p:txBody>
          <a:bodyPr anchor="ctr"/>
          <a:lstStyle/>
          <a:p>
            <a:endParaRPr lang="en-US"/>
          </a:p>
        </p:txBody>
      </p:sp>
      <p:sp>
        <p:nvSpPr>
          <p:cNvPr id="24646" name="Line 70"/>
          <p:cNvSpPr>
            <a:spLocks noChangeShapeType="1"/>
          </p:cNvSpPr>
          <p:nvPr/>
        </p:nvSpPr>
        <p:spPr bwMode="auto">
          <a:xfrm rot="5400000">
            <a:off x="3276600" y="5867400"/>
            <a:ext cx="0" cy="457200"/>
          </a:xfrm>
          <a:prstGeom prst="line">
            <a:avLst/>
          </a:prstGeom>
          <a:noFill/>
          <a:ln w="38100">
            <a:solidFill>
              <a:srgbClr val="FF9900"/>
            </a:solidFill>
            <a:round/>
            <a:headEnd/>
            <a:tailEnd/>
          </a:ln>
          <a:effectLst/>
        </p:spPr>
        <p:txBody>
          <a:bodyPr anchor="ctr"/>
          <a:lstStyle/>
          <a:p>
            <a:endParaRPr lang="en-US"/>
          </a:p>
        </p:txBody>
      </p:sp>
      <p:sp>
        <p:nvSpPr>
          <p:cNvPr id="24647" name="Text Box 71"/>
          <p:cNvSpPr txBox="1">
            <a:spLocks noChangeArrowheads="1"/>
          </p:cNvSpPr>
          <p:nvPr/>
        </p:nvSpPr>
        <p:spPr bwMode="auto">
          <a:xfrm>
            <a:off x="2743200" y="4724400"/>
            <a:ext cx="762000" cy="366713"/>
          </a:xfrm>
          <a:prstGeom prst="rect">
            <a:avLst/>
          </a:prstGeom>
          <a:noFill/>
          <a:ln w="38100">
            <a:noFill/>
            <a:miter lim="800000"/>
            <a:headEnd/>
            <a:tailEnd/>
          </a:ln>
          <a:effectLst/>
        </p:spPr>
        <p:txBody>
          <a:bodyPr>
            <a:spAutoFit/>
          </a:bodyPr>
          <a:lstStyle/>
          <a:p>
            <a:r>
              <a:rPr lang="en-US" sz="1800">
                <a:solidFill>
                  <a:srgbClr val="FF9966"/>
                </a:solidFill>
                <a:effectLst>
                  <a:outerShdw blurRad="38100" dist="38100" dir="2700000" algn="tl">
                    <a:srgbClr val="000000"/>
                  </a:outerShdw>
                </a:effectLst>
                <a:latin typeface="Times New Roman" pitchFamily="18" charset="0"/>
                <a:sym typeface="Math B" pitchFamily="2" charset="2"/>
              </a:rPr>
              <a:t></a:t>
            </a:r>
            <a:r>
              <a:rPr lang="en-US" sz="1800">
                <a:solidFill>
                  <a:srgbClr val="FF9966"/>
                </a:solidFill>
                <a:effectLst>
                  <a:outerShdw blurRad="38100" dist="38100" dir="2700000" algn="tl">
                    <a:srgbClr val="000000"/>
                  </a:outerShdw>
                </a:effectLst>
              </a:rPr>
              <a:t>I</a:t>
            </a:r>
            <a:r>
              <a:rPr lang="en-US" sz="1800" baseline="-20000">
                <a:solidFill>
                  <a:srgbClr val="FF9966"/>
                </a:solidFill>
                <a:effectLst>
                  <a:outerShdw blurRad="38100" dist="38100" dir="2700000" algn="tl">
                    <a:srgbClr val="000000"/>
                  </a:outerShdw>
                </a:effectLst>
              </a:rPr>
              <a:t>D</a:t>
            </a:r>
          </a:p>
        </p:txBody>
      </p:sp>
      <p:sp>
        <p:nvSpPr>
          <p:cNvPr id="24648" name="Line 72"/>
          <p:cNvSpPr>
            <a:spLocks noChangeShapeType="1"/>
          </p:cNvSpPr>
          <p:nvPr/>
        </p:nvSpPr>
        <p:spPr bwMode="auto">
          <a:xfrm rot="5400000">
            <a:off x="2552700" y="5600700"/>
            <a:ext cx="990600" cy="0"/>
          </a:xfrm>
          <a:prstGeom prst="line">
            <a:avLst/>
          </a:prstGeom>
          <a:noFill/>
          <a:ln w="25400">
            <a:solidFill>
              <a:srgbClr val="FF9900"/>
            </a:solidFill>
            <a:round/>
            <a:headEnd/>
            <a:tailEnd type="triangle" w="med" len="med"/>
          </a:ln>
          <a:effectLst/>
        </p:spPr>
        <p:txBody>
          <a:bodyPr anchor="ctr"/>
          <a:lstStyle/>
          <a:p>
            <a:endParaRPr lang="en-US"/>
          </a:p>
        </p:txBody>
      </p:sp>
      <p:sp>
        <p:nvSpPr>
          <p:cNvPr id="24649" name="Line 73"/>
          <p:cNvSpPr>
            <a:spLocks noChangeShapeType="1"/>
          </p:cNvSpPr>
          <p:nvPr/>
        </p:nvSpPr>
        <p:spPr bwMode="auto">
          <a:xfrm rot="16200000">
            <a:off x="2628900" y="4305300"/>
            <a:ext cx="838200" cy="0"/>
          </a:xfrm>
          <a:prstGeom prst="line">
            <a:avLst/>
          </a:prstGeom>
          <a:noFill/>
          <a:ln w="25400">
            <a:solidFill>
              <a:srgbClr val="FF9900"/>
            </a:solidFill>
            <a:round/>
            <a:headEnd/>
            <a:tailEnd type="triangle" w="med" len="med"/>
          </a:ln>
          <a:effectLst/>
        </p:spPr>
        <p:txBody>
          <a:bodyPr anchor="ctr"/>
          <a:lstStyle/>
          <a:p>
            <a:endParaRPr lang="en-US"/>
          </a:p>
        </p:txBody>
      </p:sp>
      <p:sp>
        <p:nvSpPr>
          <p:cNvPr id="24650" name="Rectangle 74"/>
          <p:cNvSpPr>
            <a:spLocks noChangeArrowheads="1"/>
          </p:cNvSpPr>
          <p:nvPr/>
        </p:nvSpPr>
        <p:spPr bwMode="auto">
          <a:xfrm>
            <a:off x="762000" y="4724400"/>
            <a:ext cx="1752600" cy="1447800"/>
          </a:xfrm>
          <a:prstGeom prst="rect">
            <a:avLst/>
          </a:prstGeom>
          <a:noFill/>
          <a:ln w="38100">
            <a:solidFill>
              <a:srgbClr val="CCFFCC"/>
            </a:solidFill>
            <a:miter lim="800000"/>
            <a:headEnd/>
            <a:tailEnd/>
          </a:ln>
          <a:effectLst/>
        </p:spPr>
        <p:txBody>
          <a:bodyPr wrap="none" anchor="ctr"/>
          <a:lstStyle/>
          <a:p>
            <a:pPr algn="l"/>
            <a:endParaRPr lang="en-US" sz="2400">
              <a:effectLst>
                <a:outerShdw blurRad="38100" dist="38100" dir="2700000" algn="tl">
                  <a:srgbClr val="000000"/>
                </a:outerShdw>
              </a:effectLst>
            </a:endParaRPr>
          </a:p>
          <a:p>
            <a:pPr algn="l"/>
            <a:r>
              <a:rPr lang="en-US" sz="2400">
                <a:effectLst>
                  <a:outerShdw blurRad="38100" dist="38100" dir="2700000" algn="tl">
                    <a:srgbClr val="000000"/>
                  </a:outerShdw>
                </a:effectLst>
              </a:rPr>
              <a:t>R</a:t>
            </a:r>
            <a:r>
              <a:rPr lang="en-US" sz="2400" baseline="-20000">
                <a:effectLst>
                  <a:outerShdw blurRad="38100" dist="38100" dir="2700000" algn="tl">
                    <a:srgbClr val="000000"/>
                  </a:outerShdw>
                </a:effectLst>
              </a:rPr>
              <a:t>F</a:t>
            </a:r>
            <a:r>
              <a:rPr lang="en-US" sz="2400">
                <a:effectLst>
                  <a:outerShdw blurRad="38100" dist="38100" dir="2700000" algn="tl">
                    <a:srgbClr val="000000"/>
                  </a:outerShdw>
                </a:effectLst>
              </a:rPr>
              <a:t> = </a:t>
            </a:r>
            <a:r>
              <a:rPr lang="en-US" sz="2400">
                <a:effectLst>
                  <a:outerShdw blurRad="38100" dist="38100" dir="2700000" algn="tl">
                    <a:srgbClr val="000000"/>
                  </a:outerShdw>
                </a:effectLst>
                <a:latin typeface="Times New Roman" pitchFamily="18" charset="0"/>
                <a:sym typeface="Math B" pitchFamily="2" charset="2"/>
              </a:rPr>
              <a:t></a:t>
            </a:r>
            <a:r>
              <a:rPr lang="en-US" sz="2400">
                <a:effectLst>
                  <a:outerShdw blurRad="38100" dist="38100" dir="2700000" algn="tl">
                    <a:srgbClr val="000000"/>
                  </a:outerShdw>
                </a:effectLst>
              </a:rPr>
              <a:t>V</a:t>
            </a:r>
            <a:r>
              <a:rPr lang="en-US" sz="2400" baseline="-20000">
                <a:effectLst>
                  <a:outerShdw blurRad="38100" dist="38100" dir="2700000" algn="tl">
                    <a:srgbClr val="000000"/>
                  </a:outerShdw>
                </a:effectLst>
              </a:rPr>
              <a:t>D</a:t>
            </a:r>
          </a:p>
          <a:p>
            <a:pPr algn="l">
              <a:spcBef>
                <a:spcPct val="20000"/>
              </a:spcBef>
            </a:pPr>
            <a:r>
              <a:rPr lang="en-US" sz="2400" baseline="-20000">
                <a:effectLst>
                  <a:outerShdw blurRad="38100" dist="38100" dir="2700000" algn="tl">
                    <a:srgbClr val="000000"/>
                  </a:outerShdw>
                </a:effectLst>
              </a:rPr>
              <a:t>             </a:t>
            </a:r>
            <a:r>
              <a:rPr lang="en-US" sz="2400">
                <a:effectLst>
                  <a:outerShdw blurRad="38100" dist="38100" dir="2700000" algn="tl">
                    <a:srgbClr val="000000"/>
                  </a:outerShdw>
                </a:effectLst>
                <a:latin typeface="Times New Roman" pitchFamily="18" charset="0"/>
                <a:sym typeface="Math B" pitchFamily="2" charset="2"/>
              </a:rPr>
              <a:t></a:t>
            </a:r>
            <a:r>
              <a:rPr lang="en-US" sz="2400">
                <a:effectLst>
                  <a:outerShdw blurRad="38100" dist="38100" dir="2700000" algn="tl">
                    <a:srgbClr val="000000"/>
                  </a:outerShdw>
                </a:effectLst>
              </a:rPr>
              <a:t>I</a:t>
            </a:r>
            <a:r>
              <a:rPr lang="en-US" sz="2400" baseline="-20000">
                <a:effectLst>
                  <a:outerShdw blurRad="38100" dist="38100" dir="2700000" algn="tl">
                    <a:srgbClr val="000000"/>
                  </a:outerShdw>
                </a:effectLst>
              </a:rPr>
              <a:t>D</a:t>
            </a:r>
          </a:p>
          <a:p>
            <a:pPr algn="l">
              <a:spcBef>
                <a:spcPct val="20000"/>
              </a:spcBef>
            </a:pPr>
            <a:endParaRPr lang="en-US" sz="2400" baseline="-20000">
              <a:effectLst>
                <a:outerShdw blurRad="38100" dist="38100" dir="2700000" algn="tl">
                  <a:srgbClr val="000000"/>
                </a:outerShdw>
              </a:effectLst>
            </a:endParaRPr>
          </a:p>
          <a:p>
            <a:pPr algn="l"/>
            <a:endParaRPr lang="en-US" sz="2400" baseline="-20000">
              <a:effectLst>
                <a:outerShdw blurRad="38100" dist="38100" dir="2700000" algn="tl">
                  <a:srgbClr val="000000"/>
                </a:outerShdw>
              </a:effectLst>
            </a:endParaRPr>
          </a:p>
        </p:txBody>
      </p:sp>
      <p:sp>
        <p:nvSpPr>
          <p:cNvPr id="24651" name="Line 75"/>
          <p:cNvSpPr>
            <a:spLocks noChangeShapeType="1"/>
          </p:cNvSpPr>
          <p:nvPr/>
        </p:nvSpPr>
        <p:spPr bwMode="auto">
          <a:xfrm>
            <a:off x="1524000" y="5410200"/>
            <a:ext cx="685800" cy="0"/>
          </a:xfrm>
          <a:prstGeom prst="line">
            <a:avLst/>
          </a:prstGeom>
          <a:noFill/>
          <a:ln w="38100">
            <a:solidFill>
              <a:srgbClr val="FFFFCC"/>
            </a:solidFill>
            <a:round/>
            <a:headEnd/>
            <a:tailEnd/>
          </a:ln>
          <a:effectLst/>
        </p:spPr>
        <p:txBody>
          <a:bodyPr anchor="ctr"/>
          <a:lstStyle/>
          <a:p>
            <a:endParaRPr lang="en-US"/>
          </a:p>
        </p:txBody>
      </p:sp>
      <p:grpSp>
        <p:nvGrpSpPr>
          <p:cNvPr id="3" name="Group 77"/>
          <p:cNvGrpSpPr>
            <a:grpSpLocks/>
          </p:cNvGrpSpPr>
          <p:nvPr/>
        </p:nvGrpSpPr>
        <p:grpSpPr bwMode="auto">
          <a:xfrm rot="16200000">
            <a:off x="342900" y="3086100"/>
            <a:ext cx="457200" cy="533400"/>
            <a:chOff x="528" y="1488"/>
            <a:chExt cx="288" cy="192"/>
          </a:xfrm>
        </p:grpSpPr>
        <p:sp>
          <p:nvSpPr>
            <p:cNvPr id="24654" name="Line 78"/>
            <p:cNvSpPr>
              <a:spLocks noChangeShapeType="1"/>
            </p:cNvSpPr>
            <p:nvPr/>
          </p:nvSpPr>
          <p:spPr bwMode="auto">
            <a:xfrm>
              <a:off x="528" y="1488"/>
              <a:ext cx="288" cy="0"/>
            </a:xfrm>
            <a:prstGeom prst="line">
              <a:avLst/>
            </a:prstGeom>
            <a:noFill/>
            <a:ln w="38100">
              <a:solidFill>
                <a:srgbClr val="CCFFFF"/>
              </a:solidFill>
              <a:round/>
              <a:headEnd/>
              <a:tailEnd/>
            </a:ln>
            <a:effectLst/>
          </p:spPr>
          <p:txBody>
            <a:bodyPr anchor="ctr"/>
            <a:lstStyle/>
            <a:p>
              <a:endParaRPr lang="en-US"/>
            </a:p>
          </p:txBody>
        </p:sp>
        <p:sp>
          <p:nvSpPr>
            <p:cNvPr id="24655" name="Line 79"/>
            <p:cNvSpPr>
              <a:spLocks noChangeShapeType="1"/>
            </p:cNvSpPr>
            <p:nvPr/>
          </p:nvSpPr>
          <p:spPr bwMode="auto">
            <a:xfrm>
              <a:off x="528" y="1488"/>
              <a:ext cx="144" cy="192"/>
            </a:xfrm>
            <a:prstGeom prst="line">
              <a:avLst/>
            </a:prstGeom>
            <a:noFill/>
            <a:ln w="38100">
              <a:solidFill>
                <a:srgbClr val="CCFFFF"/>
              </a:solidFill>
              <a:round/>
              <a:headEnd/>
              <a:tailEnd/>
            </a:ln>
            <a:effectLst/>
          </p:spPr>
          <p:txBody>
            <a:bodyPr anchor="ctr"/>
            <a:lstStyle/>
            <a:p>
              <a:endParaRPr lang="en-US"/>
            </a:p>
          </p:txBody>
        </p:sp>
        <p:sp>
          <p:nvSpPr>
            <p:cNvPr id="24656" name="Line 80"/>
            <p:cNvSpPr>
              <a:spLocks noChangeShapeType="1"/>
            </p:cNvSpPr>
            <p:nvPr/>
          </p:nvSpPr>
          <p:spPr bwMode="auto">
            <a:xfrm flipH="1">
              <a:off x="672" y="1488"/>
              <a:ext cx="144" cy="192"/>
            </a:xfrm>
            <a:prstGeom prst="line">
              <a:avLst/>
            </a:prstGeom>
            <a:noFill/>
            <a:ln w="38100">
              <a:solidFill>
                <a:srgbClr val="CCFFFF"/>
              </a:solidFill>
              <a:round/>
              <a:headEnd/>
              <a:tailEnd/>
            </a:ln>
            <a:effectLst/>
          </p:spPr>
          <p:txBody>
            <a:bodyPr anchor="ctr"/>
            <a:lstStyle/>
            <a:p>
              <a:endParaRPr lang="en-US"/>
            </a:p>
          </p:txBody>
        </p:sp>
        <p:sp>
          <p:nvSpPr>
            <p:cNvPr id="24657" name="Line 81"/>
            <p:cNvSpPr>
              <a:spLocks noChangeShapeType="1"/>
            </p:cNvSpPr>
            <p:nvPr/>
          </p:nvSpPr>
          <p:spPr bwMode="auto">
            <a:xfrm>
              <a:off x="528" y="1680"/>
              <a:ext cx="288" cy="0"/>
            </a:xfrm>
            <a:prstGeom prst="line">
              <a:avLst/>
            </a:prstGeom>
            <a:noFill/>
            <a:ln w="38100">
              <a:solidFill>
                <a:srgbClr val="CCFFFF"/>
              </a:solidFill>
              <a:round/>
              <a:headEnd/>
              <a:tailEnd/>
            </a:ln>
            <a:effectLst/>
          </p:spPr>
          <p:txBody>
            <a:bodyPr anchor="ctr"/>
            <a:lstStyle/>
            <a:p>
              <a:endParaRPr lang="en-US"/>
            </a:p>
          </p:txBody>
        </p:sp>
      </p:grpSp>
      <p:sp>
        <p:nvSpPr>
          <p:cNvPr id="24658" name="Line 82"/>
          <p:cNvSpPr>
            <a:spLocks noChangeShapeType="1"/>
          </p:cNvSpPr>
          <p:nvPr/>
        </p:nvSpPr>
        <p:spPr bwMode="auto">
          <a:xfrm flipH="1">
            <a:off x="0" y="3352800"/>
            <a:ext cx="304800" cy="0"/>
          </a:xfrm>
          <a:prstGeom prst="line">
            <a:avLst/>
          </a:prstGeom>
          <a:noFill/>
          <a:ln w="38100">
            <a:solidFill>
              <a:srgbClr val="CCFFFF"/>
            </a:solidFill>
            <a:round/>
            <a:headEnd/>
            <a:tailEnd/>
          </a:ln>
          <a:effectLst/>
        </p:spPr>
        <p:txBody>
          <a:bodyPr anchor="ctr"/>
          <a:lstStyle/>
          <a:p>
            <a:endParaRPr lang="en-US"/>
          </a:p>
        </p:txBody>
      </p:sp>
      <p:sp>
        <p:nvSpPr>
          <p:cNvPr id="24659" name="Line 83"/>
          <p:cNvSpPr>
            <a:spLocks noChangeShapeType="1"/>
          </p:cNvSpPr>
          <p:nvPr/>
        </p:nvSpPr>
        <p:spPr bwMode="auto">
          <a:xfrm flipH="1">
            <a:off x="838200" y="3352800"/>
            <a:ext cx="381000" cy="0"/>
          </a:xfrm>
          <a:prstGeom prst="line">
            <a:avLst/>
          </a:prstGeom>
          <a:noFill/>
          <a:ln w="38100">
            <a:solidFill>
              <a:srgbClr val="CCFFFF"/>
            </a:solidFill>
            <a:round/>
            <a:headEnd/>
            <a:tailEnd/>
          </a:ln>
          <a:effectLst/>
        </p:spPr>
        <p:txBody>
          <a:bodyPr anchor="ctr"/>
          <a:lstStyle/>
          <a:p>
            <a:endParaRPr lang="en-US"/>
          </a:p>
        </p:txBody>
      </p:sp>
      <p:sp>
        <p:nvSpPr>
          <p:cNvPr id="24660" name="Line 84"/>
          <p:cNvSpPr>
            <a:spLocks noChangeShapeType="1"/>
          </p:cNvSpPr>
          <p:nvPr/>
        </p:nvSpPr>
        <p:spPr bwMode="auto">
          <a:xfrm>
            <a:off x="1219200" y="3124200"/>
            <a:ext cx="0" cy="457200"/>
          </a:xfrm>
          <a:prstGeom prst="line">
            <a:avLst/>
          </a:prstGeom>
          <a:noFill/>
          <a:ln w="38100">
            <a:solidFill>
              <a:srgbClr val="CCFFFF"/>
            </a:solidFill>
            <a:round/>
            <a:headEnd/>
            <a:tailEnd/>
          </a:ln>
          <a:effectLst/>
        </p:spPr>
        <p:txBody>
          <a:bodyPr anchor="ctr"/>
          <a:lstStyle/>
          <a:p>
            <a:endParaRPr lang="en-US"/>
          </a:p>
        </p:txBody>
      </p:sp>
      <p:sp>
        <p:nvSpPr>
          <p:cNvPr id="24661" name="Line 85"/>
          <p:cNvSpPr>
            <a:spLocks noChangeShapeType="1"/>
          </p:cNvSpPr>
          <p:nvPr/>
        </p:nvSpPr>
        <p:spPr bwMode="auto">
          <a:xfrm>
            <a:off x="1371600" y="3200400"/>
            <a:ext cx="0" cy="304800"/>
          </a:xfrm>
          <a:prstGeom prst="line">
            <a:avLst/>
          </a:prstGeom>
          <a:noFill/>
          <a:ln w="38100">
            <a:solidFill>
              <a:srgbClr val="CCFFFF"/>
            </a:solidFill>
            <a:round/>
            <a:headEnd/>
            <a:tailEnd/>
          </a:ln>
          <a:effectLst/>
        </p:spPr>
        <p:txBody>
          <a:bodyPr anchor="ctr"/>
          <a:lstStyle/>
          <a:p>
            <a:endParaRPr lang="en-US"/>
          </a:p>
        </p:txBody>
      </p:sp>
      <p:sp>
        <p:nvSpPr>
          <p:cNvPr id="24662" name="Line 86"/>
          <p:cNvSpPr>
            <a:spLocks noChangeShapeType="1"/>
          </p:cNvSpPr>
          <p:nvPr/>
        </p:nvSpPr>
        <p:spPr bwMode="auto">
          <a:xfrm flipH="1">
            <a:off x="1371600" y="3352800"/>
            <a:ext cx="304800" cy="0"/>
          </a:xfrm>
          <a:prstGeom prst="line">
            <a:avLst/>
          </a:prstGeom>
          <a:noFill/>
          <a:ln w="38100">
            <a:solidFill>
              <a:srgbClr val="CCFFFF"/>
            </a:solidFill>
            <a:round/>
            <a:headEnd/>
            <a:tailEnd/>
          </a:ln>
          <a:effectLst/>
        </p:spPr>
        <p:txBody>
          <a:bodyPr anchor="ctr"/>
          <a:lstStyle/>
          <a:p>
            <a:endParaRPr lang="en-US"/>
          </a:p>
        </p:txBody>
      </p:sp>
      <p:sp>
        <p:nvSpPr>
          <p:cNvPr id="24663" name="Text Box 87"/>
          <p:cNvSpPr txBox="1">
            <a:spLocks noChangeArrowheads="1"/>
          </p:cNvSpPr>
          <p:nvPr/>
        </p:nvSpPr>
        <p:spPr bwMode="auto">
          <a:xfrm>
            <a:off x="838200" y="3352800"/>
            <a:ext cx="457200" cy="366713"/>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a:t>
            </a:r>
          </a:p>
        </p:txBody>
      </p:sp>
      <p:sp>
        <p:nvSpPr>
          <p:cNvPr id="24664" name="Text Box 88"/>
          <p:cNvSpPr txBox="1">
            <a:spLocks noChangeArrowheads="1"/>
          </p:cNvSpPr>
          <p:nvPr/>
        </p:nvSpPr>
        <p:spPr bwMode="auto">
          <a:xfrm>
            <a:off x="990600" y="3505200"/>
            <a:ext cx="688975" cy="641350"/>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V</a:t>
            </a:r>
            <a:r>
              <a:rPr lang="en-US" sz="1800" baseline="-25000">
                <a:effectLst>
                  <a:outerShdw blurRad="38100" dist="38100" dir="2700000" algn="tl">
                    <a:srgbClr val="000000"/>
                  </a:outerShdw>
                </a:effectLst>
                <a:latin typeface="Times New Roman" pitchFamily="18" charset="0"/>
                <a:sym typeface="Symbol" pitchFamily="18" charset="2"/>
              </a:rPr>
              <a:t></a:t>
            </a:r>
            <a:endParaRPr lang="en-US" sz="1800" baseline="-25000">
              <a:effectLst>
                <a:outerShdw blurRad="38100" dist="38100" dir="2700000" algn="tl">
                  <a:srgbClr val="000000"/>
                </a:outerShdw>
              </a:effectLst>
            </a:endParaRPr>
          </a:p>
          <a:p>
            <a:endParaRPr lang="en-US" sz="1800" baseline="-25000">
              <a:effectLst>
                <a:outerShdw blurRad="38100" dist="38100" dir="2700000" algn="tl">
                  <a:srgbClr val="000000"/>
                </a:outerShdw>
              </a:effectLst>
            </a:endParaRPr>
          </a:p>
        </p:txBody>
      </p:sp>
      <p:sp>
        <p:nvSpPr>
          <p:cNvPr id="24665" name="Line 89"/>
          <p:cNvSpPr>
            <a:spLocks noChangeShapeType="1"/>
          </p:cNvSpPr>
          <p:nvPr/>
        </p:nvSpPr>
        <p:spPr bwMode="auto">
          <a:xfrm flipV="1">
            <a:off x="1676400" y="3200400"/>
            <a:ext cx="76200" cy="152400"/>
          </a:xfrm>
          <a:prstGeom prst="line">
            <a:avLst/>
          </a:prstGeom>
          <a:noFill/>
          <a:ln w="38100">
            <a:solidFill>
              <a:srgbClr val="CCFFFF"/>
            </a:solidFill>
            <a:round/>
            <a:headEnd/>
            <a:tailEnd/>
          </a:ln>
          <a:effectLst/>
        </p:spPr>
        <p:txBody>
          <a:bodyPr anchor="ctr"/>
          <a:lstStyle/>
          <a:p>
            <a:endParaRPr lang="en-US"/>
          </a:p>
        </p:txBody>
      </p:sp>
      <p:sp>
        <p:nvSpPr>
          <p:cNvPr id="24666" name="Line 90"/>
          <p:cNvSpPr>
            <a:spLocks noChangeShapeType="1"/>
          </p:cNvSpPr>
          <p:nvPr/>
        </p:nvSpPr>
        <p:spPr bwMode="auto">
          <a:xfrm>
            <a:off x="1752600" y="3200400"/>
            <a:ext cx="76200" cy="304800"/>
          </a:xfrm>
          <a:prstGeom prst="line">
            <a:avLst/>
          </a:prstGeom>
          <a:noFill/>
          <a:ln w="38100">
            <a:solidFill>
              <a:srgbClr val="CCFFFF"/>
            </a:solidFill>
            <a:round/>
            <a:headEnd/>
            <a:tailEnd/>
          </a:ln>
          <a:effectLst/>
        </p:spPr>
        <p:txBody>
          <a:bodyPr anchor="ctr"/>
          <a:lstStyle/>
          <a:p>
            <a:endParaRPr lang="en-US"/>
          </a:p>
        </p:txBody>
      </p:sp>
      <p:sp>
        <p:nvSpPr>
          <p:cNvPr id="24667" name="Line 91"/>
          <p:cNvSpPr>
            <a:spLocks noChangeShapeType="1"/>
          </p:cNvSpPr>
          <p:nvPr/>
        </p:nvSpPr>
        <p:spPr bwMode="auto">
          <a:xfrm flipV="1">
            <a:off x="1828800" y="3200400"/>
            <a:ext cx="76200" cy="304800"/>
          </a:xfrm>
          <a:prstGeom prst="line">
            <a:avLst/>
          </a:prstGeom>
          <a:noFill/>
          <a:ln w="38100">
            <a:solidFill>
              <a:srgbClr val="CCFFFF"/>
            </a:solidFill>
            <a:round/>
            <a:headEnd/>
            <a:tailEnd/>
          </a:ln>
          <a:effectLst/>
        </p:spPr>
        <p:txBody>
          <a:bodyPr anchor="ctr"/>
          <a:lstStyle/>
          <a:p>
            <a:endParaRPr lang="en-US"/>
          </a:p>
        </p:txBody>
      </p:sp>
      <p:sp>
        <p:nvSpPr>
          <p:cNvPr id="24668" name="Line 92"/>
          <p:cNvSpPr>
            <a:spLocks noChangeShapeType="1"/>
          </p:cNvSpPr>
          <p:nvPr/>
        </p:nvSpPr>
        <p:spPr bwMode="auto">
          <a:xfrm>
            <a:off x="1905000" y="3200400"/>
            <a:ext cx="76200" cy="304800"/>
          </a:xfrm>
          <a:prstGeom prst="line">
            <a:avLst/>
          </a:prstGeom>
          <a:noFill/>
          <a:ln w="38100">
            <a:solidFill>
              <a:srgbClr val="CCFFFF"/>
            </a:solidFill>
            <a:round/>
            <a:headEnd/>
            <a:tailEnd/>
          </a:ln>
          <a:effectLst/>
        </p:spPr>
        <p:txBody>
          <a:bodyPr anchor="ctr"/>
          <a:lstStyle/>
          <a:p>
            <a:endParaRPr lang="en-US"/>
          </a:p>
        </p:txBody>
      </p:sp>
      <p:sp>
        <p:nvSpPr>
          <p:cNvPr id="24669" name="Line 93"/>
          <p:cNvSpPr>
            <a:spLocks noChangeShapeType="1"/>
          </p:cNvSpPr>
          <p:nvPr/>
        </p:nvSpPr>
        <p:spPr bwMode="auto">
          <a:xfrm flipV="1">
            <a:off x="1981200" y="3352800"/>
            <a:ext cx="76200" cy="152400"/>
          </a:xfrm>
          <a:prstGeom prst="line">
            <a:avLst/>
          </a:prstGeom>
          <a:noFill/>
          <a:ln w="38100">
            <a:solidFill>
              <a:srgbClr val="CCFFFF"/>
            </a:solidFill>
            <a:round/>
            <a:headEnd/>
            <a:tailEnd/>
          </a:ln>
          <a:effectLst/>
        </p:spPr>
        <p:txBody>
          <a:bodyPr anchor="ctr"/>
          <a:lstStyle/>
          <a:p>
            <a:endParaRPr lang="en-US"/>
          </a:p>
        </p:txBody>
      </p:sp>
      <p:sp>
        <p:nvSpPr>
          <p:cNvPr id="24670" name="Line 94"/>
          <p:cNvSpPr>
            <a:spLocks noChangeShapeType="1"/>
          </p:cNvSpPr>
          <p:nvPr/>
        </p:nvSpPr>
        <p:spPr bwMode="auto">
          <a:xfrm flipH="1">
            <a:off x="2057400" y="3352800"/>
            <a:ext cx="304800" cy="0"/>
          </a:xfrm>
          <a:prstGeom prst="line">
            <a:avLst/>
          </a:prstGeom>
          <a:noFill/>
          <a:ln w="38100">
            <a:solidFill>
              <a:srgbClr val="CCFFFF"/>
            </a:solidFill>
            <a:round/>
            <a:headEnd/>
            <a:tailEnd/>
          </a:ln>
          <a:effectLst/>
        </p:spPr>
        <p:txBody>
          <a:bodyPr anchor="ctr"/>
          <a:lstStyle/>
          <a:p>
            <a:endParaRPr lang="en-US"/>
          </a:p>
        </p:txBody>
      </p:sp>
      <p:sp>
        <p:nvSpPr>
          <p:cNvPr id="24671" name="Text Box 95"/>
          <p:cNvSpPr txBox="1">
            <a:spLocks noChangeArrowheads="1"/>
          </p:cNvSpPr>
          <p:nvPr/>
        </p:nvSpPr>
        <p:spPr bwMode="auto">
          <a:xfrm>
            <a:off x="1524000" y="3505200"/>
            <a:ext cx="688975" cy="366713"/>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R</a:t>
            </a:r>
            <a:r>
              <a:rPr lang="en-US" sz="1800" baseline="-25000">
                <a:effectLst>
                  <a:outerShdw blurRad="38100" dist="38100" dir="2700000" algn="tl">
                    <a:srgbClr val="000000"/>
                  </a:outerShdw>
                </a:effectLst>
                <a:latin typeface="Times New Roman" pitchFamily="18" charset="0"/>
                <a:sym typeface="Symbol" pitchFamily="18" charset="2"/>
              </a:rPr>
              <a:t>F</a:t>
            </a:r>
            <a:endParaRPr lang="en-US" sz="1800" baseline="-25000">
              <a:effectLst>
                <a:outerShdw blurRad="38100" dist="38100" dir="2700000" algn="tl">
                  <a:srgbClr val="000000"/>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6"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Diode Circuit Models</a:t>
            </a:r>
          </a:p>
        </p:txBody>
      </p:sp>
      <p:sp>
        <p:nvSpPr>
          <p:cNvPr id="25617" name="Text Box 17"/>
          <p:cNvSpPr txBox="1">
            <a:spLocks noChangeArrowheads="1"/>
          </p:cNvSpPr>
          <p:nvPr/>
        </p:nvSpPr>
        <p:spPr bwMode="auto">
          <a:xfrm>
            <a:off x="0" y="685800"/>
            <a:ext cx="2438400" cy="1917700"/>
          </a:xfrm>
          <a:prstGeom prst="rect">
            <a:avLst/>
          </a:prstGeom>
          <a:noFill/>
          <a:ln w="25400">
            <a:noFill/>
            <a:miter lim="800000"/>
            <a:headEnd/>
            <a:tailEnd/>
          </a:ln>
          <a:effectLst/>
        </p:spPr>
        <p:txBody>
          <a:bodyPr>
            <a:spAutoFit/>
          </a:bodyPr>
          <a:lstStyle/>
          <a:p>
            <a:r>
              <a:rPr lang="en-US" sz="2400" u="sng">
                <a:solidFill>
                  <a:srgbClr val="FFFF00"/>
                </a:solidFill>
                <a:effectLst>
                  <a:outerShdw blurRad="38100" dist="38100" dir="2700000" algn="tl">
                    <a:srgbClr val="000000"/>
                  </a:outerShdw>
                </a:effectLst>
              </a:rPr>
              <a:t>The Ideal Diode with Barrier Potential and Linear Forward Resistance </a:t>
            </a:r>
          </a:p>
        </p:txBody>
      </p:sp>
      <p:sp>
        <p:nvSpPr>
          <p:cNvPr id="25619" name="Text Box 19"/>
          <p:cNvSpPr txBox="1">
            <a:spLocks noChangeArrowheads="1"/>
          </p:cNvSpPr>
          <p:nvPr/>
        </p:nvSpPr>
        <p:spPr bwMode="auto">
          <a:xfrm>
            <a:off x="2514600" y="838200"/>
            <a:ext cx="6629400" cy="1616075"/>
          </a:xfrm>
          <a:prstGeom prst="rect">
            <a:avLst/>
          </a:prstGeom>
          <a:noFill/>
          <a:ln w="38100">
            <a:noFill/>
            <a:miter lim="800000"/>
            <a:headEnd/>
            <a:tailEnd/>
          </a:ln>
          <a:effectLst/>
        </p:spPr>
        <p:txBody>
          <a:bodyPr>
            <a:spAutoFit/>
          </a:bodyPr>
          <a:lstStyle/>
          <a:p>
            <a:pPr algn="l"/>
            <a:r>
              <a:rPr lang="en-US">
                <a:solidFill>
                  <a:srgbClr val="E5F6FF"/>
                </a:solidFill>
                <a:effectLst>
                  <a:outerShdw blurRad="38100" dist="38100" dir="2700000" algn="tl">
                    <a:srgbClr val="000000"/>
                  </a:outerShdw>
                </a:effectLst>
              </a:rPr>
              <a:t>Example:  Assume the diode is a low-power diode with a forward resistance value of 5 ohms.  The barrier potential voltage is still:  V</a:t>
            </a:r>
            <a:r>
              <a:rPr lang="en-US" baseline="-25000">
                <a:solidFill>
                  <a:srgbClr val="E5F6FF"/>
                </a:solidFill>
                <a:effectLst>
                  <a:outerShdw blurRad="38100" dist="38100" dir="2700000" algn="tl">
                    <a:srgbClr val="000000"/>
                  </a:outerShdw>
                </a:effectLst>
                <a:latin typeface="Times New Roman" pitchFamily="18" charset="0"/>
                <a:sym typeface="Symbol" pitchFamily="18" charset="2"/>
              </a:rPr>
              <a:t></a:t>
            </a:r>
            <a:r>
              <a:rPr lang="en-US">
                <a:solidFill>
                  <a:srgbClr val="E5F6FF"/>
                </a:solidFill>
                <a:effectLst>
                  <a:outerShdw blurRad="38100" dist="38100" dir="2700000" algn="tl">
                    <a:srgbClr val="000000"/>
                  </a:outerShdw>
                </a:effectLst>
              </a:rPr>
              <a:t> = 0.3 volts (typical for a germanium diode)  Determine the value of I</a:t>
            </a:r>
            <a:r>
              <a:rPr lang="en-US" baseline="-25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 if  V</a:t>
            </a:r>
            <a:r>
              <a:rPr lang="en-US" baseline="-25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 5 volts.</a:t>
            </a:r>
          </a:p>
        </p:txBody>
      </p:sp>
      <p:sp>
        <p:nvSpPr>
          <p:cNvPr id="25620" name="Line 20"/>
          <p:cNvSpPr>
            <a:spLocks noChangeShapeType="1"/>
          </p:cNvSpPr>
          <p:nvPr/>
        </p:nvSpPr>
        <p:spPr bwMode="auto">
          <a:xfrm>
            <a:off x="914400" y="4800600"/>
            <a:ext cx="0" cy="1752600"/>
          </a:xfrm>
          <a:prstGeom prst="line">
            <a:avLst/>
          </a:prstGeom>
          <a:noFill/>
          <a:ln w="38100">
            <a:solidFill>
              <a:srgbClr val="CCFFFF"/>
            </a:solidFill>
            <a:round/>
            <a:headEnd/>
            <a:tailEnd/>
          </a:ln>
          <a:effectLst/>
        </p:spPr>
        <p:txBody>
          <a:bodyPr anchor="ctr"/>
          <a:lstStyle/>
          <a:p>
            <a:endParaRPr lang="en-US"/>
          </a:p>
        </p:txBody>
      </p:sp>
      <p:sp>
        <p:nvSpPr>
          <p:cNvPr id="25621" name="Line 21"/>
          <p:cNvSpPr>
            <a:spLocks noChangeShapeType="1"/>
          </p:cNvSpPr>
          <p:nvPr/>
        </p:nvSpPr>
        <p:spPr bwMode="auto">
          <a:xfrm>
            <a:off x="762000" y="4800600"/>
            <a:ext cx="304800" cy="0"/>
          </a:xfrm>
          <a:prstGeom prst="line">
            <a:avLst/>
          </a:prstGeom>
          <a:noFill/>
          <a:ln w="38100">
            <a:solidFill>
              <a:srgbClr val="CCFFFF"/>
            </a:solidFill>
            <a:round/>
            <a:headEnd/>
            <a:tailEnd/>
          </a:ln>
          <a:effectLst/>
        </p:spPr>
        <p:txBody>
          <a:bodyPr anchor="ctr"/>
          <a:lstStyle/>
          <a:p>
            <a:endParaRPr lang="en-US"/>
          </a:p>
        </p:txBody>
      </p:sp>
      <p:sp>
        <p:nvSpPr>
          <p:cNvPr id="25622" name="Line 22"/>
          <p:cNvSpPr>
            <a:spLocks noChangeShapeType="1"/>
          </p:cNvSpPr>
          <p:nvPr/>
        </p:nvSpPr>
        <p:spPr bwMode="auto">
          <a:xfrm>
            <a:off x="609600" y="4724400"/>
            <a:ext cx="609600" cy="0"/>
          </a:xfrm>
          <a:prstGeom prst="line">
            <a:avLst/>
          </a:prstGeom>
          <a:noFill/>
          <a:ln w="38100">
            <a:solidFill>
              <a:srgbClr val="CCFFFF"/>
            </a:solidFill>
            <a:round/>
            <a:headEnd/>
            <a:tailEnd/>
          </a:ln>
          <a:effectLst/>
        </p:spPr>
        <p:txBody>
          <a:bodyPr anchor="ctr"/>
          <a:lstStyle/>
          <a:p>
            <a:endParaRPr lang="en-US"/>
          </a:p>
        </p:txBody>
      </p:sp>
      <p:sp>
        <p:nvSpPr>
          <p:cNvPr id="25623" name="Line 23"/>
          <p:cNvSpPr>
            <a:spLocks noChangeShapeType="1"/>
          </p:cNvSpPr>
          <p:nvPr/>
        </p:nvSpPr>
        <p:spPr bwMode="auto">
          <a:xfrm>
            <a:off x="609600" y="4572000"/>
            <a:ext cx="609600" cy="0"/>
          </a:xfrm>
          <a:prstGeom prst="line">
            <a:avLst/>
          </a:prstGeom>
          <a:noFill/>
          <a:ln w="38100">
            <a:solidFill>
              <a:srgbClr val="CCFFFF"/>
            </a:solidFill>
            <a:round/>
            <a:headEnd/>
            <a:tailEnd/>
          </a:ln>
          <a:effectLst/>
        </p:spPr>
        <p:txBody>
          <a:bodyPr anchor="ctr"/>
          <a:lstStyle/>
          <a:p>
            <a:endParaRPr lang="en-US"/>
          </a:p>
        </p:txBody>
      </p:sp>
      <p:sp>
        <p:nvSpPr>
          <p:cNvPr id="25624" name="Line 24"/>
          <p:cNvSpPr>
            <a:spLocks noChangeShapeType="1"/>
          </p:cNvSpPr>
          <p:nvPr/>
        </p:nvSpPr>
        <p:spPr bwMode="auto">
          <a:xfrm>
            <a:off x="762000" y="4648200"/>
            <a:ext cx="304800" cy="0"/>
          </a:xfrm>
          <a:prstGeom prst="line">
            <a:avLst/>
          </a:prstGeom>
          <a:noFill/>
          <a:ln w="38100">
            <a:solidFill>
              <a:srgbClr val="CCFFFF"/>
            </a:solidFill>
            <a:round/>
            <a:headEnd/>
            <a:tailEnd/>
          </a:ln>
          <a:effectLst/>
        </p:spPr>
        <p:txBody>
          <a:bodyPr anchor="ctr"/>
          <a:lstStyle/>
          <a:p>
            <a:endParaRPr lang="en-US"/>
          </a:p>
        </p:txBody>
      </p:sp>
      <p:sp>
        <p:nvSpPr>
          <p:cNvPr id="25625" name="Line 25"/>
          <p:cNvSpPr>
            <a:spLocks noChangeShapeType="1"/>
          </p:cNvSpPr>
          <p:nvPr/>
        </p:nvSpPr>
        <p:spPr bwMode="auto">
          <a:xfrm>
            <a:off x="914400" y="3657600"/>
            <a:ext cx="0" cy="914400"/>
          </a:xfrm>
          <a:prstGeom prst="line">
            <a:avLst/>
          </a:prstGeom>
          <a:noFill/>
          <a:ln w="38100">
            <a:solidFill>
              <a:srgbClr val="CCFFFF"/>
            </a:solidFill>
            <a:round/>
            <a:headEnd/>
            <a:tailEnd/>
          </a:ln>
          <a:effectLst/>
        </p:spPr>
        <p:txBody>
          <a:bodyPr anchor="ctr"/>
          <a:lstStyle/>
          <a:p>
            <a:endParaRPr lang="en-US"/>
          </a:p>
        </p:txBody>
      </p:sp>
      <p:sp>
        <p:nvSpPr>
          <p:cNvPr id="25626" name="Line 26"/>
          <p:cNvSpPr>
            <a:spLocks noChangeShapeType="1"/>
          </p:cNvSpPr>
          <p:nvPr/>
        </p:nvSpPr>
        <p:spPr bwMode="auto">
          <a:xfrm>
            <a:off x="914400" y="3657600"/>
            <a:ext cx="838200" cy="0"/>
          </a:xfrm>
          <a:prstGeom prst="line">
            <a:avLst/>
          </a:prstGeom>
          <a:noFill/>
          <a:ln w="38100">
            <a:solidFill>
              <a:srgbClr val="CCFFFF"/>
            </a:solidFill>
            <a:round/>
            <a:headEnd/>
            <a:tailEnd/>
          </a:ln>
          <a:effectLst/>
        </p:spPr>
        <p:txBody>
          <a:bodyPr anchor="ctr"/>
          <a:lstStyle/>
          <a:p>
            <a:endParaRPr lang="en-US"/>
          </a:p>
        </p:txBody>
      </p:sp>
      <p:sp>
        <p:nvSpPr>
          <p:cNvPr id="25627" name="Line 27"/>
          <p:cNvSpPr>
            <a:spLocks noChangeShapeType="1"/>
          </p:cNvSpPr>
          <p:nvPr/>
        </p:nvSpPr>
        <p:spPr bwMode="auto">
          <a:xfrm flipV="1">
            <a:off x="1752600" y="3505200"/>
            <a:ext cx="76200" cy="152400"/>
          </a:xfrm>
          <a:prstGeom prst="line">
            <a:avLst/>
          </a:prstGeom>
          <a:noFill/>
          <a:ln w="38100">
            <a:solidFill>
              <a:srgbClr val="CCFFFF"/>
            </a:solidFill>
            <a:round/>
            <a:headEnd/>
            <a:tailEnd/>
          </a:ln>
          <a:effectLst/>
        </p:spPr>
        <p:txBody>
          <a:bodyPr anchor="ctr"/>
          <a:lstStyle/>
          <a:p>
            <a:endParaRPr lang="en-US"/>
          </a:p>
        </p:txBody>
      </p:sp>
      <p:sp>
        <p:nvSpPr>
          <p:cNvPr id="25628" name="Line 28"/>
          <p:cNvSpPr>
            <a:spLocks noChangeShapeType="1"/>
          </p:cNvSpPr>
          <p:nvPr/>
        </p:nvSpPr>
        <p:spPr bwMode="auto">
          <a:xfrm>
            <a:off x="1828800" y="3505200"/>
            <a:ext cx="76200" cy="304800"/>
          </a:xfrm>
          <a:prstGeom prst="line">
            <a:avLst/>
          </a:prstGeom>
          <a:noFill/>
          <a:ln w="38100">
            <a:solidFill>
              <a:srgbClr val="CCFFFF"/>
            </a:solidFill>
            <a:round/>
            <a:headEnd/>
            <a:tailEnd/>
          </a:ln>
          <a:effectLst/>
        </p:spPr>
        <p:txBody>
          <a:bodyPr anchor="ctr"/>
          <a:lstStyle/>
          <a:p>
            <a:endParaRPr lang="en-US"/>
          </a:p>
        </p:txBody>
      </p:sp>
      <p:sp>
        <p:nvSpPr>
          <p:cNvPr id="25629" name="Line 29"/>
          <p:cNvSpPr>
            <a:spLocks noChangeShapeType="1"/>
          </p:cNvSpPr>
          <p:nvPr/>
        </p:nvSpPr>
        <p:spPr bwMode="auto">
          <a:xfrm flipV="1">
            <a:off x="1905000" y="3505200"/>
            <a:ext cx="76200" cy="304800"/>
          </a:xfrm>
          <a:prstGeom prst="line">
            <a:avLst/>
          </a:prstGeom>
          <a:noFill/>
          <a:ln w="38100">
            <a:solidFill>
              <a:srgbClr val="CCFFFF"/>
            </a:solidFill>
            <a:round/>
            <a:headEnd/>
            <a:tailEnd/>
          </a:ln>
          <a:effectLst/>
        </p:spPr>
        <p:txBody>
          <a:bodyPr anchor="ctr"/>
          <a:lstStyle/>
          <a:p>
            <a:endParaRPr lang="en-US"/>
          </a:p>
        </p:txBody>
      </p:sp>
      <p:sp>
        <p:nvSpPr>
          <p:cNvPr id="25630" name="Line 30"/>
          <p:cNvSpPr>
            <a:spLocks noChangeShapeType="1"/>
          </p:cNvSpPr>
          <p:nvPr/>
        </p:nvSpPr>
        <p:spPr bwMode="auto">
          <a:xfrm>
            <a:off x="1981200" y="3505200"/>
            <a:ext cx="76200" cy="304800"/>
          </a:xfrm>
          <a:prstGeom prst="line">
            <a:avLst/>
          </a:prstGeom>
          <a:noFill/>
          <a:ln w="38100">
            <a:solidFill>
              <a:srgbClr val="CCFFFF"/>
            </a:solidFill>
            <a:round/>
            <a:headEnd/>
            <a:tailEnd/>
          </a:ln>
          <a:effectLst/>
        </p:spPr>
        <p:txBody>
          <a:bodyPr anchor="ctr"/>
          <a:lstStyle/>
          <a:p>
            <a:endParaRPr lang="en-US"/>
          </a:p>
        </p:txBody>
      </p:sp>
      <p:sp>
        <p:nvSpPr>
          <p:cNvPr id="25631" name="Line 31"/>
          <p:cNvSpPr>
            <a:spLocks noChangeShapeType="1"/>
          </p:cNvSpPr>
          <p:nvPr/>
        </p:nvSpPr>
        <p:spPr bwMode="auto">
          <a:xfrm flipV="1">
            <a:off x="2057400" y="3505200"/>
            <a:ext cx="76200" cy="304800"/>
          </a:xfrm>
          <a:prstGeom prst="line">
            <a:avLst/>
          </a:prstGeom>
          <a:noFill/>
          <a:ln w="38100">
            <a:solidFill>
              <a:srgbClr val="CCFFFF"/>
            </a:solidFill>
            <a:round/>
            <a:headEnd/>
            <a:tailEnd/>
          </a:ln>
          <a:effectLst/>
        </p:spPr>
        <p:txBody>
          <a:bodyPr anchor="ctr"/>
          <a:lstStyle/>
          <a:p>
            <a:endParaRPr lang="en-US"/>
          </a:p>
        </p:txBody>
      </p:sp>
      <p:sp>
        <p:nvSpPr>
          <p:cNvPr id="25632" name="Line 32"/>
          <p:cNvSpPr>
            <a:spLocks noChangeShapeType="1"/>
          </p:cNvSpPr>
          <p:nvPr/>
        </p:nvSpPr>
        <p:spPr bwMode="auto">
          <a:xfrm>
            <a:off x="2133600" y="3505200"/>
            <a:ext cx="76200" cy="304800"/>
          </a:xfrm>
          <a:prstGeom prst="line">
            <a:avLst/>
          </a:prstGeom>
          <a:noFill/>
          <a:ln w="38100">
            <a:solidFill>
              <a:srgbClr val="CCFFFF"/>
            </a:solidFill>
            <a:round/>
            <a:headEnd/>
            <a:tailEnd/>
          </a:ln>
          <a:effectLst/>
        </p:spPr>
        <p:txBody>
          <a:bodyPr anchor="ctr"/>
          <a:lstStyle/>
          <a:p>
            <a:endParaRPr lang="en-US"/>
          </a:p>
        </p:txBody>
      </p:sp>
      <p:sp>
        <p:nvSpPr>
          <p:cNvPr id="25633" name="Line 33"/>
          <p:cNvSpPr>
            <a:spLocks noChangeShapeType="1"/>
          </p:cNvSpPr>
          <p:nvPr/>
        </p:nvSpPr>
        <p:spPr bwMode="auto">
          <a:xfrm flipV="1">
            <a:off x="2209800" y="3657600"/>
            <a:ext cx="76200" cy="152400"/>
          </a:xfrm>
          <a:prstGeom prst="line">
            <a:avLst/>
          </a:prstGeom>
          <a:noFill/>
          <a:ln w="38100">
            <a:solidFill>
              <a:srgbClr val="CCFFFF"/>
            </a:solidFill>
            <a:round/>
            <a:headEnd/>
            <a:tailEnd/>
          </a:ln>
          <a:effectLst/>
        </p:spPr>
        <p:txBody>
          <a:bodyPr anchor="ctr"/>
          <a:lstStyle/>
          <a:p>
            <a:endParaRPr lang="en-US"/>
          </a:p>
        </p:txBody>
      </p:sp>
      <p:sp>
        <p:nvSpPr>
          <p:cNvPr id="25634" name="Line 34"/>
          <p:cNvSpPr>
            <a:spLocks noChangeShapeType="1"/>
          </p:cNvSpPr>
          <p:nvPr/>
        </p:nvSpPr>
        <p:spPr bwMode="auto">
          <a:xfrm>
            <a:off x="2286000" y="3657600"/>
            <a:ext cx="838200" cy="0"/>
          </a:xfrm>
          <a:prstGeom prst="line">
            <a:avLst/>
          </a:prstGeom>
          <a:noFill/>
          <a:ln w="38100">
            <a:solidFill>
              <a:srgbClr val="CCFFFF"/>
            </a:solidFill>
            <a:round/>
            <a:headEnd/>
            <a:tailEnd/>
          </a:ln>
          <a:effectLst/>
        </p:spPr>
        <p:txBody>
          <a:bodyPr anchor="ctr"/>
          <a:lstStyle/>
          <a:p>
            <a:endParaRPr lang="en-US"/>
          </a:p>
        </p:txBody>
      </p:sp>
      <p:sp>
        <p:nvSpPr>
          <p:cNvPr id="25635" name="Line 35"/>
          <p:cNvSpPr>
            <a:spLocks noChangeShapeType="1"/>
          </p:cNvSpPr>
          <p:nvPr/>
        </p:nvSpPr>
        <p:spPr bwMode="auto">
          <a:xfrm>
            <a:off x="3124200" y="3657600"/>
            <a:ext cx="0" cy="762000"/>
          </a:xfrm>
          <a:prstGeom prst="line">
            <a:avLst/>
          </a:prstGeom>
          <a:noFill/>
          <a:ln w="38100">
            <a:solidFill>
              <a:srgbClr val="CCFFFF"/>
            </a:solidFill>
            <a:round/>
            <a:headEnd/>
            <a:tailEnd/>
          </a:ln>
          <a:effectLst/>
        </p:spPr>
        <p:txBody>
          <a:bodyPr anchor="ctr"/>
          <a:lstStyle/>
          <a:p>
            <a:endParaRPr lang="en-US"/>
          </a:p>
        </p:txBody>
      </p:sp>
      <p:sp>
        <p:nvSpPr>
          <p:cNvPr id="25636" name="Line 36"/>
          <p:cNvSpPr>
            <a:spLocks noChangeShapeType="1"/>
          </p:cNvSpPr>
          <p:nvPr/>
        </p:nvSpPr>
        <p:spPr bwMode="auto">
          <a:xfrm>
            <a:off x="2895600" y="4419600"/>
            <a:ext cx="457200" cy="0"/>
          </a:xfrm>
          <a:prstGeom prst="line">
            <a:avLst/>
          </a:prstGeom>
          <a:noFill/>
          <a:ln w="38100">
            <a:solidFill>
              <a:srgbClr val="CCFFFF"/>
            </a:solidFill>
            <a:round/>
            <a:headEnd/>
            <a:tailEnd/>
          </a:ln>
          <a:effectLst/>
        </p:spPr>
        <p:txBody>
          <a:bodyPr anchor="ctr"/>
          <a:lstStyle/>
          <a:p>
            <a:endParaRPr lang="en-US"/>
          </a:p>
        </p:txBody>
      </p:sp>
      <p:sp>
        <p:nvSpPr>
          <p:cNvPr id="25637" name="Line 37"/>
          <p:cNvSpPr>
            <a:spLocks noChangeShapeType="1"/>
          </p:cNvSpPr>
          <p:nvPr/>
        </p:nvSpPr>
        <p:spPr bwMode="auto">
          <a:xfrm>
            <a:off x="2895600" y="4419600"/>
            <a:ext cx="228600" cy="304800"/>
          </a:xfrm>
          <a:prstGeom prst="line">
            <a:avLst/>
          </a:prstGeom>
          <a:noFill/>
          <a:ln w="38100">
            <a:solidFill>
              <a:srgbClr val="CCFFFF"/>
            </a:solidFill>
            <a:round/>
            <a:headEnd/>
            <a:tailEnd/>
          </a:ln>
          <a:effectLst/>
        </p:spPr>
        <p:txBody>
          <a:bodyPr anchor="ctr"/>
          <a:lstStyle/>
          <a:p>
            <a:endParaRPr lang="en-US"/>
          </a:p>
        </p:txBody>
      </p:sp>
      <p:sp>
        <p:nvSpPr>
          <p:cNvPr id="25638" name="Line 38"/>
          <p:cNvSpPr>
            <a:spLocks noChangeShapeType="1"/>
          </p:cNvSpPr>
          <p:nvPr/>
        </p:nvSpPr>
        <p:spPr bwMode="auto">
          <a:xfrm flipH="1">
            <a:off x="3124200" y="4419600"/>
            <a:ext cx="228600" cy="304800"/>
          </a:xfrm>
          <a:prstGeom prst="line">
            <a:avLst/>
          </a:prstGeom>
          <a:noFill/>
          <a:ln w="38100">
            <a:solidFill>
              <a:srgbClr val="CCFFFF"/>
            </a:solidFill>
            <a:round/>
            <a:headEnd/>
            <a:tailEnd/>
          </a:ln>
          <a:effectLst/>
        </p:spPr>
        <p:txBody>
          <a:bodyPr anchor="ctr"/>
          <a:lstStyle/>
          <a:p>
            <a:endParaRPr lang="en-US"/>
          </a:p>
        </p:txBody>
      </p:sp>
      <p:sp>
        <p:nvSpPr>
          <p:cNvPr id="25639" name="Line 39"/>
          <p:cNvSpPr>
            <a:spLocks noChangeShapeType="1"/>
          </p:cNvSpPr>
          <p:nvPr/>
        </p:nvSpPr>
        <p:spPr bwMode="auto">
          <a:xfrm>
            <a:off x="2895600" y="4724400"/>
            <a:ext cx="457200" cy="0"/>
          </a:xfrm>
          <a:prstGeom prst="line">
            <a:avLst/>
          </a:prstGeom>
          <a:noFill/>
          <a:ln w="38100">
            <a:solidFill>
              <a:srgbClr val="CCFFFF"/>
            </a:solidFill>
            <a:round/>
            <a:headEnd/>
            <a:tailEnd/>
          </a:ln>
          <a:effectLst/>
        </p:spPr>
        <p:txBody>
          <a:bodyPr anchor="ctr"/>
          <a:lstStyle/>
          <a:p>
            <a:endParaRPr lang="en-US"/>
          </a:p>
        </p:txBody>
      </p:sp>
      <p:sp>
        <p:nvSpPr>
          <p:cNvPr id="25640" name="Line 40"/>
          <p:cNvSpPr>
            <a:spLocks noChangeShapeType="1"/>
          </p:cNvSpPr>
          <p:nvPr/>
        </p:nvSpPr>
        <p:spPr bwMode="auto">
          <a:xfrm>
            <a:off x="3124200" y="5181600"/>
            <a:ext cx="0" cy="381000"/>
          </a:xfrm>
          <a:prstGeom prst="line">
            <a:avLst/>
          </a:prstGeom>
          <a:noFill/>
          <a:ln w="38100">
            <a:solidFill>
              <a:srgbClr val="CCFFFF"/>
            </a:solidFill>
            <a:round/>
            <a:headEnd/>
            <a:tailEnd/>
          </a:ln>
          <a:effectLst/>
        </p:spPr>
        <p:txBody>
          <a:bodyPr anchor="ctr"/>
          <a:lstStyle/>
          <a:p>
            <a:endParaRPr lang="en-US"/>
          </a:p>
        </p:txBody>
      </p:sp>
      <p:sp>
        <p:nvSpPr>
          <p:cNvPr id="25641" name="Line 41"/>
          <p:cNvSpPr>
            <a:spLocks noChangeShapeType="1"/>
          </p:cNvSpPr>
          <p:nvPr/>
        </p:nvSpPr>
        <p:spPr bwMode="auto">
          <a:xfrm>
            <a:off x="914400" y="6553200"/>
            <a:ext cx="2209800" cy="0"/>
          </a:xfrm>
          <a:prstGeom prst="line">
            <a:avLst/>
          </a:prstGeom>
          <a:noFill/>
          <a:ln w="38100">
            <a:solidFill>
              <a:srgbClr val="CCFFFF"/>
            </a:solidFill>
            <a:round/>
            <a:headEnd/>
            <a:tailEnd/>
          </a:ln>
          <a:effectLst/>
        </p:spPr>
        <p:txBody>
          <a:bodyPr anchor="ctr"/>
          <a:lstStyle/>
          <a:p>
            <a:endParaRPr lang="en-US"/>
          </a:p>
        </p:txBody>
      </p:sp>
      <p:sp>
        <p:nvSpPr>
          <p:cNvPr id="25642" name="Text Box 42"/>
          <p:cNvSpPr txBox="1">
            <a:spLocks noChangeArrowheads="1"/>
          </p:cNvSpPr>
          <p:nvPr/>
        </p:nvSpPr>
        <p:spPr bwMode="auto">
          <a:xfrm>
            <a:off x="533400" y="41910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a:t>
            </a:r>
          </a:p>
        </p:txBody>
      </p:sp>
      <p:sp>
        <p:nvSpPr>
          <p:cNvPr id="25643" name="Text Box 43"/>
          <p:cNvSpPr txBox="1">
            <a:spLocks noChangeArrowheads="1"/>
          </p:cNvSpPr>
          <p:nvPr/>
        </p:nvSpPr>
        <p:spPr bwMode="auto">
          <a:xfrm>
            <a:off x="533400" y="4648200"/>
            <a:ext cx="457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_</a:t>
            </a:r>
          </a:p>
        </p:txBody>
      </p:sp>
      <p:sp>
        <p:nvSpPr>
          <p:cNvPr id="25644" name="Text Box 44"/>
          <p:cNvSpPr txBox="1">
            <a:spLocks noChangeArrowheads="1"/>
          </p:cNvSpPr>
          <p:nvPr/>
        </p:nvSpPr>
        <p:spPr bwMode="auto">
          <a:xfrm>
            <a:off x="0" y="44196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V</a:t>
            </a:r>
            <a:r>
              <a:rPr lang="en-US" baseline="-25000">
                <a:effectLst>
                  <a:outerShdw blurRad="38100" dist="38100" dir="2700000" algn="tl">
                    <a:srgbClr val="000000"/>
                  </a:outerShdw>
                </a:effectLst>
              </a:rPr>
              <a:t>A</a:t>
            </a:r>
          </a:p>
        </p:txBody>
      </p:sp>
      <p:sp>
        <p:nvSpPr>
          <p:cNvPr id="25645" name="Line 45"/>
          <p:cNvSpPr>
            <a:spLocks noChangeShapeType="1"/>
          </p:cNvSpPr>
          <p:nvPr/>
        </p:nvSpPr>
        <p:spPr bwMode="auto">
          <a:xfrm>
            <a:off x="3124200" y="3657600"/>
            <a:ext cx="0" cy="457200"/>
          </a:xfrm>
          <a:prstGeom prst="line">
            <a:avLst/>
          </a:prstGeom>
          <a:noFill/>
          <a:ln w="38100">
            <a:solidFill>
              <a:srgbClr val="CCFFFF"/>
            </a:solidFill>
            <a:round/>
            <a:headEnd/>
            <a:tailEnd type="triangle" w="med" len="med"/>
          </a:ln>
          <a:effectLst/>
        </p:spPr>
        <p:txBody>
          <a:bodyPr anchor="ctr"/>
          <a:lstStyle/>
          <a:p>
            <a:endParaRPr lang="en-US"/>
          </a:p>
        </p:txBody>
      </p:sp>
      <p:sp>
        <p:nvSpPr>
          <p:cNvPr id="25646" name="Text Box 46"/>
          <p:cNvSpPr txBox="1">
            <a:spLocks noChangeArrowheads="1"/>
          </p:cNvSpPr>
          <p:nvPr/>
        </p:nvSpPr>
        <p:spPr bwMode="auto">
          <a:xfrm>
            <a:off x="2590800" y="3810000"/>
            <a:ext cx="609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I</a:t>
            </a:r>
            <a:r>
              <a:rPr lang="en-US" baseline="-25000">
                <a:effectLst>
                  <a:outerShdw blurRad="38100" dist="38100" dir="2700000" algn="tl">
                    <a:srgbClr val="000000"/>
                  </a:outerShdw>
                </a:effectLst>
              </a:rPr>
              <a:t>D</a:t>
            </a:r>
          </a:p>
        </p:txBody>
      </p:sp>
      <p:sp>
        <p:nvSpPr>
          <p:cNvPr id="25647" name="Text Box 47"/>
          <p:cNvSpPr txBox="1">
            <a:spLocks noChangeArrowheads="1"/>
          </p:cNvSpPr>
          <p:nvPr/>
        </p:nvSpPr>
        <p:spPr bwMode="auto">
          <a:xfrm>
            <a:off x="1295400" y="3124200"/>
            <a:ext cx="13716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R</a:t>
            </a:r>
            <a:r>
              <a:rPr lang="en-US" baseline="-25000">
                <a:effectLst>
                  <a:outerShdw blurRad="38100" dist="38100" dir="2700000" algn="tl">
                    <a:srgbClr val="000000"/>
                  </a:outerShdw>
                </a:effectLst>
              </a:rPr>
              <a:t>S </a:t>
            </a:r>
            <a:r>
              <a:rPr lang="en-US" sz="1600">
                <a:effectLst>
                  <a:outerShdw blurRad="38100" dist="38100" dir="2700000" algn="tl">
                    <a:srgbClr val="000000"/>
                  </a:outerShdw>
                </a:effectLst>
              </a:rPr>
              <a:t>= 50 </a:t>
            </a:r>
            <a:r>
              <a:rPr lang="en-US" sz="1600">
                <a:effectLst>
                  <a:outerShdw blurRad="38100" dist="38100" dir="2700000" algn="tl">
                    <a:srgbClr val="000000"/>
                  </a:outerShdw>
                </a:effectLst>
                <a:latin typeface="Times New Roman" pitchFamily="18" charset="0"/>
                <a:sym typeface="Symbol" pitchFamily="18" charset="2"/>
              </a:rPr>
              <a:t></a:t>
            </a:r>
          </a:p>
        </p:txBody>
      </p:sp>
      <p:sp>
        <p:nvSpPr>
          <p:cNvPr id="25648" name="Line 48"/>
          <p:cNvSpPr>
            <a:spLocks noChangeShapeType="1"/>
          </p:cNvSpPr>
          <p:nvPr/>
        </p:nvSpPr>
        <p:spPr bwMode="auto">
          <a:xfrm>
            <a:off x="2971800" y="5181600"/>
            <a:ext cx="304800" cy="0"/>
          </a:xfrm>
          <a:prstGeom prst="line">
            <a:avLst/>
          </a:prstGeom>
          <a:noFill/>
          <a:ln w="38100">
            <a:solidFill>
              <a:srgbClr val="CCFFFF"/>
            </a:solidFill>
            <a:round/>
            <a:headEnd/>
            <a:tailEnd/>
          </a:ln>
          <a:effectLst/>
        </p:spPr>
        <p:txBody>
          <a:bodyPr anchor="ctr"/>
          <a:lstStyle/>
          <a:p>
            <a:endParaRPr lang="en-US"/>
          </a:p>
        </p:txBody>
      </p:sp>
      <p:sp>
        <p:nvSpPr>
          <p:cNvPr id="25649" name="Line 49"/>
          <p:cNvSpPr>
            <a:spLocks noChangeShapeType="1"/>
          </p:cNvSpPr>
          <p:nvPr/>
        </p:nvSpPr>
        <p:spPr bwMode="auto">
          <a:xfrm>
            <a:off x="3124200" y="4724400"/>
            <a:ext cx="0" cy="304800"/>
          </a:xfrm>
          <a:prstGeom prst="line">
            <a:avLst/>
          </a:prstGeom>
          <a:noFill/>
          <a:ln w="38100">
            <a:solidFill>
              <a:srgbClr val="CCFFFF"/>
            </a:solidFill>
            <a:round/>
            <a:headEnd/>
            <a:tailEnd/>
          </a:ln>
          <a:effectLst/>
        </p:spPr>
        <p:txBody>
          <a:bodyPr anchor="ctr"/>
          <a:lstStyle/>
          <a:p>
            <a:endParaRPr lang="en-US"/>
          </a:p>
        </p:txBody>
      </p:sp>
      <p:sp>
        <p:nvSpPr>
          <p:cNvPr id="25650" name="Line 50"/>
          <p:cNvSpPr>
            <a:spLocks noChangeShapeType="1"/>
          </p:cNvSpPr>
          <p:nvPr/>
        </p:nvSpPr>
        <p:spPr bwMode="auto">
          <a:xfrm>
            <a:off x="2819400" y="5029200"/>
            <a:ext cx="609600" cy="0"/>
          </a:xfrm>
          <a:prstGeom prst="line">
            <a:avLst/>
          </a:prstGeom>
          <a:noFill/>
          <a:ln w="38100">
            <a:solidFill>
              <a:srgbClr val="CCFFFF"/>
            </a:solidFill>
            <a:round/>
            <a:headEnd/>
            <a:tailEnd/>
          </a:ln>
          <a:effectLst/>
        </p:spPr>
        <p:txBody>
          <a:bodyPr anchor="ctr"/>
          <a:lstStyle/>
          <a:p>
            <a:endParaRPr lang="en-US"/>
          </a:p>
        </p:txBody>
      </p:sp>
      <p:sp>
        <p:nvSpPr>
          <p:cNvPr id="25651" name="Text Box 51"/>
          <p:cNvSpPr txBox="1">
            <a:spLocks noChangeArrowheads="1"/>
          </p:cNvSpPr>
          <p:nvPr/>
        </p:nvSpPr>
        <p:spPr bwMode="auto">
          <a:xfrm>
            <a:off x="2362200" y="4876800"/>
            <a:ext cx="688975" cy="641350"/>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V</a:t>
            </a:r>
            <a:r>
              <a:rPr lang="en-US" sz="1800" baseline="-25000">
                <a:effectLst>
                  <a:outerShdw blurRad="38100" dist="38100" dir="2700000" algn="tl">
                    <a:srgbClr val="000000"/>
                  </a:outerShdw>
                </a:effectLst>
                <a:latin typeface="Times New Roman" pitchFamily="18" charset="0"/>
                <a:sym typeface="Symbol" pitchFamily="18" charset="2"/>
              </a:rPr>
              <a:t></a:t>
            </a:r>
            <a:endParaRPr lang="en-US" sz="1800" baseline="-25000">
              <a:effectLst>
                <a:outerShdw blurRad="38100" dist="38100" dir="2700000" algn="tl">
                  <a:srgbClr val="000000"/>
                </a:outerShdw>
              </a:effectLst>
            </a:endParaRPr>
          </a:p>
          <a:p>
            <a:endParaRPr lang="en-US" sz="1800" baseline="-25000">
              <a:effectLst>
                <a:outerShdw blurRad="38100" dist="38100" dir="2700000" algn="tl">
                  <a:srgbClr val="000000"/>
                </a:outerShdw>
              </a:effectLst>
            </a:endParaRPr>
          </a:p>
        </p:txBody>
      </p:sp>
      <p:sp>
        <p:nvSpPr>
          <p:cNvPr id="25652" name="Text Box 52"/>
          <p:cNvSpPr txBox="1">
            <a:spLocks noChangeArrowheads="1"/>
          </p:cNvSpPr>
          <p:nvPr/>
        </p:nvSpPr>
        <p:spPr bwMode="auto">
          <a:xfrm>
            <a:off x="2667000" y="4724400"/>
            <a:ext cx="457200" cy="366713"/>
          </a:xfrm>
          <a:prstGeom prst="rect">
            <a:avLst/>
          </a:prstGeom>
          <a:noFill/>
          <a:ln w="38100">
            <a:noFill/>
            <a:miter lim="800000"/>
            <a:headEnd/>
            <a:tailEnd/>
          </a:ln>
          <a:effectLst/>
        </p:spPr>
        <p:txBody>
          <a:bodyPr>
            <a:spAutoFit/>
          </a:bodyPr>
          <a:lstStyle/>
          <a:p>
            <a:r>
              <a:rPr lang="en-US" sz="1800">
                <a:effectLst>
                  <a:outerShdw blurRad="38100" dist="38100" dir="2700000" algn="tl">
                    <a:srgbClr val="000000"/>
                  </a:outerShdw>
                </a:effectLst>
              </a:rPr>
              <a:t>+</a:t>
            </a:r>
          </a:p>
        </p:txBody>
      </p:sp>
      <p:sp>
        <p:nvSpPr>
          <p:cNvPr id="25653" name="Line 53"/>
          <p:cNvSpPr>
            <a:spLocks noChangeShapeType="1"/>
          </p:cNvSpPr>
          <p:nvPr/>
        </p:nvSpPr>
        <p:spPr bwMode="auto">
          <a:xfrm>
            <a:off x="3124200" y="5562600"/>
            <a:ext cx="152400" cy="76200"/>
          </a:xfrm>
          <a:prstGeom prst="line">
            <a:avLst/>
          </a:prstGeom>
          <a:noFill/>
          <a:ln w="38100">
            <a:solidFill>
              <a:srgbClr val="CCFFFF"/>
            </a:solidFill>
            <a:round/>
            <a:headEnd/>
            <a:tailEnd/>
          </a:ln>
          <a:effectLst/>
        </p:spPr>
        <p:txBody>
          <a:bodyPr anchor="ctr"/>
          <a:lstStyle/>
          <a:p>
            <a:endParaRPr lang="en-US"/>
          </a:p>
        </p:txBody>
      </p:sp>
      <p:sp>
        <p:nvSpPr>
          <p:cNvPr id="25654" name="Line 54"/>
          <p:cNvSpPr>
            <a:spLocks noChangeShapeType="1"/>
          </p:cNvSpPr>
          <p:nvPr/>
        </p:nvSpPr>
        <p:spPr bwMode="auto">
          <a:xfrm flipH="1">
            <a:off x="2971800" y="5638800"/>
            <a:ext cx="304800" cy="76200"/>
          </a:xfrm>
          <a:prstGeom prst="line">
            <a:avLst/>
          </a:prstGeom>
          <a:noFill/>
          <a:ln w="38100">
            <a:solidFill>
              <a:srgbClr val="CCFFFF"/>
            </a:solidFill>
            <a:round/>
            <a:headEnd/>
            <a:tailEnd/>
          </a:ln>
          <a:effectLst/>
        </p:spPr>
        <p:txBody>
          <a:bodyPr anchor="ctr"/>
          <a:lstStyle/>
          <a:p>
            <a:endParaRPr lang="en-US"/>
          </a:p>
        </p:txBody>
      </p:sp>
      <p:sp>
        <p:nvSpPr>
          <p:cNvPr id="25655" name="Line 55"/>
          <p:cNvSpPr>
            <a:spLocks noChangeShapeType="1"/>
          </p:cNvSpPr>
          <p:nvPr/>
        </p:nvSpPr>
        <p:spPr bwMode="auto">
          <a:xfrm>
            <a:off x="2971800" y="5715000"/>
            <a:ext cx="304800" cy="76200"/>
          </a:xfrm>
          <a:prstGeom prst="line">
            <a:avLst/>
          </a:prstGeom>
          <a:noFill/>
          <a:ln w="38100">
            <a:solidFill>
              <a:srgbClr val="CCFFFF"/>
            </a:solidFill>
            <a:round/>
            <a:headEnd/>
            <a:tailEnd/>
          </a:ln>
          <a:effectLst/>
        </p:spPr>
        <p:txBody>
          <a:bodyPr anchor="ctr"/>
          <a:lstStyle/>
          <a:p>
            <a:endParaRPr lang="en-US"/>
          </a:p>
        </p:txBody>
      </p:sp>
      <p:sp>
        <p:nvSpPr>
          <p:cNvPr id="25656" name="Line 56"/>
          <p:cNvSpPr>
            <a:spLocks noChangeShapeType="1"/>
          </p:cNvSpPr>
          <p:nvPr/>
        </p:nvSpPr>
        <p:spPr bwMode="auto">
          <a:xfrm flipH="1">
            <a:off x="2971800" y="5791200"/>
            <a:ext cx="304800" cy="76200"/>
          </a:xfrm>
          <a:prstGeom prst="line">
            <a:avLst/>
          </a:prstGeom>
          <a:noFill/>
          <a:ln w="38100">
            <a:solidFill>
              <a:srgbClr val="CCFFFF"/>
            </a:solidFill>
            <a:round/>
            <a:headEnd/>
            <a:tailEnd/>
          </a:ln>
          <a:effectLst/>
        </p:spPr>
        <p:txBody>
          <a:bodyPr anchor="ctr"/>
          <a:lstStyle/>
          <a:p>
            <a:endParaRPr lang="en-US"/>
          </a:p>
        </p:txBody>
      </p:sp>
      <p:sp>
        <p:nvSpPr>
          <p:cNvPr id="25657" name="Line 57"/>
          <p:cNvSpPr>
            <a:spLocks noChangeShapeType="1"/>
          </p:cNvSpPr>
          <p:nvPr/>
        </p:nvSpPr>
        <p:spPr bwMode="auto">
          <a:xfrm>
            <a:off x="2971800" y="5867400"/>
            <a:ext cx="304800" cy="76200"/>
          </a:xfrm>
          <a:prstGeom prst="line">
            <a:avLst/>
          </a:prstGeom>
          <a:noFill/>
          <a:ln w="38100">
            <a:solidFill>
              <a:srgbClr val="CCFFFF"/>
            </a:solidFill>
            <a:round/>
            <a:headEnd/>
            <a:tailEnd/>
          </a:ln>
          <a:effectLst/>
        </p:spPr>
        <p:txBody>
          <a:bodyPr anchor="ctr"/>
          <a:lstStyle/>
          <a:p>
            <a:endParaRPr lang="en-US"/>
          </a:p>
        </p:txBody>
      </p:sp>
      <p:sp>
        <p:nvSpPr>
          <p:cNvPr id="25659" name="Line 59"/>
          <p:cNvSpPr>
            <a:spLocks noChangeShapeType="1"/>
          </p:cNvSpPr>
          <p:nvPr/>
        </p:nvSpPr>
        <p:spPr bwMode="auto">
          <a:xfrm flipH="1">
            <a:off x="2971800" y="5943600"/>
            <a:ext cx="304800" cy="76200"/>
          </a:xfrm>
          <a:prstGeom prst="line">
            <a:avLst/>
          </a:prstGeom>
          <a:noFill/>
          <a:ln w="38100">
            <a:solidFill>
              <a:srgbClr val="CCFFFF"/>
            </a:solidFill>
            <a:round/>
            <a:headEnd/>
            <a:tailEnd/>
          </a:ln>
          <a:effectLst/>
        </p:spPr>
        <p:txBody>
          <a:bodyPr anchor="ctr"/>
          <a:lstStyle/>
          <a:p>
            <a:endParaRPr lang="en-US"/>
          </a:p>
        </p:txBody>
      </p:sp>
      <p:sp>
        <p:nvSpPr>
          <p:cNvPr id="25660" name="Line 60"/>
          <p:cNvSpPr>
            <a:spLocks noChangeShapeType="1"/>
          </p:cNvSpPr>
          <p:nvPr/>
        </p:nvSpPr>
        <p:spPr bwMode="auto">
          <a:xfrm>
            <a:off x="2971800" y="6019800"/>
            <a:ext cx="152400" cy="76200"/>
          </a:xfrm>
          <a:prstGeom prst="line">
            <a:avLst/>
          </a:prstGeom>
          <a:noFill/>
          <a:ln w="38100">
            <a:solidFill>
              <a:srgbClr val="CCFFFF"/>
            </a:solidFill>
            <a:round/>
            <a:headEnd/>
            <a:tailEnd/>
          </a:ln>
          <a:effectLst/>
        </p:spPr>
        <p:txBody>
          <a:bodyPr anchor="ctr"/>
          <a:lstStyle/>
          <a:p>
            <a:endParaRPr lang="en-US"/>
          </a:p>
        </p:txBody>
      </p:sp>
      <p:sp>
        <p:nvSpPr>
          <p:cNvPr id="25661" name="Line 61"/>
          <p:cNvSpPr>
            <a:spLocks noChangeShapeType="1"/>
          </p:cNvSpPr>
          <p:nvPr/>
        </p:nvSpPr>
        <p:spPr bwMode="auto">
          <a:xfrm>
            <a:off x="3124200" y="6096000"/>
            <a:ext cx="0" cy="457200"/>
          </a:xfrm>
          <a:prstGeom prst="line">
            <a:avLst/>
          </a:prstGeom>
          <a:noFill/>
          <a:ln w="38100">
            <a:solidFill>
              <a:srgbClr val="CCFFFF"/>
            </a:solidFill>
            <a:round/>
            <a:headEnd/>
            <a:tailEnd/>
          </a:ln>
          <a:effectLst/>
        </p:spPr>
        <p:txBody>
          <a:bodyPr anchor="ctr"/>
          <a:lstStyle/>
          <a:p>
            <a:endParaRPr lang="en-US"/>
          </a:p>
        </p:txBody>
      </p:sp>
      <p:sp>
        <p:nvSpPr>
          <p:cNvPr id="25662" name="Text Box 62"/>
          <p:cNvSpPr txBox="1">
            <a:spLocks noChangeArrowheads="1"/>
          </p:cNvSpPr>
          <p:nvPr/>
        </p:nvSpPr>
        <p:spPr bwMode="auto">
          <a:xfrm>
            <a:off x="3124200" y="5638800"/>
            <a:ext cx="7620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R</a:t>
            </a:r>
            <a:r>
              <a:rPr lang="en-US" baseline="-25000">
                <a:effectLst>
                  <a:outerShdw blurRad="38100" dist="38100" dir="2700000" algn="tl">
                    <a:srgbClr val="000000"/>
                  </a:outerShdw>
                </a:effectLst>
              </a:rPr>
              <a:t>F</a:t>
            </a:r>
            <a:endParaRPr lang="en-US" sz="1600">
              <a:effectLst>
                <a:outerShdw blurRad="38100" dist="38100" dir="2700000" algn="tl">
                  <a:srgbClr val="000000"/>
                </a:outerShdw>
              </a:effectLst>
              <a:latin typeface="Times New Roman" pitchFamily="18" charset="0"/>
              <a:sym typeface="Symbol" pitchFamily="18" charset="2"/>
            </a:endParaRPr>
          </a:p>
        </p:txBody>
      </p:sp>
      <p:sp>
        <p:nvSpPr>
          <p:cNvPr id="25663" name="Text Box 63"/>
          <p:cNvSpPr txBox="1">
            <a:spLocks noChangeArrowheads="1"/>
          </p:cNvSpPr>
          <p:nvPr/>
        </p:nvSpPr>
        <p:spPr bwMode="auto">
          <a:xfrm>
            <a:off x="3733800" y="2743200"/>
            <a:ext cx="5257800" cy="396875"/>
          </a:xfrm>
          <a:prstGeom prst="rect">
            <a:avLst/>
          </a:prstGeom>
          <a:noFill/>
          <a:ln w="38100">
            <a:noFill/>
            <a:miter lim="800000"/>
            <a:headEnd/>
            <a:tailEnd/>
          </a:ln>
          <a:effectLst/>
        </p:spPr>
        <p:txBody>
          <a:bodyPr>
            <a:spAutoFit/>
          </a:bodyPr>
          <a:lstStyle/>
          <a:p>
            <a:pPr algn="l"/>
            <a:endParaRPr lang="en-US">
              <a:effectLst>
                <a:outerShdw blurRad="38100" dist="38100" dir="2700000" algn="tl">
                  <a:srgbClr val="000000"/>
                </a:outerShdw>
              </a:effectLst>
            </a:endParaRPr>
          </a:p>
        </p:txBody>
      </p:sp>
      <p:sp>
        <p:nvSpPr>
          <p:cNvPr id="25664" name="Text Box 64"/>
          <p:cNvSpPr txBox="1">
            <a:spLocks noChangeArrowheads="1"/>
          </p:cNvSpPr>
          <p:nvPr/>
        </p:nvSpPr>
        <p:spPr bwMode="auto">
          <a:xfrm>
            <a:off x="4038600" y="3657600"/>
            <a:ext cx="4495800" cy="1981200"/>
          </a:xfrm>
          <a:prstGeom prst="rect">
            <a:avLst/>
          </a:prstGeom>
          <a:noFill/>
          <a:ln w="38100">
            <a:noFill/>
            <a:miter lim="800000"/>
            <a:headEnd/>
            <a:tailEnd/>
          </a:ln>
          <a:effectLst/>
        </p:spPr>
        <p:txBody>
          <a:bodyPr>
            <a:spAutoFit/>
          </a:bodyPr>
          <a:lstStyle/>
          <a:p>
            <a:pPr algn="l"/>
            <a:r>
              <a:rPr lang="en-US">
                <a:solidFill>
                  <a:srgbClr val="E5F6FF"/>
                </a:solidFill>
                <a:effectLst>
                  <a:outerShdw blurRad="38100" dist="38100" dir="2700000" algn="tl">
                    <a:srgbClr val="000000"/>
                  </a:outerShdw>
                </a:effectLst>
              </a:rPr>
              <a:t>Once again, write a KVL equation for the circuit:</a:t>
            </a:r>
          </a:p>
          <a:p>
            <a:pPr algn="l"/>
            <a:r>
              <a:rPr lang="en-US">
                <a:solidFill>
                  <a:srgbClr val="E5F6FF"/>
                </a:solidFill>
                <a:effectLst>
                  <a:outerShdw blurRad="38100" dist="38100" dir="2700000" algn="tl">
                    <a:srgbClr val="000000"/>
                  </a:outerShdw>
                </a:effectLst>
              </a:rPr>
              <a:t>0 = V</a:t>
            </a:r>
            <a:r>
              <a:rPr lang="en-US" baseline="-20000">
                <a:solidFill>
                  <a:srgbClr val="E5F6FF"/>
                </a:solidFill>
                <a:effectLst>
                  <a:outerShdw blurRad="38100" dist="38100" dir="2700000" algn="tl">
                    <a:srgbClr val="000000"/>
                  </a:outerShdw>
                </a:effectLst>
              </a:rPr>
              <a:t>A</a:t>
            </a:r>
            <a:r>
              <a:rPr lang="en-US">
                <a:solidFill>
                  <a:srgbClr val="E5F6FF"/>
                </a:solidFill>
                <a:effectLst>
                  <a:outerShdw blurRad="38100" dist="38100" dir="2700000" algn="tl">
                    <a:srgbClr val="000000"/>
                  </a:outerShdw>
                </a:effectLst>
              </a:rPr>
              <a:t> – I</a:t>
            </a:r>
            <a:r>
              <a:rPr lang="en-US" baseline="-20000">
                <a:solidFill>
                  <a:srgbClr val="E5F6FF"/>
                </a:solidFill>
                <a:effectLst>
                  <a:outerShdw blurRad="38100" dist="38100" dir="2700000" algn="tl">
                    <a:srgbClr val="000000"/>
                  </a:outerShdw>
                </a:effectLst>
              </a:rPr>
              <a:t>D</a:t>
            </a:r>
            <a:r>
              <a:rPr lang="en-US">
                <a:solidFill>
                  <a:srgbClr val="E5F6FF"/>
                </a:solidFill>
                <a:effectLst>
                  <a:outerShdw blurRad="38100" dist="38100" dir="2700000" algn="tl">
                    <a:srgbClr val="000000"/>
                  </a:outerShdw>
                </a:effectLst>
              </a:rPr>
              <a:t>R</a:t>
            </a:r>
            <a:r>
              <a:rPr lang="en-US" baseline="-20000">
                <a:solidFill>
                  <a:srgbClr val="E5F6FF"/>
                </a:solidFill>
                <a:effectLst>
                  <a:outerShdw blurRad="38100" dist="38100" dir="2700000" algn="tl">
                    <a:srgbClr val="000000"/>
                  </a:outerShdw>
                </a:effectLst>
              </a:rPr>
              <a:t>S</a:t>
            </a:r>
            <a:r>
              <a:rPr lang="en-US">
                <a:solidFill>
                  <a:srgbClr val="E5F6FF"/>
                </a:solidFill>
                <a:effectLst>
                  <a:outerShdw blurRad="38100" dist="38100" dir="2700000" algn="tl">
                    <a:srgbClr val="000000"/>
                  </a:outerShdw>
                </a:effectLst>
              </a:rPr>
              <a:t> - </a:t>
            </a:r>
            <a:r>
              <a:rPr lang="en-US">
                <a:solidFill>
                  <a:srgbClr val="DDF2FF"/>
                </a:solidFill>
                <a:effectLst>
                  <a:outerShdw blurRad="38100" dist="38100" dir="2700000" algn="tl">
                    <a:srgbClr val="000000"/>
                  </a:outerShdw>
                </a:effectLst>
              </a:rPr>
              <a:t>V</a:t>
            </a:r>
            <a:r>
              <a:rPr lang="en-US" baseline="-20000">
                <a:solidFill>
                  <a:srgbClr val="DDF2FF"/>
                </a:solidFill>
                <a:effectLst>
                  <a:outerShdw blurRad="38100" dist="38100" dir="2700000" algn="tl">
                    <a:srgbClr val="000000"/>
                  </a:outerShdw>
                </a:effectLst>
                <a:sym typeface="Symbol" pitchFamily="18" charset="2"/>
              </a:rPr>
              <a:t></a:t>
            </a:r>
            <a:r>
              <a:rPr lang="en-US">
                <a:solidFill>
                  <a:srgbClr val="DDF2FF"/>
                </a:solidFill>
                <a:effectLst>
                  <a:outerShdw blurRad="38100" dist="38100" dir="2700000" algn="tl">
                    <a:srgbClr val="000000"/>
                  </a:outerShdw>
                </a:effectLst>
                <a:sym typeface="Symbol" pitchFamily="18" charset="2"/>
              </a:rPr>
              <a:t> - I</a:t>
            </a:r>
            <a:r>
              <a:rPr lang="en-US" baseline="-20000">
                <a:solidFill>
                  <a:srgbClr val="DDF2FF"/>
                </a:solidFill>
                <a:effectLst>
                  <a:outerShdw blurRad="38100" dist="38100" dir="2700000" algn="tl">
                    <a:srgbClr val="000000"/>
                  </a:outerShdw>
                </a:effectLst>
                <a:sym typeface="Symbol" pitchFamily="18" charset="2"/>
              </a:rPr>
              <a:t>D</a:t>
            </a:r>
            <a:r>
              <a:rPr lang="en-US">
                <a:solidFill>
                  <a:srgbClr val="DDF2FF"/>
                </a:solidFill>
                <a:effectLst>
                  <a:outerShdw blurRad="38100" dist="38100" dir="2700000" algn="tl">
                    <a:srgbClr val="000000"/>
                  </a:outerShdw>
                </a:effectLst>
                <a:sym typeface="Symbol" pitchFamily="18" charset="2"/>
              </a:rPr>
              <a:t>R</a:t>
            </a:r>
            <a:r>
              <a:rPr lang="en-US" baseline="-20000">
                <a:solidFill>
                  <a:srgbClr val="DDF2FF"/>
                </a:solidFill>
                <a:effectLst>
                  <a:outerShdw blurRad="38100" dist="38100" dir="2700000" algn="tl">
                    <a:srgbClr val="000000"/>
                  </a:outerShdw>
                </a:effectLst>
                <a:sym typeface="Symbol" pitchFamily="18" charset="2"/>
              </a:rPr>
              <a:t>F</a:t>
            </a:r>
          </a:p>
          <a:p>
            <a:pPr algn="l"/>
            <a:r>
              <a:rPr lang="en-US">
                <a:solidFill>
                  <a:srgbClr val="DDF2FF"/>
                </a:solidFill>
                <a:effectLst>
                  <a:outerShdw blurRad="38100" dist="38100" dir="2700000" algn="tl">
                    <a:srgbClr val="000000"/>
                  </a:outerShdw>
                </a:effectLst>
                <a:sym typeface="Symbol" pitchFamily="18" charset="2"/>
              </a:rPr>
              <a:t>I</a:t>
            </a:r>
            <a:r>
              <a:rPr lang="en-US" baseline="-20000">
                <a:solidFill>
                  <a:srgbClr val="DDF2FF"/>
                </a:solidFill>
                <a:effectLst>
                  <a:outerShdw blurRad="38100" dist="38100" dir="2700000" algn="tl">
                    <a:srgbClr val="000000"/>
                  </a:outerShdw>
                </a:effectLst>
                <a:sym typeface="Symbol" pitchFamily="18" charset="2"/>
              </a:rPr>
              <a:t>D</a:t>
            </a:r>
            <a:r>
              <a:rPr lang="en-US">
                <a:solidFill>
                  <a:srgbClr val="DDF2FF"/>
                </a:solidFill>
                <a:effectLst>
                  <a:outerShdw blurRad="38100" dist="38100" dir="2700000" algn="tl">
                    <a:srgbClr val="000000"/>
                  </a:outerShdw>
                </a:effectLst>
                <a:sym typeface="Symbol" pitchFamily="18" charset="2"/>
              </a:rPr>
              <a:t> =  V</a:t>
            </a:r>
            <a:r>
              <a:rPr lang="en-US" baseline="-20000">
                <a:solidFill>
                  <a:srgbClr val="DDF2FF"/>
                </a:solidFill>
                <a:effectLst>
                  <a:outerShdw blurRad="38100" dist="38100" dir="2700000" algn="tl">
                    <a:srgbClr val="000000"/>
                  </a:outerShdw>
                </a:effectLst>
                <a:sym typeface="Symbol" pitchFamily="18" charset="2"/>
              </a:rPr>
              <a:t>A</a:t>
            </a:r>
            <a:r>
              <a:rPr lang="en-US">
                <a:solidFill>
                  <a:srgbClr val="DDF2FF"/>
                </a:solidFill>
                <a:effectLst>
                  <a:outerShdw blurRad="38100" dist="38100" dir="2700000" algn="tl">
                    <a:srgbClr val="000000"/>
                  </a:outerShdw>
                </a:effectLst>
                <a:sym typeface="Symbol" pitchFamily="18" charset="2"/>
              </a:rPr>
              <a:t> - </a:t>
            </a:r>
            <a:r>
              <a:rPr lang="en-US">
                <a:solidFill>
                  <a:srgbClr val="DDF2FF"/>
                </a:solidFill>
                <a:effectLst>
                  <a:outerShdw blurRad="38100" dist="38100" dir="2700000" algn="tl">
                    <a:srgbClr val="000000"/>
                  </a:outerShdw>
                </a:effectLst>
              </a:rPr>
              <a:t>V</a:t>
            </a:r>
            <a:r>
              <a:rPr lang="en-US" baseline="-20000">
                <a:solidFill>
                  <a:srgbClr val="DDF2FF"/>
                </a:solidFill>
                <a:effectLst>
                  <a:outerShdw blurRad="38100" dist="38100" dir="2700000" algn="tl">
                    <a:srgbClr val="000000"/>
                  </a:outerShdw>
                </a:effectLst>
                <a:sym typeface="Symbol" pitchFamily="18" charset="2"/>
              </a:rPr>
              <a:t></a:t>
            </a:r>
            <a:r>
              <a:rPr lang="en-US">
                <a:solidFill>
                  <a:srgbClr val="DDF2FF"/>
                </a:solidFill>
                <a:effectLst>
                  <a:outerShdw blurRad="38100" dist="38100" dir="2700000" algn="tl">
                    <a:srgbClr val="000000"/>
                  </a:outerShdw>
                </a:effectLst>
                <a:sym typeface="Symbol" pitchFamily="18" charset="2"/>
              </a:rPr>
              <a:t>   =  5 – 0.3   =  85.5 mA</a:t>
            </a:r>
          </a:p>
          <a:p>
            <a:pPr algn="l">
              <a:spcBef>
                <a:spcPct val="20000"/>
              </a:spcBef>
            </a:pPr>
            <a:r>
              <a:rPr lang="en-US">
                <a:solidFill>
                  <a:srgbClr val="DDF2FF"/>
                </a:solidFill>
                <a:effectLst>
                  <a:outerShdw blurRad="38100" dist="38100" dir="2700000" algn="tl">
                    <a:srgbClr val="000000"/>
                  </a:outerShdw>
                </a:effectLst>
                <a:sym typeface="Symbol" pitchFamily="18" charset="2"/>
              </a:rPr>
              <a:t>        </a:t>
            </a:r>
            <a:r>
              <a:rPr lang="en-US">
                <a:solidFill>
                  <a:srgbClr val="E5F6FF"/>
                </a:solidFill>
                <a:effectLst>
                  <a:outerShdw blurRad="38100" dist="38100" dir="2700000" algn="tl">
                    <a:srgbClr val="000000"/>
                  </a:outerShdw>
                </a:effectLst>
              </a:rPr>
              <a:t>R</a:t>
            </a:r>
            <a:r>
              <a:rPr lang="en-US" baseline="-20000">
                <a:solidFill>
                  <a:srgbClr val="E5F6FF"/>
                </a:solidFill>
                <a:effectLst>
                  <a:outerShdw blurRad="38100" dist="38100" dir="2700000" algn="tl">
                    <a:srgbClr val="000000"/>
                  </a:outerShdw>
                </a:effectLst>
              </a:rPr>
              <a:t>S</a:t>
            </a:r>
            <a:r>
              <a:rPr lang="en-US">
                <a:solidFill>
                  <a:srgbClr val="E5F6FF"/>
                </a:solidFill>
                <a:effectLst>
                  <a:outerShdw blurRad="38100" dist="38100" dir="2700000" algn="tl">
                    <a:srgbClr val="000000"/>
                  </a:outerShdw>
                </a:effectLst>
              </a:rPr>
              <a:t> + R</a:t>
            </a:r>
            <a:r>
              <a:rPr lang="en-US" baseline="-20000">
                <a:solidFill>
                  <a:srgbClr val="E5F6FF"/>
                </a:solidFill>
                <a:effectLst>
                  <a:outerShdw blurRad="38100" dist="38100" dir="2700000" algn="tl">
                    <a:srgbClr val="000000"/>
                  </a:outerShdw>
                </a:effectLst>
              </a:rPr>
              <a:t>F</a:t>
            </a:r>
            <a:r>
              <a:rPr lang="en-US">
                <a:solidFill>
                  <a:srgbClr val="E5F6FF"/>
                </a:solidFill>
                <a:effectLst>
                  <a:outerShdw blurRad="38100" dist="38100" dir="2700000" algn="tl">
                    <a:srgbClr val="000000"/>
                  </a:outerShdw>
                </a:effectLst>
              </a:rPr>
              <a:t>      50 + 5</a:t>
            </a:r>
          </a:p>
        </p:txBody>
      </p:sp>
      <p:sp>
        <p:nvSpPr>
          <p:cNvPr id="25665" name="Line 65"/>
          <p:cNvSpPr>
            <a:spLocks noChangeShapeType="1"/>
          </p:cNvSpPr>
          <p:nvPr/>
        </p:nvSpPr>
        <p:spPr bwMode="auto">
          <a:xfrm>
            <a:off x="4648200" y="5257800"/>
            <a:ext cx="838200" cy="0"/>
          </a:xfrm>
          <a:prstGeom prst="line">
            <a:avLst/>
          </a:prstGeom>
          <a:noFill/>
          <a:ln w="25400">
            <a:solidFill>
              <a:srgbClr val="DDF2FF"/>
            </a:solidFill>
            <a:round/>
            <a:headEnd/>
            <a:tailEnd/>
          </a:ln>
          <a:effectLst/>
        </p:spPr>
        <p:txBody>
          <a:bodyPr anchor="ctr"/>
          <a:lstStyle/>
          <a:p>
            <a:endParaRPr lang="en-US"/>
          </a:p>
        </p:txBody>
      </p:sp>
      <p:sp>
        <p:nvSpPr>
          <p:cNvPr id="25666" name="Line 66"/>
          <p:cNvSpPr>
            <a:spLocks noChangeShapeType="1"/>
          </p:cNvSpPr>
          <p:nvPr/>
        </p:nvSpPr>
        <p:spPr bwMode="auto">
          <a:xfrm>
            <a:off x="5943600" y="5257800"/>
            <a:ext cx="838200" cy="0"/>
          </a:xfrm>
          <a:prstGeom prst="line">
            <a:avLst/>
          </a:prstGeom>
          <a:noFill/>
          <a:ln w="25400">
            <a:solidFill>
              <a:srgbClr val="DDF2FF"/>
            </a:solidFill>
            <a:round/>
            <a:headEnd/>
            <a:tailEnd/>
          </a:ln>
          <a:effectLst/>
        </p:spPr>
        <p:txBody>
          <a:bodyPr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5" name="Text Box 17"/>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Types of Diodes and Their Uses</a:t>
            </a:r>
          </a:p>
        </p:txBody>
      </p:sp>
      <p:sp>
        <p:nvSpPr>
          <p:cNvPr id="7186" name="Text Box 18"/>
          <p:cNvSpPr txBox="1">
            <a:spLocks noChangeArrowheads="1"/>
          </p:cNvSpPr>
          <p:nvPr/>
        </p:nvSpPr>
        <p:spPr bwMode="auto">
          <a:xfrm>
            <a:off x="0" y="914400"/>
            <a:ext cx="2590800" cy="822325"/>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PN Junction Diodes:</a:t>
            </a:r>
          </a:p>
        </p:txBody>
      </p:sp>
      <p:sp>
        <p:nvSpPr>
          <p:cNvPr id="7187" name="Text Box 19"/>
          <p:cNvSpPr txBox="1">
            <a:spLocks noChangeArrowheads="1"/>
          </p:cNvSpPr>
          <p:nvPr/>
        </p:nvSpPr>
        <p:spPr bwMode="auto">
          <a:xfrm>
            <a:off x="2667000" y="914400"/>
            <a:ext cx="6477000" cy="13112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Are used to allow current to flow in one direction while blocking current flow in the opposite direction.  The pn junction diode is the typical diode that has been used in the previous circuits.</a:t>
            </a:r>
          </a:p>
        </p:txBody>
      </p:sp>
      <p:grpSp>
        <p:nvGrpSpPr>
          <p:cNvPr id="3" name="Group 21"/>
          <p:cNvGrpSpPr>
            <a:grpSpLocks/>
          </p:cNvGrpSpPr>
          <p:nvPr/>
        </p:nvGrpSpPr>
        <p:grpSpPr bwMode="auto">
          <a:xfrm>
            <a:off x="1524000" y="2743200"/>
            <a:ext cx="1828800" cy="533400"/>
            <a:chOff x="2064" y="2304"/>
            <a:chExt cx="1632" cy="528"/>
          </a:xfrm>
        </p:grpSpPr>
        <p:sp>
          <p:nvSpPr>
            <p:cNvPr id="7190" name="Line 22"/>
            <p:cNvSpPr>
              <a:spLocks noChangeShapeType="1"/>
            </p:cNvSpPr>
            <p:nvPr/>
          </p:nvSpPr>
          <p:spPr bwMode="auto">
            <a:xfrm>
              <a:off x="2064" y="2544"/>
              <a:ext cx="528" cy="0"/>
            </a:xfrm>
            <a:prstGeom prst="line">
              <a:avLst/>
            </a:prstGeom>
            <a:noFill/>
            <a:ln w="38100">
              <a:solidFill>
                <a:srgbClr val="CCFFFF"/>
              </a:solidFill>
              <a:round/>
              <a:headEnd/>
              <a:tailEnd/>
            </a:ln>
            <a:effectLst/>
          </p:spPr>
          <p:txBody>
            <a:bodyPr>
              <a:spAutoFit/>
            </a:bodyPr>
            <a:lstStyle/>
            <a:p>
              <a:endParaRPr lang="en-US"/>
            </a:p>
          </p:txBody>
        </p:sp>
        <p:sp>
          <p:nvSpPr>
            <p:cNvPr id="7191" name="Line 23"/>
            <p:cNvSpPr>
              <a:spLocks noChangeShapeType="1"/>
            </p:cNvSpPr>
            <p:nvPr/>
          </p:nvSpPr>
          <p:spPr bwMode="auto">
            <a:xfrm>
              <a:off x="2592" y="2304"/>
              <a:ext cx="0" cy="528"/>
            </a:xfrm>
            <a:prstGeom prst="line">
              <a:avLst/>
            </a:prstGeom>
            <a:noFill/>
            <a:ln w="38100">
              <a:solidFill>
                <a:srgbClr val="CCFFFF"/>
              </a:solidFill>
              <a:round/>
              <a:headEnd/>
              <a:tailEnd/>
            </a:ln>
            <a:effectLst/>
          </p:spPr>
          <p:txBody>
            <a:bodyPr>
              <a:spAutoFit/>
            </a:bodyPr>
            <a:lstStyle/>
            <a:p>
              <a:endParaRPr lang="en-US"/>
            </a:p>
          </p:txBody>
        </p:sp>
        <p:sp>
          <p:nvSpPr>
            <p:cNvPr id="7192" name="Line 24"/>
            <p:cNvSpPr>
              <a:spLocks noChangeShapeType="1"/>
            </p:cNvSpPr>
            <p:nvPr/>
          </p:nvSpPr>
          <p:spPr bwMode="auto">
            <a:xfrm>
              <a:off x="2592" y="2304"/>
              <a:ext cx="528" cy="240"/>
            </a:xfrm>
            <a:prstGeom prst="line">
              <a:avLst/>
            </a:prstGeom>
            <a:noFill/>
            <a:ln w="38100">
              <a:solidFill>
                <a:srgbClr val="CCFFFF"/>
              </a:solidFill>
              <a:round/>
              <a:headEnd/>
              <a:tailEnd/>
            </a:ln>
            <a:effectLst/>
          </p:spPr>
          <p:txBody>
            <a:bodyPr>
              <a:spAutoFit/>
            </a:bodyPr>
            <a:lstStyle/>
            <a:p>
              <a:endParaRPr lang="en-US"/>
            </a:p>
          </p:txBody>
        </p:sp>
        <p:sp>
          <p:nvSpPr>
            <p:cNvPr id="7193" name="Line 25"/>
            <p:cNvSpPr>
              <a:spLocks noChangeShapeType="1"/>
            </p:cNvSpPr>
            <p:nvPr/>
          </p:nvSpPr>
          <p:spPr bwMode="auto">
            <a:xfrm flipV="1">
              <a:off x="2592" y="2544"/>
              <a:ext cx="528" cy="288"/>
            </a:xfrm>
            <a:prstGeom prst="line">
              <a:avLst/>
            </a:prstGeom>
            <a:noFill/>
            <a:ln w="38100">
              <a:solidFill>
                <a:srgbClr val="CCFFFF"/>
              </a:solidFill>
              <a:round/>
              <a:headEnd/>
              <a:tailEnd/>
            </a:ln>
            <a:effectLst/>
          </p:spPr>
          <p:txBody>
            <a:bodyPr>
              <a:spAutoFit/>
            </a:bodyPr>
            <a:lstStyle/>
            <a:p>
              <a:endParaRPr lang="en-US"/>
            </a:p>
          </p:txBody>
        </p:sp>
        <p:sp>
          <p:nvSpPr>
            <p:cNvPr id="7194" name="Line 26"/>
            <p:cNvSpPr>
              <a:spLocks noChangeShapeType="1"/>
            </p:cNvSpPr>
            <p:nvPr/>
          </p:nvSpPr>
          <p:spPr bwMode="auto">
            <a:xfrm>
              <a:off x="3120" y="2544"/>
              <a:ext cx="576" cy="0"/>
            </a:xfrm>
            <a:prstGeom prst="line">
              <a:avLst/>
            </a:prstGeom>
            <a:noFill/>
            <a:ln w="38100">
              <a:solidFill>
                <a:srgbClr val="CCFFFF"/>
              </a:solidFill>
              <a:round/>
              <a:headEnd/>
              <a:tailEnd/>
            </a:ln>
            <a:effectLst/>
          </p:spPr>
          <p:txBody>
            <a:bodyPr>
              <a:spAutoFit/>
            </a:bodyPr>
            <a:lstStyle/>
            <a:p>
              <a:endParaRPr lang="en-US"/>
            </a:p>
          </p:txBody>
        </p:sp>
        <p:sp>
          <p:nvSpPr>
            <p:cNvPr id="7195" name="Line 27"/>
            <p:cNvSpPr>
              <a:spLocks noChangeShapeType="1"/>
            </p:cNvSpPr>
            <p:nvPr/>
          </p:nvSpPr>
          <p:spPr bwMode="auto">
            <a:xfrm>
              <a:off x="3120" y="2304"/>
              <a:ext cx="0" cy="528"/>
            </a:xfrm>
            <a:prstGeom prst="line">
              <a:avLst/>
            </a:prstGeom>
            <a:noFill/>
            <a:ln w="38100">
              <a:solidFill>
                <a:srgbClr val="CCFFFF"/>
              </a:solidFill>
              <a:round/>
              <a:headEnd/>
              <a:tailEnd/>
            </a:ln>
            <a:effectLst/>
          </p:spPr>
          <p:txBody>
            <a:bodyPr>
              <a:spAutoFit/>
            </a:bodyPr>
            <a:lstStyle/>
            <a:p>
              <a:endParaRPr lang="en-US"/>
            </a:p>
          </p:txBody>
        </p:sp>
      </p:grpSp>
      <p:sp>
        <p:nvSpPr>
          <p:cNvPr id="7197" name="Text Box 29"/>
          <p:cNvSpPr txBox="1">
            <a:spLocks noChangeArrowheads="1"/>
          </p:cNvSpPr>
          <p:nvPr/>
        </p:nvSpPr>
        <p:spPr bwMode="auto">
          <a:xfrm>
            <a:off x="1066800" y="2743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7198" name="Text Box 30"/>
          <p:cNvSpPr txBox="1">
            <a:spLocks noChangeArrowheads="1"/>
          </p:cNvSpPr>
          <p:nvPr/>
        </p:nvSpPr>
        <p:spPr bwMode="auto">
          <a:xfrm>
            <a:off x="3276600" y="2743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7199" name="Text Box 31"/>
          <p:cNvSpPr txBox="1">
            <a:spLocks noChangeArrowheads="1"/>
          </p:cNvSpPr>
          <p:nvPr/>
        </p:nvSpPr>
        <p:spPr bwMode="auto">
          <a:xfrm>
            <a:off x="1219200" y="34290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 for a PN Junction Diode</a:t>
            </a:r>
          </a:p>
        </p:txBody>
      </p:sp>
      <p:sp>
        <p:nvSpPr>
          <p:cNvPr id="7200" name="Rectangle 32"/>
          <p:cNvSpPr>
            <a:spLocks noChangeArrowheads="1"/>
          </p:cNvSpPr>
          <p:nvPr/>
        </p:nvSpPr>
        <p:spPr bwMode="auto">
          <a:xfrm>
            <a:off x="5943600" y="2667000"/>
            <a:ext cx="762000" cy="609600"/>
          </a:xfrm>
          <a:prstGeom prst="rect">
            <a:avLst/>
          </a:prstGeom>
          <a:noFill/>
          <a:ln w="38100">
            <a:solidFill>
              <a:srgbClr val="CCFFFF"/>
            </a:solidFill>
            <a:miter lim="800000"/>
            <a:headEnd/>
            <a:tailEnd/>
          </a:ln>
          <a:effectLst/>
        </p:spPr>
        <p:txBody>
          <a:bodyPr anchor="ctr">
            <a:spAutoFit/>
          </a:bodyPr>
          <a:lstStyle/>
          <a:p>
            <a:endParaRPr lang="en-US"/>
          </a:p>
        </p:txBody>
      </p:sp>
      <p:sp>
        <p:nvSpPr>
          <p:cNvPr id="7201" name="Rectangle 33"/>
          <p:cNvSpPr>
            <a:spLocks noChangeArrowheads="1"/>
          </p:cNvSpPr>
          <p:nvPr/>
        </p:nvSpPr>
        <p:spPr bwMode="auto">
          <a:xfrm>
            <a:off x="6705600" y="2667000"/>
            <a:ext cx="762000" cy="609600"/>
          </a:xfrm>
          <a:prstGeom prst="rect">
            <a:avLst/>
          </a:prstGeom>
          <a:noFill/>
          <a:ln w="38100">
            <a:solidFill>
              <a:srgbClr val="CCFFFF"/>
            </a:solidFill>
            <a:miter lim="800000"/>
            <a:headEnd/>
            <a:tailEnd/>
          </a:ln>
          <a:effectLst/>
        </p:spPr>
        <p:txBody>
          <a:bodyPr anchor="ctr">
            <a:spAutoFit/>
          </a:bodyPr>
          <a:lstStyle/>
          <a:p>
            <a:endParaRPr lang="en-US"/>
          </a:p>
        </p:txBody>
      </p:sp>
      <p:sp>
        <p:nvSpPr>
          <p:cNvPr id="7202" name="Line 34"/>
          <p:cNvSpPr>
            <a:spLocks noChangeShapeType="1"/>
          </p:cNvSpPr>
          <p:nvPr/>
        </p:nvSpPr>
        <p:spPr bwMode="auto">
          <a:xfrm flipH="1">
            <a:off x="5334000" y="2971800"/>
            <a:ext cx="609600" cy="0"/>
          </a:xfrm>
          <a:prstGeom prst="line">
            <a:avLst/>
          </a:prstGeom>
          <a:noFill/>
          <a:ln w="38100">
            <a:solidFill>
              <a:srgbClr val="CCFFFF"/>
            </a:solidFill>
            <a:round/>
            <a:headEnd/>
            <a:tailEnd/>
          </a:ln>
          <a:effectLst/>
        </p:spPr>
        <p:txBody>
          <a:bodyPr>
            <a:spAutoFit/>
          </a:bodyPr>
          <a:lstStyle/>
          <a:p>
            <a:endParaRPr lang="en-US"/>
          </a:p>
        </p:txBody>
      </p:sp>
      <p:sp>
        <p:nvSpPr>
          <p:cNvPr id="7203" name="Line 35"/>
          <p:cNvSpPr>
            <a:spLocks noChangeShapeType="1"/>
          </p:cNvSpPr>
          <p:nvPr/>
        </p:nvSpPr>
        <p:spPr bwMode="auto">
          <a:xfrm flipH="1">
            <a:off x="7467600" y="2971800"/>
            <a:ext cx="609600" cy="0"/>
          </a:xfrm>
          <a:prstGeom prst="line">
            <a:avLst/>
          </a:prstGeom>
          <a:noFill/>
          <a:ln w="38100">
            <a:solidFill>
              <a:srgbClr val="CCFFFF"/>
            </a:solidFill>
            <a:round/>
            <a:headEnd/>
            <a:tailEnd/>
          </a:ln>
          <a:effectLst/>
        </p:spPr>
        <p:txBody>
          <a:bodyPr>
            <a:spAutoFit/>
          </a:bodyPr>
          <a:lstStyle/>
          <a:p>
            <a:endParaRPr lang="en-US"/>
          </a:p>
        </p:txBody>
      </p:sp>
      <p:sp>
        <p:nvSpPr>
          <p:cNvPr id="7204" name="Text Box 36"/>
          <p:cNvSpPr txBox="1">
            <a:spLocks noChangeArrowheads="1"/>
          </p:cNvSpPr>
          <p:nvPr/>
        </p:nvSpPr>
        <p:spPr bwMode="auto">
          <a:xfrm>
            <a:off x="6019800" y="2743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P</a:t>
            </a:r>
          </a:p>
        </p:txBody>
      </p:sp>
      <p:sp>
        <p:nvSpPr>
          <p:cNvPr id="7205" name="Text Box 37"/>
          <p:cNvSpPr txBox="1">
            <a:spLocks noChangeArrowheads="1"/>
          </p:cNvSpPr>
          <p:nvPr/>
        </p:nvSpPr>
        <p:spPr bwMode="auto">
          <a:xfrm>
            <a:off x="6781800" y="2743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n</a:t>
            </a:r>
          </a:p>
        </p:txBody>
      </p:sp>
      <p:sp>
        <p:nvSpPr>
          <p:cNvPr id="7206" name="Text Box 38"/>
          <p:cNvSpPr txBox="1">
            <a:spLocks noChangeArrowheads="1"/>
          </p:cNvSpPr>
          <p:nvPr/>
        </p:nvSpPr>
        <p:spPr bwMode="auto">
          <a:xfrm>
            <a:off x="5562600" y="34290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Representative Structure for a PN Junction Diode</a:t>
            </a:r>
          </a:p>
        </p:txBody>
      </p:sp>
      <p:sp>
        <p:nvSpPr>
          <p:cNvPr id="7207" name="Text Box 39"/>
          <p:cNvSpPr txBox="1">
            <a:spLocks noChangeArrowheads="1"/>
          </p:cNvSpPr>
          <p:nvPr/>
        </p:nvSpPr>
        <p:spPr bwMode="auto">
          <a:xfrm>
            <a:off x="0" y="41148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Zener Diodes:</a:t>
            </a:r>
          </a:p>
        </p:txBody>
      </p:sp>
      <p:sp>
        <p:nvSpPr>
          <p:cNvPr id="7208" name="Text Box 40"/>
          <p:cNvSpPr txBox="1">
            <a:spLocks noChangeArrowheads="1"/>
          </p:cNvSpPr>
          <p:nvPr/>
        </p:nvSpPr>
        <p:spPr bwMode="auto">
          <a:xfrm>
            <a:off x="2667000" y="4114800"/>
            <a:ext cx="6477000" cy="10064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Are specifically designed to operate under reverse breakdown conditions.  These diodes have a very accurate and specific reverse breakdown voltage.</a:t>
            </a:r>
          </a:p>
        </p:txBody>
      </p:sp>
      <p:sp>
        <p:nvSpPr>
          <p:cNvPr id="7216" name="Text Box 48"/>
          <p:cNvSpPr txBox="1">
            <a:spLocks noChangeArrowheads="1"/>
          </p:cNvSpPr>
          <p:nvPr/>
        </p:nvSpPr>
        <p:spPr bwMode="auto">
          <a:xfrm>
            <a:off x="1295400" y="5334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7217" name="Text Box 49"/>
          <p:cNvSpPr txBox="1">
            <a:spLocks noChangeArrowheads="1"/>
          </p:cNvSpPr>
          <p:nvPr/>
        </p:nvSpPr>
        <p:spPr bwMode="auto">
          <a:xfrm>
            <a:off x="3505200" y="5334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7218" name="Text Box 50"/>
          <p:cNvSpPr txBox="1">
            <a:spLocks noChangeArrowheads="1"/>
          </p:cNvSpPr>
          <p:nvPr/>
        </p:nvSpPr>
        <p:spPr bwMode="auto">
          <a:xfrm>
            <a:off x="1447800" y="60960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 for a Zener Diode</a:t>
            </a:r>
          </a:p>
        </p:txBody>
      </p:sp>
      <p:sp>
        <p:nvSpPr>
          <p:cNvPr id="7222" name="Line 54"/>
          <p:cNvSpPr>
            <a:spLocks noChangeShapeType="1"/>
          </p:cNvSpPr>
          <p:nvPr/>
        </p:nvSpPr>
        <p:spPr bwMode="auto">
          <a:xfrm>
            <a:off x="1752600" y="5562600"/>
            <a:ext cx="609600" cy="0"/>
          </a:xfrm>
          <a:prstGeom prst="line">
            <a:avLst/>
          </a:prstGeom>
          <a:noFill/>
          <a:ln w="38100">
            <a:solidFill>
              <a:srgbClr val="CCFFFF"/>
            </a:solidFill>
            <a:round/>
            <a:headEnd/>
            <a:tailEnd/>
          </a:ln>
          <a:effectLst/>
        </p:spPr>
        <p:txBody>
          <a:bodyPr>
            <a:spAutoFit/>
          </a:bodyPr>
          <a:lstStyle/>
          <a:p>
            <a:endParaRPr lang="en-US"/>
          </a:p>
        </p:txBody>
      </p:sp>
      <p:sp>
        <p:nvSpPr>
          <p:cNvPr id="7223" name="Line 55"/>
          <p:cNvSpPr>
            <a:spLocks noChangeShapeType="1"/>
          </p:cNvSpPr>
          <p:nvPr/>
        </p:nvSpPr>
        <p:spPr bwMode="auto">
          <a:xfrm>
            <a:off x="2362200" y="5257800"/>
            <a:ext cx="0" cy="609600"/>
          </a:xfrm>
          <a:prstGeom prst="line">
            <a:avLst/>
          </a:prstGeom>
          <a:noFill/>
          <a:ln w="38100">
            <a:solidFill>
              <a:srgbClr val="CCFFFF"/>
            </a:solidFill>
            <a:round/>
            <a:headEnd/>
            <a:tailEnd/>
          </a:ln>
          <a:effectLst/>
        </p:spPr>
        <p:txBody>
          <a:bodyPr>
            <a:spAutoFit/>
          </a:bodyPr>
          <a:lstStyle/>
          <a:p>
            <a:endParaRPr lang="en-US"/>
          </a:p>
        </p:txBody>
      </p:sp>
      <p:sp>
        <p:nvSpPr>
          <p:cNvPr id="7224" name="Line 56"/>
          <p:cNvSpPr>
            <a:spLocks noChangeShapeType="1"/>
          </p:cNvSpPr>
          <p:nvPr/>
        </p:nvSpPr>
        <p:spPr bwMode="auto">
          <a:xfrm>
            <a:off x="2362200" y="5257800"/>
            <a:ext cx="457200" cy="304800"/>
          </a:xfrm>
          <a:prstGeom prst="line">
            <a:avLst/>
          </a:prstGeom>
          <a:noFill/>
          <a:ln w="38100">
            <a:solidFill>
              <a:srgbClr val="CCFFFF"/>
            </a:solidFill>
            <a:round/>
            <a:headEnd/>
            <a:tailEnd/>
          </a:ln>
          <a:effectLst/>
        </p:spPr>
        <p:txBody>
          <a:bodyPr>
            <a:spAutoFit/>
          </a:bodyPr>
          <a:lstStyle/>
          <a:p>
            <a:endParaRPr lang="en-US"/>
          </a:p>
        </p:txBody>
      </p:sp>
      <p:sp>
        <p:nvSpPr>
          <p:cNvPr id="7225" name="Line 57"/>
          <p:cNvSpPr>
            <a:spLocks noChangeShapeType="1"/>
          </p:cNvSpPr>
          <p:nvPr/>
        </p:nvSpPr>
        <p:spPr bwMode="auto">
          <a:xfrm flipH="1">
            <a:off x="2362200" y="5562600"/>
            <a:ext cx="457200" cy="304800"/>
          </a:xfrm>
          <a:prstGeom prst="line">
            <a:avLst/>
          </a:prstGeom>
          <a:noFill/>
          <a:ln w="38100">
            <a:solidFill>
              <a:srgbClr val="CCFFFF"/>
            </a:solidFill>
            <a:round/>
            <a:headEnd/>
            <a:tailEnd/>
          </a:ln>
          <a:effectLst/>
        </p:spPr>
        <p:txBody>
          <a:bodyPr>
            <a:spAutoFit/>
          </a:bodyPr>
          <a:lstStyle/>
          <a:p>
            <a:endParaRPr lang="en-US"/>
          </a:p>
        </p:txBody>
      </p:sp>
      <p:sp>
        <p:nvSpPr>
          <p:cNvPr id="7226" name="Line 58"/>
          <p:cNvSpPr>
            <a:spLocks noChangeShapeType="1"/>
          </p:cNvSpPr>
          <p:nvPr/>
        </p:nvSpPr>
        <p:spPr bwMode="auto">
          <a:xfrm>
            <a:off x="2819400" y="5334000"/>
            <a:ext cx="0" cy="457200"/>
          </a:xfrm>
          <a:prstGeom prst="line">
            <a:avLst/>
          </a:prstGeom>
          <a:noFill/>
          <a:ln w="38100">
            <a:solidFill>
              <a:srgbClr val="CCFFFF"/>
            </a:solidFill>
            <a:round/>
            <a:headEnd/>
            <a:tailEnd/>
          </a:ln>
          <a:effectLst/>
        </p:spPr>
        <p:txBody>
          <a:bodyPr>
            <a:spAutoFit/>
          </a:bodyPr>
          <a:lstStyle/>
          <a:p>
            <a:endParaRPr lang="en-US"/>
          </a:p>
        </p:txBody>
      </p:sp>
      <p:sp>
        <p:nvSpPr>
          <p:cNvPr id="7227" name="Freeform 59"/>
          <p:cNvSpPr>
            <a:spLocks/>
          </p:cNvSpPr>
          <p:nvPr/>
        </p:nvSpPr>
        <p:spPr bwMode="auto">
          <a:xfrm>
            <a:off x="2667000" y="5181600"/>
            <a:ext cx="152400" cy="171450"/>
          </a:xfrm>
          <a:custGeom>
            <a:avLst/>
            <a:gdLst/>
            <a:ahLst/>
            <a:cxnLst>
              <a:cxn ang="0">
                <a:pos x="96" y="108"/>
              </a:cxn>
              <a:cxn ang="0">
                <a:pos x="0" y="0"/>
              </a:cxn>
            </a:cxnLst>
            <a:rect l="0" t="0" r="r" b="b"/>
            <a:pathLst>
              <a:path w="96" h="108">
                <a:moveTo>
                  <a:pt x="96" y="108"/>
                </a:moveTo>
                <a:cubicBezTo>
                  <a:pt x="80" y="90"/>
                  <a:pt x="20" y="22"/>
                  <a:pt x="0" y="0"/>
                </a:cubicBezTo>
              </a:path>
            </a:pathLst>
          </a:custGeom>
          <a:noFill/>
          <a:ln w="38100" cap="flat" cmpd="sng">
            <a:solidFill>
              <a:srgbClr val="CCFFFF"/>
            </a:solidFill>
            <a:prstDash val="solid"/>
            <a:round/>
            <a:headEnd type="none" w="med" len="med"/>
            <a:tailEnd type="none" w="med" len="med"/>
          </a:ln>
          <a:effectLst/>
        </p:spPr>
        <p:txBody>
          <a:bodyPr>
            <a:spAutoFit/>
          </a:bodyPr>
          <a:lstStyle/>
          <a:p>
            <a:endParaRPr lang="en-US"/>
          </a:p>
        </p:txBody>
      </p:sp>
      <p:sp>
        <p:nvSpPr>
          <p:cNvPr id="7228" name="Freeform 60"/>
          <p:cNvSpPr>
            <a:spLocks/>
          </p:cNvSpPr>
          <p:nvPr/>
        </p:nvSpPr>
        <p:spPr bwMode="auto">
          <a:xfrm>
            <a:off x="2809875" y="5772150"/>
            <a:ext cx="161925" cy="171450"/>
          </a:xfrm>
          <a:custGeom>
            <a:avLst/>
            <a:gdLst/>
            <a:ahLst/>
            <a:cxnLst>
              <a:cxn ang="0">
                <a:pos x="102" y="108"/>
              </a:cxn>
              <a:cxn ang="0">
                <a:pos x="0" y="0"/>
              </a:cxn>
            </a:cxnLst>
            <a:rect l="0" t="0" r="r" b="b"/>
            <a:pathLst>
              <a:path w="102" h="108">
                <a:moveTo>
                  <a:pt x="102" y="108"/>
                </a:moveTo>
                <a:cubicBezTo>
                  <a:pt x="85" y="90"/>
                  <a:pt x="21" y="22"/>
                  <a:pt x="0" y="0"/>
                </a:cubicBezTo>
              </a:path>
            </a:pathLst>
          </a:custGeom>
          <a:noFill/>
          <a:ln w="38100" cap="flat" cmpd="sng">
            <a:solidFill>
              <a:srgbClr val="CCFFFF"/>
            </a:solidFill>
            <a:prstDash val="solid"/>
            <a:round/>
            <a:headEnd type="none" w="med" len="med"/>
            <a:tailEnd type="none" w="med" len="med"/>
          </a:ln>
          <a:effectLst/>
        </p:spPr>
        <p:txBody>
          <a:bodyPr>
            <a:spAutoFit/>
          </a:bodyPr>
          <a:lstStyle/>
          <a:p>
            <a:endParaRPr lang="en-US"/>
          </a:p>
        </p:txBody>
      </p:sp>
      <p:sp>
        <p:nvSpPr>
          <p:cNvPr id="7229" name="Line 61"/>
          <p:cNvSpPr>
            <a:spLocks noChangeShapeType="1"/>
          </p:cNvSpPr>
          <p:nvPr/>
        </p:nvSpPr>
        <p:spPr bwMode="auto">
          <a:xfrm>
            <a:off x="2819400" y="5562600"/>
            <a:ext cx="609600" cy="0"/>
          </a:xfrm>
          <a:prstGeom prst="line">
            <a:avLst/>
          </a:prstGeom>
          <a:noFill/>
          <a:ln w="38100">
            <a:solidFill>
              <a:srgbClr val="CCFFFF"/>
            </a:solidFill>
            <a:round/>
            <a:headEnd/>
            <a:tailEnd/>
          </a:ln>
          <a:effectLst/>
        </p:spPr>
        <p:txBody>
          <a:bodyPr>
            <a:spAutoFit/>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Types of Diodes and Their Uses</a:t>
            </a:r>
          </a:p>
        </p:txBody>
      </p:sp>
      <p:sp>
        <p:nvSpPr>
          <p:cNvPr id="8210" name="Text Box 18"/>
          <p:cNvSpPr txBox="1">
            <a:spLocks noChangeArrowheads="1"/>
          </p:cNvSpPr>
          <p:nvPr/>
        </p:nvSpPr>
        <p:spPr bwMode="auto">
          <a:xfrm>
            <a:off x="0" y="914400"/>
            <a:ext cx="2590800" cy="822325"/>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Schottky Diodes:</a:t>
            </a:r>
          </a:p>
        </p:txBody>
      </p:sp>
      <p:sp>
        <p:nvSpPr>
          <p:cNvPr id="8211" name="Text Box 19"/>
          <p:cNvSpPr txBox="1">
            <a:spLocks noChangeArrowheads="1"/>
          </p:cNvSpPr>
          <p:nvPr/>
        </p:nvSpPr>
        <p:spPr bwMode="auto">
          <a:xfrm>
            <a:off x="2667000" y="914400"/>
            <a:ext cx="6477000" cy="16160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These diodes are designed to have a very fast switching time which makes them a great diode for digital circuit applications.  They are very common in computers because of their ability to be switched on and off so quickly.  </a:t>
            </a:r>
          </a:p>
        </p:txBody>
      </p:sp>
      <p:sp>
        <p:nvSpPr>
          <p:cNvPr id="8212" name="Text Box 20"/>
          <p:cNvSpPr txBox="1">
            <a:spLocks noChangeArrowheads="1"/>
          </p:cNvSpPr>
          <p:nvPr/>
        </p:nvSpPr>
        <p:spPr bwMode="auto">
          <a:xfrm>
            <a:off x="0" y="1981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8213" name="Text Box 21"/>
          <p:cNvSpPr txBox="1">
            <a:spLocks noChangeArrowheads="1"/>
          </p:cNvSpPr>
          <p:nvPr/>
        </p:nvSpPr>
        <p:spPr bwMode="auto">
          <a:xfrm>
            <a:off x="2209800" y="19812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8214" name="Text Box 22"/>
          <p:cNvSpPr txBox="1">
            <a:spLocks noChangeArrowheads="1"/>
          </p:cNvSpPr>
          <p:nvPr/>
        </p:nvSpPr>
        <p:spPr bwMode="auto">
          <a:xfrm>
            <a:off x="152400" y="27432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 for a Schottky Diode</a:t>
            </a:r>
          </a:p>
        </p:txBody>
      </p:sp>
      <p:sp>
        <p:nvSpPr>
          <p:cNvPr id="8215" name="Line 23"/>
          <p:cNvSpPr>
            <a:spLocks noChangeShapeType="1"/>
          </p:cNvSpPr>
          <p:nvPr/>
        </p:nvSpPr>
        <p:spPr bwMode="auto">
          <a:xfrm>
            <a:off x="457200" y="2209800"/>
            <a:ext cx="609600" cy="0"/>
          </a:xfrm>
          <a:prstGeom prst="line">
            <a:avLst/>
          </a:prstGeom>
          <a:noFill/>
          <a:ln w="38100">
            <a:solidFill>
              <a:srgbClr val="CCFFFF"/>
            </a:solidFill>
            <a:round/>
            <a:headEnd/>
            <a:tailEnd/>
          </a:ln>
          <a:effectLst/>
        </p:spPr>
        <p:txBody>
          <a:bodyPr>
            <a:spAutoFit/>
          </a:bodyPr>
          <a:lstStyle/>
          <a:p>
            <a:endParaRPr lang="en-US"/>
          </a:p>
        </p:txBody>
      </p:sp>
      <p:sp>
        <p:nvSpPr>
          <p:cNvPr id="8216" name="Line 24"/>
          <p:cNvSpPr>
            <a:spLocks noChangeShapeType="1"/>
          </p:cNvSpPr>
          <p:nvPr/>
        </p:nvSpPr>
        <p:spPr bwMode="auto">
          <a:xfrm>
            <a:off x="1066800" y="1905000"/>
            <a:ext cx="0" cy="609600"/>
          </a:xfrm>
          <a:prstGeom prst="line">
            <a:avLst/>
          </a:prstGeom>
          <a:noFill/>
          <a:ln w="38100">
            <a:solidFill>
              <a:srgbClr val="CCFFFF"/>
            </a:solidFill>
            <a:round/>
            <a:headEnd/>
            <a:tailEnd/>
          </a:ln>
          <a:effectLst/>
        </p:spPr>
        <p:txBody>
          <a:bodyPr>
            <a:spAutoFit/>
          </a:bodyPr>
          <a:lstStyle/>
          <a:p>
            <a:endParaRPr lang="en-US"/>
          </a:p>
        </p:txBody>
      </p:sp>
      <p:sp>
        <p:nvSpPr>
          <p:cNvPr id="8217" name="Line 25"/>
          <p:cNvSpPr>
            <a:spLocks noChangeShapeType="1"/>
          </p:cNvSpPr>
          <p:nvPr/>
        </p:nvSpPr>
        <p:spPr bwMode="auto">
          <a:xfrm>
            <a:off x="1066800" y="1905000"/>
            <a:ext cx="457200" cy="304800"/>
          </a:xfrm>
          <a:prstGeom prst="line">
            <a:avLst/>
          </a:prstGeom>
          <a:noFill/>
          <a:ln w="38100">
            <a:solidFill>
              <a:srgbClr val="CCFFFF"/>
            </a:solidFill>
            <a:round/>
            <a:headEnd/>
            <a:tailEnd/>
          </a:ln>
          <a:effectLst/>
        </p:spPr>
        <p:txBody>
          <a:bodyPr>
            <a:spAutoFit/>
          </a:bodyPr>
          <a:lstStyle/>
          <a:p>
            <a:endParaRPr lang="en-US"/>
          </a:p>
        </p:txBody>
      </p:sp>
      <p:sp>
        <p:nvSpPr>
          <p:cNvPr id="8218" name="Line 26"/>
          <p:cNvSpPr>
            <a:spLocks noChangeShapeType="1"/>
          </p:cNvSpPr>
          <p:nvPr/>
        </p:nvSpPr>
        <p:spPr bwMode="auto">
          <a:xfrm flipH="1">
            <a:off x="1066800" y="2209800"/>
            <a:ext cx="457200" cy="304800"/>
          </a:xfrm>
          <a:prstGeom prst="line">
            <a:avLst/>
          </a:prstGeom>
          <a:noFill/>
          <a:ln w="38100">
            <a:solidFill>
              <a:srgbClr val="CCFFFF"/>
            </a:solidFill>
            <a:round/>
            <a:headEnd/>
            <a:tailEnd/>
          </a:ln>
          <a:effectLst/>
        </p:spPr>
        <p:txBody>
          <a:bodyPr>
            <a:spAutoFit/>
          </a:bodyPr>
          <a:lstStyle/>
          <a:p>
            <a:endParaRPr lang="en-US"/>
          </a:p>
        </p:txBody>
      </p:sp>
      <p:sp>
        <p:nvSpPr>
          <p:cNvPr id="8219" name="Line 27"/>
          <p:cNvSpPr>
            <a:spLocks noChangeShapeType="1"/>
          </p:cNvSpPr>
          <p:nvPr/>
        </p:nvSpPr>
        <p:spPr bwMode="auto">
          <a:xfrm>
            <a:off x="1524000" y="1905000"/>
            <a:ext cx="0" cy="609600"/>
          </a:xfrm>
          <a:prstGeom prst="line">
            <a:avLst/>
          </a:prstGeom>
          <a:noFill/>
          <a:ln w="38100">
            <a:solidFill>
              <a:srgbClr val="CCFFFF"/>
            </a:solidFill>
            <a:round/>
            <a:headEnd/>
            <a:tailEnd/>
          </a:ln>
          <a:effectLst/>
        </p:spPr>
        <p:txBody>
          <a:bodyPr>
            <a:spAutoFit/>
          </a:bodyPr>
          <a:lstStyle/>
          <a:p>
            <a:endParaRPr lang="en-US"/>
          </a:p>
        </p:txBody>
      </p:sp>
      <p:sp>
        <p:nvSpPr>
          <p:cNvPr id="8222" name="Line 30"/>
          <p:cNvSpPr>
            <a:spLocks noChangeShapeType="1"/>
          </p:cNvSpPr>
          <p:nvPr/>
        </p:nvSpPr>
        <p:spPr bwMode="auto">
          <a:xfrm>
            <a:off x="1524000" y="2209800"/>
            <a:ext cx="609600" cy="0"/>
          </a:xfrm>
          <a:prstGeom prst="line">
            <a:avLst/>
          </a:prstGeom>
          <a:noFill/>
          <a:ln w="38100">
            <a:solidFill>
              <a:srgbClr val="CCFFFF"/>
            </a:solidFill>
            <a:round/>
            <a:headEnd/>
            <a:tailEnd/>
          </a:ln>
          <a:effectLst/>
        </p:spPr>
        <p:txBody>
          <a:bodyPr>
            <a:spAutoFit/>
          </a:bodyPr>
          <a:lstStyle/>
          <a:p>
            <a:endParaRPr lang="en-US"/>
          </a:p>
        </p:txBody>
      </p:sp>
      <p:sp>
        <p:nvSpPr>
          <p:cNvPr id="8223" name="Line 31"/>
          <p:cNvSpPr>
            <a:spLocks noChangeShapeType="1"/>
          </p:cNvSpPr>
          <p:nvPr/>
        </p:nvSpPr>
        <p:spPr bwMode="auto">
          <a:xfrm flipH="1">
            <a:off x="1447800" y="1905000"/>
            <a:ext cx="76200" cy="0"/>
          </a:xfrm>
          <a:prstGeom prst="line">
            <a:avLst/>
          </a:prstGeom>
          <a:noFill/>
          <a:ln w="38100">
            <a:solidFill>
              <a:srgbClr val="CCFFFF"/>
            </a:solidFill>
            <a:round/>
            <a:headEnd/>
            <a:tailEnd/>
          </a:ln>
          <a:effectLst/>
        </p:spPr>
        <p:txBody>
          <a:bodyPr>
            <a:spAutoFit/>
          </a:bodyPr>
          <a:lstStyle/>
          <a:p>
            <a:endParaRPr lang="en-US"/>
          </a:p>
        </p:txBody>
      </p:sp>
      <p:sp>
        <p:nvSpPr>
          <p:cNvPr id="8224" name="Line 32"/>
          <p:cNvSpPr>
            <a:spLocks noChangeShapeType="1"/>
          </p:cNvSpPr>
          <p:nvPr/>
        </p:nvSpPr>
        <p:spPr bwMode="auto">
          <a:xfrm>
            <a:off x="1447800" y="1905000"/>
            <a:ext cx="0" cy="76200"/>
          </a:xfrm>
          <a:prstGeom prst="line">
            <a:avLst/>
          </a:prstGeom>
          <a:noFill/>
          <a:ln w="38100">
            <a:solidFill>
              <a:srgbClr val="CCFFFF"/>
            </a:solidFill>
            <a:round/>
            <a:headEnd/>
            <a:tailEnd/>
          </a:ln>
          <a:effectLst/>
        </p:spPr>
        <p:txBody>
          <a:bodyPr>
            <a:spAutoFit/>
          </a:bodyPr>
          <a:lstStyle/>
          <a:p>
            <a:endParaRPr lang="en-US"/>
          </a:p>
        </p:txBody>
      </p:sp>
      <p:sp>
        <p:nvSpPr>
          <p:cNvPr id="8225" name="Line 33"/>
          <p:cNvSpPr>
            <a:spLocks noChangeShapeType="1"/>
          </p:cNvSpPr>
          <p:nvPr/>
        </p:nvSpPr>
        <p:spPr bwMode="auto">
          <a:xfrm flipH="1">
            <a:off x="1524000" y="2514600"/>
            <a:ext cx="76200" cy="0"/>
          </a:xfrm>
          <a:prstGeom prst="line">
            <a:avLst/>
          </a:prstGeom>
          <a:noFill/>
          <a:ln w="38100">
            <a:solidFill>
              <a:srgbClr val="CCFFFF"/>
            </a:solidFill>
            <a:round/>
            <a:headEnd/>
            <a:tailEnd/>
          </a:ln>
          <a:effectLst/>
        </p:spPr>
        <p:txBody>
          <a:bodyPr>
            <a:spAutoFit/>
          </a:bodyPr>
          <a:lstStyle/>
          <a:p>
            <a:endParaRPr lang="en-US"/>
          </a:p>
        </p:txBody>
      </p:sp>
      <p:sp>
        <p:nvSpPr>
          <p:cNvPr id="8226" name="Line 34"/>
          <p:cNvSpPr>
            <a:spLocks noChangeShapeType="1"/>
          </p:cNvSpPr>
          <p:nvPr/>
        </p:nvSpPr>
        <p:spPr bwMode="auto">
          <a:xfrm>
            <a:off x="1600200" y="2438400"/>
            <a:ext cx="0" cy="76200"/>
          </a:xfrm>
          <a:prstGeom prst="line">
            <a:avLst/>
          </a:prstGeom>
          <a:noFill/>
          <a:ln w="38100">
            <a:solidFill>
              <a:srgbClr val="CCFFFF"/>
            </a:solidFill>
            <a:round/>
            <a:headEnd/>
            <a:tailEnd/>
          </a:ln>
          <a:effectLst/>
        </p:spPr>
        <p:txBody>
          <a:bodyPr>
            <a:spAutoFit/>
          </a:bodyPr>
          <a:lstStyle/>
          <a:p>
            <a:endParaRPr lang="en-US"/>
          </a:p>
        </p:txBody>
      </p:sp>
      <p:sp>
        <p:nvSpPr>
          <p:cNvPr id="8227" name="Text Box 35"/>
          <p:cNvSpPr txBox="1">
            <a:spLocks noChangeArrowheads="1"/>
          </p:cNvSpPr>
          <p:nvPr/>
        </p:nvSpPr>
        <p:spPr bwMode="auto">
          <a:xfrm>
            <a:off x="0" y="3657600"/>
            <a:ext cx="2590800" cy="822325"/>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Shockley Diodes:</a:t>
            </a:r>
          </a:p>
        </p:txBody>
      </p:sp>
      <p:sp>
        <p:nvSpPr>
          <p:cNvPr id="8228" name="Text Box 36"/>
          <p:cNvSpPr txBox="1">
            <a:spLocks noChangeArrowheads="1"/>
          </p:cNvSpPr>
          <p:nvPr/>
        </p:nvSpPr>
        <p:spPr bwMode="auto">
          <a:xfrm>
            <a:off x="2667000" y="3657600"/>
            <a:ext cx="6477000" cy="13112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The Shockley diode is a four-layer diode while other diodes are normally made with only two layers.   These types of diodes are generally used to control the average power delivered to a load.    </a:t>
            </a:r>
          </a:p>
        </p:txBody>
      </p:sp>
      <p:sp>
        <p:nvSpPr>
          <p:cNvPr id="8229" name="Text Box 37"/>
          <p:cNvSpPr txBox="1">
            <a:spLocks noChangeArrowheads="1"/>
          </p:cNvSpPr>
          <p:nvPr/>
        </p:nvSpPr>
        <p:spPr bwMode="auto">
          <a:xfrm>
            <a:off x="304800" y="51054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8230" name="Text Box 38"/>
          <p:cNvSpPr txBox="1">
            <a:spLocks noChangeArrowheads="1"/>
          </p:cNvSpPr>
          <p:nvPr/>
        </p:nvSpPr>
        <p:spPr bwMode="auto">
          <a:xfrm>
            <a:off x="2514600" y="51054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8231" name="Text Box 39"/>
          <p:cNvSpPr txBox="1">
            <a:spLocks noChangeArrowheads="1"/>
          </p:cNvSpPr>
          <p:nvPr/>
        </p:nvSpPr>
        <p:spPr bwMode="auto">
          <a:xfrm>
            <a:off x="457200" y="58674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 for a four-layer Shockley Diode</a:t>
            </a:r>
          </a:p>
        </p:txBody>
      </p:sp>
      <p:sp>
        <p:nvSpPr>
          <p:cNvPr id="8232" name="Line 40"/>
          <p:cNvSpPr>
            <a:spLocks noChangeShapeType="1"/>
          </p:cNvSpPr>
          <p:nvPr/>
        </p:nvSpPr>
        <p:spPr bwMode="auto">
          <a:xfrm>
            <a:off x="762000" y="5334000"/>
            <a:ext cx="1066800" cy="0"/>
          </a:xfrm>
          <a:prstGeom prst="line">
            <a:avLst/>
          </a:prstGeom>
          <a:noFill/>
          <a:ln w="38100">
            <a:solidFill>
              <a:srgbClr val="CCFFFF"/>
            </a:solidFill>
            <a:round/>
            <a:headEnd/>
            <a:tailEnd/>
          </a:ln>
          <a:effectLst/>
        </p:spPr>
        <p:txBody>
          <a:bodyPr>
            <a:spAutoFit/>
          </a:bodyPr>
          <a:lstStyle/>
          <a:p>
            <a:endParaRPr lang="en-US"/>
          </a:p>
        </p:txBody>
      </p:sp>
      <p:sp>
        <p:nvSpPr>
          <p:cNvPr id="8233" name="Line 41"/>
          <p:cNvSpPr>
            <a:spLocks noChangeShapeType="1"/>
          </p:cNvSpPr>
          <p:nvPr/>
        </p:nvSpPr>
        <p:spPr bwMode="auto">
          <a:xfrm>
            <a:off x="1371600" y="5029200"/>
            <a:ext cx="0" cy="609600"/>
          </a:xfrm>
          <a:prstGeom prst="line">
            <a:avLst/>
          </a:prstGeom>
          <a:noFill/>
          <a:ln w="38100">
            <a:solidFill>
              <a:srgbClr val="CCFFFF"/>
            </a:solidFill>
            <a:round/>
            <a:headEnd/>
            <a:tailEnd/>
          </a:ln>
          <a:effectLst/>
        </p:spPr>
        <p:txBody>
          <a:bodyPr>
            <a:spAutoFit/>
          </a:bodyPr>
          <a:lstStyle/>
          <a:p>
            <a:endParaRPr lang="en-US"/>
          </a:p>
        </p:txBody>
      </p:sp>
      <p:sp>
        <p:nvSpPr>
          <p:cNvPr id="8235" name="Line 43"/>
          <p:cNvSpPr>
            <a:spLocks noChangeShapeType="1"/>
          </p:cNvSpPr>
          <p:nvPr/>
        </p:nvSpPr>
        <p:spPr bwMode="auto">
          <a:xfrm flipH="1">
            <a:off x="1371600" y="5334000"/>
            <a:ext cx="457200" cy="304800"/>
          </a:xfrm>
          <a:prstGeom prst="line">
            <a:avLst/>
          </a:prstGeom>
          <a:noFill/>
          <a:ln w="38100">
            <a:solidFill>
              <a:srgbClr val="CCFFFF"/>
            </a:solidFill>
            <a:round/>
            <a:headEnd/>
            <a:tailEnd/>
          </a:ln>
          <a:effectLst/>
        </p:spPr>
        <p:txBody>
          <a:bodyPr>
            <a:spAutoFit/>
          </a:bodyPr>
          <a:lstStyle/>
          <a:p>
            <a:endParaRPr lang="en-US"/>
          </a:p>
        </p:txBody>
      </p:sp>
      <p:sp>
        <p:nvSpPr>
          <p:cNvPr id="8236" name="Line 44"/>
          <p:cNvSpPr>
            <a:spLocks noChangeShapeType="1"/>
          </p:cNvSpPr>
          <p:nvPr/>
        </p:nvSpPr>
        <p:spPr bwMode="auto">
          <a:xfrm>
            <a:off x="1828800" y="4953000"/>
            <a:ext cx="0" cy="762000"/>
          </a:xfrm>
          <a:prstGeom prst="line">
            <a:avLst/>
          </a:prstGeom>
          <a:noFill/>
          <a:ln w="38100">
            <a:solidFill>
              <a:srgbClr val="CCFFFF"/>
            </a:solidFill>
            <a:round/>
            <a:headEnd/>
            <a:tailEnd/>
          </a:ln>
          <a:effectLst/>
        </p:spPr>
        <p:txBody>
          <a:bodyPr>
            <a:spAutoFit/>
          </a:bodyPr>
          <a:lstStyle/>
          <a:p>
            <a:endParaRPr lang="en-US"/>
          </a:p>
        </p:txBody>
      </p:sp>
      <p:sp>
        <p:nvSpPr>
          <p:cNvPr id="8237" name="Line 45"/>
          <p:cNvSpPr>
            <a:spLocks noChangeShapeType="1"/>
          </p:cNvSpPr>
          <p:nvPr/>
        </p:nvSpPr>
        <p:spPr bwMode="auto">
          <a:xfrm>
            <a:off x="1828800" y="5334000"/>
            <a:ext cx="609600" cy="0"/>
          </a:xfrm>
          <a:prstGeom prst="line">
            <a:avLst/>
          </a:prstGeom>
          <a:noFill/>
          <a:ln w="38100">
            <a:solidFill>
              <a:srgbClr val="CCFFFF"/>
            </a:solidFill>
            <a:round/>
            <a:headEnd/>
            <a:tailEnd/>
          </a:ln>
          <a:effectLst/>
        </p:spPr>
        <p:txBody>
          <a:bodyPr>
            <a:spAutoFit/>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Types of Diodes and Their Uses</a:t>
            </a:r>
          </a:p>
        </p:txBody>
      </p:sp>
      <p:sp>
        <p:nvSpPr>
          <p:cNvPr id="10258" name="Text Box 18"/>
          <p:cNvSpPr txBox="1">
            <a:spLocks noChangeArrowheads="1"/>
          </p:cNvSpPr>
          <p:nvPr/>
        </p:nvSpPr>
        <p:spPr bwMode="auto">
          <a:xfrm>
            <a:off x="0" y="914400"/>
            <a:ext cx="2590800" cy="822325"/>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Light-Emitting Diodes:</a:t>
            </a:r>
          </a:p>
        </p:txBody>
      </p:sp>
      <p:sp>
        <p:nvSpPr>
          <p:cNvPr id="10259" name="Text Box 19"/>
          <p:cNvSpPr txBox="1">
            <a:spLocks noChangeArrowheads="1"/>
          </p:cNvSpPr>
          <p:nvPr/>
        </p:nvSpPr>
        <p:spPr bwMode="auto">
          <a:xfrm>
            <a:off x="2667000" y="914400"/>
            <a:ext cx="6477000" cy="28352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Light-emitting diodes are designed with a very large bandgap so movement of carriers across their depletion region emits photons of light energy.  Lower bandgap LEDs (Light-Emitting Diodes) emit infrared radiation, while LEDs with higher bandgap energy emit visible light.  Many stop lights are now starting to use LEDs because they are extremely bright and last longer than regular bulbs for a relatively low cost.  </a:t>
            </a:r>
          </a:p>
        </p:txBody>
      </p:sp>
      <p:sp>
        <p:nvSpPr>
          <p:cNvPr id="10260" name="Text Box 20"/>
          <p:cNvSpPr txBox="1">
            <a:spLocks noChangeArrowheads="1"/>
          </p:cNvSpPr>
          <p:nvPr/>
        </p:nvSpPr>
        <p:spPr bwMode="auto">
          <a:xfrm>
            <a:off x="2743200" y="4191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10261" name="Text Box 21"/>
          <p:cNvSpPr txBox="1">
            <a:spLocks noChangeArrowheads="1"/>
          </p:cNvSpPr>
          <p:nvPr/>
        </p:nvSpPr>
        <p:spPr bwMode="auto">
          <a:xfrm>
            <a:off x="4953000" y="4191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10262" name="Text Box 22"/>
          <p:cNvSpPr txBox="1">
            <a:spLocks noChangeArrowheads="1"/>
          </p:cNvSpPr>
          <p:nvPr/>
        </p:nvSpPr>
        <p:spPr bwMode="auto">
          <a:xfrm>
            <a:off x="2895600" y="49530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 for a Light-Emitting Diode</a:t>
            </a:r>
          </a:p>
        </p:txBody>
      </p:sp>
      <p:sp>
        <p:nvSpPr>
          <p:cNvPr id="10263" name="Line 23"/>
          <p:cNvSpPr>
            <a:spLocks noChangeShapeType="1"/>
          </p:cNvSpPr>
          <p:nvPr/>
        </p:nvSpPr>
        <p:spPr bwMode="auto">
          <a:xfrm>
            <a:off x="3200400" y="4419600"/>
            <a:ext cx="609600" cy="0"/>
          </a:xfrm>
          <a:prstGeom prst="line">
            <a:avLst/>
          </a:prstGeom>
          <a:noFill/>
          <a:ln w="38100">
            <a:solidFill>
              <a:srgbClr val="CCFFFF"/>
            </a:solidFill>
            <a:round/>
            <a:headEnd/>
            <a:tailEnd/>
          </a:ln>
          <a:effectLst/>
        </p:spPr>
        <p:txBody>
          <a:bodyPr>
            <a:spAutoFit/>
          </a:bodyPr>
          <a:lstStyle/>
          <a:p>
            <a:endParaRPr lang="en-US"/>
          </a:p>
        </p:txBody>
      </p:sp>
      <p:sp>
        <p:nvSpPr>
          <p:cNvPr id="10264" name="Line 24"/>
          <p:cNvSpPr>
            <a:spLocks noChangeShapeType="1"/>
          </p:cNvSpPr>
          <p:nvPr/>
        </p:nvSpPr>
        <p:spPr bwMode="auto">
          <a:xfrm>
            <a:off x="3810000" y="4114800"/>
            <a:ext cx="0" cy="609600"/>
          </a:xfrm>
          <a:prstGeom prst="line">
            <a:avLst/>
          </a:prstGeom>
          <a:noFill/>
          <a:ln w="38100">
            <a:solidFill>
              <a:srgbClr val="CCFFFF"/>
            </a:solidFill>
            <a:round/>
            <a:headEnd/>
            <a:tailEnd/>
          </a:ln>
          <a:effectLst/>
        </p:spPr>
        <p:txBody>
          <a:bodyPr>
            <a:spAutoFit/>
          </a:bodyPr>
          <a:lstStyle/>
          <a:p>
            <a:endParaRPr lang="en-US"/>
          </a:p>
        </p:txBody>
      </p:sp>
      <p:sp>
        <p:nvSpPr>
          <p:cNvPr id="10265" name="Line 25"/>
          <p:cNvSpPr>
            <a:spLocks noChangeShapeType="1"/>
          </p:cNvSpPr>
          <p:nvPr/>
        </p:nvSpPr>
        <p:spPr bwMode="auto">
          <a:xfrm>
            <a:off x="3810000" y="41148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0266" name="Line 26"/>
          <p:cNvSpPr>
            <a:spLocks noChangeShapeType="1"/>
          </p:cNvSpPr>
          <p:nvPr/>
        </p:nvSpPr>
        <p:spPr bwMode="auto">
          <a:xfrm flipH="1">
            <a:off x="3810000" y="44196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0267" name="Line 27"/>
          <p:cNvSpPr>
            <a:spLocks noChangeShapeType="1"/>
          </p:cNvSpPr>
          <p:nvPr/>
        </p:nvSpPr>
        <p:spPr bwMode="auto">
          <a:xfrm>
            <a:off x="4267200" y="4114800"/>
            <a:ext cx="0" cy="609600"/>
          </a:xfrm>
          <a:prstGeom prst="line">
            <a:avLst/>
          </a:prstGeom>
          <a:noFill/>
          <a:ln w="38100">
            <a:solidFill>
              <a:srgbClr val="CCFFFF"/>
            </a:solidFill>
            <a:round/>
            <a:headEnd/>
            <a:tailEnd/>
          </a:ln>
          <a:effectLst/>
        </p:spPr>
        <p:txBody>
          <a:bodyPr>
            <a:spAutoFit/>
          </a:bodyPr>
          <a:lstStyle/>
          <a:p>
            <a:endParaRPr lang="en-US"/>
          </a:p>
        </p:txBody>
      </p:sp>
      <p:sp>
        <p:nvSpPr>
          <p:cNvPr id="10268" name="Line 28"/>
          <p:cNvSpPr>
            <a:spLocks noChangeShapeType="1"/>
          </p:cNvSpPr>
          <p:nvPr/>
        </p:nvSpPr>
        <p:spPr bwMode="auto">
          <a:xfrm>
            <a:off x="4267200" y="4419600"/>
            <a:ext cx="609600" cy="0"/>
          </a:xfrm>
          <a:prstGeom prst="line">
            <a:avLst/>
          </a:prstGeom>
          <a:noFill/>
          <a:ln w="38100">
            <a:solidFill>
              <a:srgbClr val="CCFFFF"/>
            </a:solidFill>
            <a:round/>
            <a:headEnd/>
            <a:tailEnd/>
          </a:ln>
          <a:effectLst/>
        </p:spPr>
        <p:txBody>
          <a:bodyPr>
            <a:spAutoFit/>
          </a:bodyPr>
          <a:lstStyle/>
          <a:p>
            <a:endParaRPr lang="en-US"/>
          </a:p>
        </p:txBody>
      </p:sp>
      <p:sp>
        <p:nvSpPr>
          <p:cNvPr id="10274" name="Line 34"/>
          <p:cNvSpPr>
            <a:spLocks noChangeShapeType="1"/>
          </p:cNvSpPr>
          <p:nvPr/>
        </p:nvSpPr>
        <p:spPr bwMode="auto">
          <a:xfrm flipV="1">
            <a:off x="4343400" y="3962400"/>
            <a:ext cx="304800" cy="304800"/>
          </a:xfrm>
          <a:prstGeom prst="line">
            <a:avLst/>
          </a:prstGeom>
          <a:noFill/>
          <a:ln w="38100">
            <a:solidFill>
              <a:srgbClr val="CCFFFF"/>
            </a:solidFill>
            <a:round/>
            <a:headEnd/>
            <a:tailEnd type="triangle" w="sm" len="med"/>
          </a:ln>
          <a:effectLst/>
        </p:spPr>
        <p:txBody>
          <a:bodyPr>
            <a:spAutoFit/>
          </a:bodyPr>
          <a:lstStyle/>
          <a:p>
            <a:endParaRPr lang="en-US"/>
          </a:p>
        </p:txBody>
      </p:sp>
      <p:sp>
        <p:nvSpPr>
          <p:cNvPr id="10275" name="Line 35"/>
          <p:cNvSpPr>
            <a:spLocks noChangeShapeType="1"/>
          </p:cNvSpPr>
          <p:nvPr/>
        </p:nvSpPr>
        <p:spPr bwMode="auto">
          <a:xfrm flipV="1">
            <a:off x="4495800" y="3962400"/>
            <a:ext cx="381000" cy="381000"/>
          </a:xfrm>
          <a:prstGeom prst="line">
            <a:avLst/>
          </a:prstGeom>
          <a:noFill/>
          <a:ln w="38100">
            <a:solidFill>
              <a:srgbClr val="CCFFFF"/>
            </a:solidFill>
            <a:round/>
            <a:headEnd/>
            <a:tailEnd type="triangle" w="sm" len="med"/>
          </a:ln>
          <a:effectLst/>
        </p:spPr>
        <p:txBody>
          <a:bodyPr>
            <a:spAutoFit/>
          </a:bodyPr>
          <a:lstStyle/>
          <a:p>
            <a:endParaRPr lang="en-US"/>
          </a:p>
        </p:txBody>
      </p:sp>
      <p:sp>
        <p:nvSpPr>
          <p:cNvPr id="10276" name="Text Box 36"/>
          <p:cNvSpPr txBox="1">
            <a:spLocks noChangeArrowheads="1"/>
          </p:cNvSpPr>
          <p:nvPr/>
        </p:nvSpPr>
        <p:spPr bwMode="auto">
          <a:xfrm>
            <a:off x="5867400" y="4038600"/>
            <a:ext cx="2743200" cy="915988"/>
          </a:xfrm>
          <a:prstGeom prst="rect">
            <a:avLst/>
          </a:prstGeom>
          <a:noFill/>
          <a:ln w="38100">
            <a:noFill/>
            <a:miter lim="800000"/>
            <a:headEnd/>
            <a:tailEnd/>
          </a:ln>
          <a:effectLst/>
        </p:spPr>
        <p:txBody>
          <a:bodyPr>
            <a:spAutoFit/>
          </a:bodyPr>
          <a:lstStyle/>
          <a:p>
            <a:r>
              <a:rPr lang="en-US" sz="1800">
                <a:solidFill>
                  <a:schemeClr val="bg1"/>
                </a:solidFill>
                <a:effectLst>
                  <a:outerShdw blurRad="38100" dist="38100" dir="2700000" algn="tl">
                    <a:srgbClr val="000000"/>
                  </a:outerShdw>
                </a:effectLst>
              </a:rPr>
              <a:t>The arrows in the LED representation indicate emitted light.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Types of Diodes and Their Uses</a:t>
            </a:r>
          </a:p>
        </p:txBody>
      </p:sp>
      <p:sp>
        <p:nvSpPr>
          <p:cNvPr id="11282" name="Text Box 18"/>
          <p:cNvSpPr txBox="1">
            <a:spLocks noChangeArrowheads="1"/>
          </p:cNvSpPr>
          <p:nvPr/>
        </p:nvSpPr>
        <p:spPr bwMode="auto">
          <a:xfrm>
            <a:off x="0" y="9144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Photodiodes:</a:t>
            </a:r>
          </a:p>
        </p:txBody>
      </p:sp>
      <p:sp>
        <p:nvSpPr>
          <p:cNvPr id="11283" name="Text Box 19"/>
          <p:cNvSpPr txBox="1">
            <a:spLocks noChangeArrowheads="1"/>
          </p:cNvSpPr>
          <p:nvPr/>
        </p:nvSpPr>
        <p:spPr bwMode="auto">
          <a:xfrm>
            <a:off x="2667000" y="914400"/>
            <a:ext cx="6477000" cy="43592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While LEDs emit light, Photodiodes are sensitive to received light.  They are constructed so their pn junction can be exposed to the outside through a clear window or lens.</a:t>
            </a:r>
          </a:p>
          <a:p>
            <a:pPr algn="l"/>
            <a:r>
              <a:rPr lang="en-US">
                <a:effectLst>
                  <a:outerShdw blurRad="38100" dist="38100" dir="2700000" algn="tl">
                    <a:srgbClr val="000000"/>
                  </a:outerShdw>
                </a:effectLst>
              </a:rPr>
              <a:t>In Photoconductive mode the saturation current increases in proportion to the intensity of the received light.  This type of diode is used in CD players.</a:t>
            </a:r>
          </a:p>
          <a:p>
            <a:pPr algn="l"/>
            <a:r>
              <a:rPr lang="en-US">
                <a:effectLst>
                  <a:outerShdw blurRad="38100" dist="38100" dir="2700000" algn="tl">
                    <a:srgbClr val="000000"/>
                  </a:outerShdw>
                </a:effectLst>
              </a:rPr>
              <a:t>In Photovoltaic mode, when the pn junction is exposed to a certain wavelength of light, the diode generates voltage and can be used as an energy source.  This type of diode is used in the production of solar power.</a:t>
            </a:r>
          </a:p>
        </p:txBody>
      </p:sp>
      <p:sp>
        <p:nvSpPr>
          <p:cNvPr id="11284" name="Text Box 20"/>
          <p:cNvSpPr txBox="1">
            <a:spLocks noChangeArrowheads="1"/>
          </p:cNvSpPr>
          <p:nvPr/>
        </p:nvSpPr>
        <p:spPr bwMode="auto">
          <a:xfrm>
            <a:off x="0" y="22098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11285" name="Text Box 21"/>
          <p:cNvSpPr txBox="1">
            <a:spLocks noChangeArrowheads="1"/>
          </p:cNvSpPr>
          <p:nvPr/>
        </p:nvSpPr>
        <p:spPr bwMode="auto">
          <a:xfrm>
            <a:off x="2209800" y="22098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11287" name="Line 23"/>
          <p:cNvSpPr>
            <a:spLocks noChangeShapeType="1"/>
          </p:cNvSpPr>
          <p:nvPr/>
        </p:nvSpPr>
        <p:spPr bwMode="auto">
          <a:xfrm>
            <a:off x="457200" y="2438400"/>
            <a:ext cx="609600" cy="0"/>
          </a:xfrm>
          <a:prstGeom prst="line">
            <a:avLst/>
          </a:prstGeom>
          <a:noFill/>
          <a:ln w="38100">
            <a:solidFill>
              <a:srgbClr val="CCFFFF"/>
            </a:solidFill>
            <a:round/>
            <a:headEnd/>
            <a:tailEnd/>
          </a:ln>
          <a:effectLst/>
        </p:spPr>
        <p:txBody>
          <a:bodyPr>
            <a:spAutoFit/>
          </a:bodyPr>
          <a:lstStyle/>
          <a:p>
            <a:endParaRPr lang="en-US"/>
          </a:p>
        </p:txBody>
      </p:sp>
      <p:sp>
        <p:nvSpPr>
          <p:cNvPr id="11288" name="Line 24"/>
          <p:cNvSpPr>
            <a:spLocks noChangeShapeType="1"/>
          </p:cNvSpPr>
          <p:nvPr/>
        </p:nvSpPr>
        <p:spPr bwMode="auto">
          <a:xfrm>
            <a:off x="1066800" y="2133600"/>
            <a:ext cx="0" cy="609600"/>
          </a:xfrm>
          <a:prstGeom prst="line">
            <a:avLst/>
          </a:prstGeom>
          <a:noFill/>
          <a:ln w="38100">
            <a:solidFill>
              <a:srgbClr val="CCFFFF"/>
            </a:solidFill>
            <a:round/>
            <a:headEnd/>
            <a:tailEnd/>
          </a:ln>
          <a:effectLst/>
        </p:spPr>
        <p:txBody>
          <a:bodyPr>
            <a:spAutoFit/>
          </a:bodyPr>
          <a:lstStyle/>
          <a:p>
            <a:endParaRPr lang="en-US"/>
          </a:p>
        </p:txBody>
      </p:sp>
      <p:sp>
        <p:nvSpPr>
          <p:cNvPr id="11289" name="Line 25"/>
          <p:cNvSpPr>
            <a:spLocks noChangeShapeType="1"/>
          </p:cNvSpPr>
          <p:nvPr/>
        </p:nvSpPr>
        <p:spPr bwMode="auto">
          <a:xfrm>
            <a:off x="1066800" y="21336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1290" name="Line 26"/>
          <p:cNvSpPr>
            <a:spLocks noChangeShapeType="1"/>
          </p:cNvSpPr>
          <p:nvPr/>
        </p:nvSpPr>
        <p:spPr bwMode="auto">
          <a:xfrm flipH="1">
            <a:off x="1066800" y="24384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1291" name="Line 27"/>
          <p:cNvSpPr>
            <a:spLocks noChangeShapeType="1"/>
          </p:cNvSpPr>
          <p:nvPr/>
        </p:nvSpPr>
        <p:spPr bwMode="auto">
          <a:xfrm>
            <a:off x="1524000" y="2133600"/>
            <a:ext cx="0" cy="609600"/>
          </a:xfrm>
          <a:prstGeom prst="line">
            <a:avLst/>
          </a:prstGeom>
          <a:noFill/>
          <a:ln w="38100">
            <a:solidFill>
              <a:srgbClr val="CCFFFF"/>
            </a:solidFill>
            <a:round/>
            <a:headEnd/>
            <a:tailEnd/>
          </a:ln>
          <a:effectLst/>
        </p:spPr>
        <p:txBody>
          <a:bodyPr>
            <a:spAutoFit/>
          </a:bodyPr>
          <a:lstStyle/>
          <a:p>
            <a:endParaRPr lang="en-US"/>
          </a:p>
        </p:txBody>
      </p:sp>
      <p:sp>
        <p:nvSpPr>
          <p:cNvPr id="11292" name="Line 28"/>
          <p:cNvSpPr>
            <a:spLocks noChangeShapeType="1"/>
          </p:cNvSpPr>
          <p:nvPr/>
        </p:nvSpPr>
        <p:spPr bwMode="auto">
          <a:xfrm>
            <a:off x="1524000" y="2438400"/>
            <a:ext cx="762000" cy="0"/>
          </a:xfrm>
          <a:prstGeom prst="line">
            <a:avLst/>
          </a:prstGeom>
          <a:noFill/>
          <a:ln w="38100">
            <a:solidFill>
              <a:srgbClr val="CCFFFF"/>
            </a:solidFill>
            <a:round/>
            <a:headEnd/>
            <a:tailEnd type="none" w="sm" len="med"/>
          </a:ln>
          <a:effectLst/>
        </p:spPr>
        <p:txBody>
          <a:bodyPr>
            <a:spAutoFit/>
          </a:bodyPr>
          <a:lstStyle/>
          <a:p>
            <a:endParaRPr lang="en-US"/>
          </a:p>
        </p:txBody>
      </p:sp>
      <p:sp>
        <p:nvSpPr>
          <p:cNvPr id="11295" name="Text Box 31"/>
          <p:cNvSpPr txBox="1">
            <a:spLocks noChangeArrowheads="1"/>
          </p:cNvSpPr>
          <p:nvPr/>
        </p:nvSpPr>
        <p:spPr bwMode="auto">
          <a:xfrm>
            <a:off x="0" y="3429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A</a:t>
            </a:r>
          </a:p>
        </p:txBody>
      </p:sp>
      <p:sp>
        <p:nvSpPr>
          <p:cNvPr id="11296" name="Text Box 32"/>
          <p:cNvSpPr txBox="1">
            <a:spLocks noChangeArrowheads="1"/>
          </p:cNvSpPr>
          <p:nvPr/>
        </p:nvSpPr>
        <p:spPr bwMode="auto">
          <a:xfrm>
            <a:off x="2209800" y="3429000"/>
            <a:ext cx="533400" cy="457200"/>
          </a:xfrm>
          <a:prstGeom prst="rect">
            <a:avLst/>
          </a:prstGeom>
          <a:noFill/>
          <a:ln w="254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rPr>
              <a:t>K</a:t>
            </a:r>
          </a:p>
        </p:txBody>
      </p:sp>
      <p:sp>
        <p:nvSpPr>
          <p:cNvPr id="11297" name="Text Box 33"/>
          <p:cNvSpPr txBox="1">
            <a:spLocks noChangeArrowheads="1"/>
          </p:cNvSpPr>
          <p:nvPr/>
        </p:nvSpPr>
        <p:spPr bwMode="auto">
          <a:xfrm>
            <a:off x="152400" y="4419600"/>
            <a:ext cx="2286000" cy="457200"/>
          </a:xfrm>
          <a:prstGeom prst="rect">
            <a:avLst/>
          </a:prstGeom>
          <a:noFill/>
          <a:ln w="25400">
            <a:noFill/>
            <a:miter lim="800000"/>
            <a:headEnd/>
            <a:tailEnd/>
          </a:ln>
          <a:effectLst/>
        </p:spPr>
        <p:txBody>
          <a:bodyPr>
            <a:spAutoFit/>
          </a:bodyPr>
          <a:lstStyle/>
          <a:p>
            <a:r>
              <a:rPr lang="en-US" sz="1200">
                <a:solidFill>
                  <a:schemeClr val="bg1"/>
                </a:solidFill>
                <a:effectLst>
                  <a:outerShdw blurRad="38100" dist="38100" dir="2700000" algn="tl">
                    <a:srgbClr val="000000"/>
                  </a:outerShdw>
                </a:effectLst>
              </a:rPr>
              <a:t>Schematic Symbols for  Photodiodes</a:t>
            </a:r>
          </a:p>
        </p:txBody>
      </p:sp>
      <p:sp>
        <p:nvSpPr>
          <p:cNvPr id="11298" name="Line 34"/>
          <p:cNvSpPr>
            <a:spLocks noChangeShapeType="1"/>
          </p:cNvSpPr>
          <p:nvPr/>
        </p:nvSpPr>
        <p:spPr bwMode="auto">
          <a:xfrm>
            <a:off x="457200" y="3657600"/>
            <a:ext cx="609600" cy="0"/>
          </a:xfrm>
          <a:prstGeom prst="line">
            <a:avLst/>
          </a:prstGeom>
          <a:noFill/>
          <a:ln w="38100">
            <a:solidFill>
              <a:srgbClr val="CCFFFF"/>
            </a:solidFill>
            <a:round/>
            <a:headEnd/>
            <a:tailEnd/>
          </a:ln>
          <a:effectLst/>
        </p:spPr>
        <p:txBody>
          <a:bodyPr>
            <a:spAutoFit/>
          </a:bodyPr>
          <a:lstStyle/>
          <a:p>
            <a:endParaRPr lang="en-US"/>
          </a:p>
        </p:txBody>
      </p:sp>
      <p:sp>
        <p:nvSpPr>
          <p:cNvPr id="11299" name="Line 35"/>
          <p:cNvSpPr>
            <a:spLocks noChangeShapeType="1"/>
          </p:cNvSpPr>
          <p:nvPr/>
        </p:nvSpPr>
        <p:spPr bwMode="auto">
          <a:xfrm>
            <a:off x="1066800" y="3352800"/>
            <a:ext cx="0" cy="609600"/>
          </a:xfrm>
          <a:prstGeom prst="line">
            <a:avLst/>
          </a:prstGeom>
          <a:noFill/>
          <a:ln w="38100">
            <a:solidFill>
              <a:srgbClr val="CCFFFF"/>
            </a:solidFill>
            <a:round/>
            <a:headEnd/>
            <a:tailEnd/>
          </a:ln>
          <a:effectLst/>
        </p:spPr>
        <p:txBody>
          <a:bodyPr>
            <a:spAutoFit/>
          </a:bodyPr>
          <a:lstStyle/>
          <a:p>
            <a:endParaRPr lang="en-US"/>
          </a:p>
        </p:txBody>
      </p:sp>
      <p:sp>
        <p:nvSpPr>
          <p:cNvPr id="11300" name="Line 36"/>
          <p:cNvSpPr>
            <a:spLocks noChangeShapeType="1"/>
          </p:cNvSpPr>
          <p:nvPr/>
        </p:nvSpPr>
        <p:spPr bwMode="auto">
          <a:xfrm>
            <a:off x="1066800" y="33528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1301" name="Line 37"/>
          <p:cNvSpPr>
            <a:spLocks noChangeShapeType="1"/>
          </p:cNvSpPr>
          <p:nvPr/>
        </p:nvSpPr>
        <p:spPr bwMode="auto">
          <a:xfrm flipH="1">
            <a:off x="1066800" y="3657600"/>
            <a:ext cx="457200" cy="304800"/>
          </a:xfrm>
          <a:prstGeom prst="line">
            <a:avLst/>
          </a:prstGeom>
          <a:noFill/>
          <a:ln w="38100">
            <a:solidFill>
              <a:srgbClr val="CCFFFF"/>
            </a:solidFill>
            <a:round/>
            <a:headEnd/>
            <a:tailEnd/>
          </a:ln>
          <a:effectLst/>
        </p:spPr>
        <p:txBody>
          <a:bodyPr>
            <a:spAutoFit/>
          </a:bodyPr>
          <a:lstStyle/>
          <a:p>
            <a:endParaRPr lang="en-US"/>
          </a:p>
        </p:txBody>
      </p:sp>
      <p:sp>
        <p:nvSpPr>
          <p:cNvPr id="11302" name="Line 38"/>
          <p:cNvSpPr>
            <a:spLocks noChangeShapeType="1"/>
          </p:cNvSpPr>
          <p:nvPr/>
        </p:nvSpPr>
        <p:spPr bwMode="auto">
          <a:xfrm>
            <a:off x="1524000" y="3352800"/>
            <a:ext cx="0" cy="609600"/>
          </a:xfrm>
          <a:prstGeom prst="line">
            <a:avLst/>
          </a:prstGeom>
          <a:noFill/>
          <a:ln w="38100">
            <a:solidFill>
              <a:srgbClr val="CCFFFF"/>
            </a:solidFill>
            <a:round/>
            <a:headEnd/>
            <a:tailEnd/>
          </a:ln>
          <a:effectLst/>
        </p:spPr>
        <p:txBody>
          <a:bodyPr>
            <a:spAutoFit/>
          </a:bodyPr>
          <a:lstStyle/>
          <a:p>
            <a:endParaRPr lang="en-US"/>
          </a:p>
        </p:txBody>
      </p:sp>
      <p:sp>
        <p:nvSpPr>
          <p:cNvPr id="11303" name="Line 39"/>
          <p:cNvSpPr>
            <a:spLocks noChangeShapeType="1"/>
          </p:cNvSpPr>
          <p:nvPr/>
        </p:nvSpPr>
        <p:spPr bwMode="auto">
          <a:xfrm>
            <a:off x="1524000" y="3657600"/>
            <a:ext cx="762000" cy="0"/>
          </a:xfrm>
          <a:prstGeom prst="line">
            <a:avLst/>
          </a:prstGeom>
          <a:noFill/>
          <a:ln w="38100">
            <a:solidFill>
              <a:srgbClr val="CCFFFF"/>
            </a:solidFill>
            <a:round/>
            <a:headEnd/>
            <a:tailEnd/>
          </a:ln>
          <a:effectLst/>
        </p:spPr>
        <p:txBody>
          <a:bodyPr>
            <a:spAutoFit/>
          </a:bodyPr>
          <a:lstStyle/>
          <a:p>
            <a:endParaRPr lang="en-US"/>
          </a:p>
        </p:txBody>
      </p:sp>
      <p:sp>
        <p:nvSpPr>
          <p:cNvPr id="11306" name="Oval 42"/>
          <p:cNvSpPr>
            <a:spLocks noChangeArrowheads="1"/>
          </p:cNvSpPr>
          <p:nvPr/>
        </p:nvSpPr>
        <p:spPr bwMode="auto">
          <a:xfrm>
            <a:off x="838200" y="3124200"/>
            <a:ext cx="1143000" cy="990600"/>
          </a:xfrm>
          <a:prstGeom prst="ellipse">
            <a:avLst/>
          </a:prstGeom>
          <a:noFill/>
          <a:ln w="38100">
            <a:solidFill>
              <a:srgbClr val="CCFFFF"/>
            </a:solidFill>
            <a:round/>
            <a:headEnd/>
            <a:tailEnd/>
          </a:ln>
          <a:effectLst/>
        </p:spPr>
        <p:txBody>
          <a:bodyPr anchor="ctr">
            <a:spAutoFit/>
          </a:bodyPr>
          <a:lstStyle/>
          <a:p>
            <a:endParaRPr lang="en-US"/>
          </a:p>
        </p:txBody>
      </p:sp>
      <p:sp>
        <p:nvSpPr>
          <p:cNvPr id="11307" name="Line 43"/>
          <p:cNvSpPr>
            <a:spLocks noChangeShapeType="1"/>
          </p:cNvSpPr>
          <p:nvPr/>
        </p:nvSpPr>
        <p:spPr bwMode="auto">
          <a:xfrm flipH="1">
            <a:off x="1600200" y="1828800"/>
            <a:ext cx="381000" cy="381000"/>
          </a:xfrm>
          <a:prstGeom prst="line">
            <a:avLst/>
          </a:prstGeom>
          <a:noFill/>
          <a:ln w="38100">
            <a:solidFill>
              <a:srgbClr val="CCFFFF"/>
            </a:solidFill>
            <a:round/>
            <a:headEnd/>
            <a:tailEnd type="triangle" w="sm" len="med"/>
          </a:ln>
          <a:effectLst/>
        </p:spPr>
        <p:txBody>
          <a:bodyPr>
            <a:spAutoFit/>
          </a:bodyPr>
          <a:lstStyle/>
          <a:p>
            <a:endParaRPr lang="en-US"/>
          </a:p>
        </p:txBody>
      </p:sp>
      <p:sp>
        <p:nvSpPr>
          <p:cNvPr id="11308" name="Line 44"/>
          <p:cNvSpPr>
            <a:spLocks noChangeShapeType="1"/>
          </p:cNvSpPr>
          <p:nvPr/>
        </p:nvSpPr>
        <p:spPr bwMode="auto">
          <a:xfrm flipH="1">
            <a:off x="1676400" y="1905000"/>
            <a:ext cx="457200" cy="457200"/>
          </a:xfrm>
          <a:prstGeom prst="line">
            <a:avLst/>
          </a:prstGeom>
          <a:noFill/>
          <a:ln w="38100">
            <a:solidFill>
              <a:srgbClr val="CCFFFF"/>
            </a:solidFill>
            <a:round/>
            <a:headEnd/>
            <a:tailEnd type="triangle" w="sm" len="med"/>
          </a:ln>
          <a:effectLst/>
        </p:spPr>
        <p:txBody>
          <a:bodyPr>
            <a:spAutoFit/>
          </a:bodyPr>
          <a:lstStyle/>
          <a:p>
            <a:endParaRPr lang="en-US"/>
          </a:p>
        </p:txBody>
      </p:sp>
      <p:sp>
        <p:nvSpPr>
          <p:cNvPr id="11309" name="Text Box 45"/>
          <p:cNvSpPr txBox="1">
            <a:spLocks noChangeArrowheads="1"/>
          </p:cNvSpPr>
          <p:nvPr/>
        </p:nvSpPr>
        <p:spPr bwMode="auto">
          <a:xfrm>
            <a:off x="1447800" y="3200400"/>
            <a:ext cx="533400" cy="457200"/>
          </a:xfrm>
          <a:prstGeom prst="rect">
            <a:avLst/>
          </a:prstGeom>
          <a:noFill/>
          <a:ln w="38100">
            <a:noFill/>
            <a:miter lim="800000"/>
            <a:headEnd/>
            <a:tailEnd/>
          </a:ln>
          <a:effectLst/>
        </p:spPr>
        <p:txBody>
          <a:bodyPr>
            <a:spAutoFit/>
          </a:bodyPr>
          <a:lstStyle/>
          <a:p>
            <a:r>
              <a:rPr lang="en-US" sz="2400">
                <a:solidFill>
                  <a:schemeClr val="bg1"/>
                </a:solidFill>
                <a:effectLst>
                  <a:outerShdw blurRad="38100" dist="38100" dir="2700000" algn="tl">
                    <a:srgbClr val="000000"/>
                  </a:outerShdw>
                </a:effectLst>
                <a:latin typeface="Times New Roman" pitchFamily="18" charset="0"/>
                <a:sym typeface="Symbol" pitchFamily="18" charset="2"/>
              </a:rPr>
              <a:t></a:t>
            </a:r>
            <a:r>
              <a:rPr lang="en-US" sz="2400">
                <a:solidFill>
                  <a:schemeClr val="bg1"/>
                </a:solidFill>
                <a:effectLst>
                  <a:outerShdw blurRad="38100" dist="38100" dir="2700000" algn="tl">
                    <a:srgbClr val="000000"/>
                  </a:outerShdw>
                </a:effectLst>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Sources</a:t>
            </a:r>
          </a:p>
        </p:txBody>
      </p:sp>
      <p:sp>
        <p:nvSpPr>
          <p:cNvPr id="12291" name="Text Box 3"/>
          <p:cNvSpPr txBox="1">
            <a:spLocks noChangeArrowheads="1"/>
          </p:cNvSpPr>
          <p:nvPr/>
        </p:nvSpPr>
        <p:spPr bwMode="auto">
          <a:xfrm>
            <a:off x="0" y="685800"/>
            <a:ext cx="9144000" cy="3317875"/>
          </a:xfrm>
          <a:prstGeom prst="rect">
            <a:avLst/>
          </a:prstGeom>
          <a:noFill/>
          <a:ln w="38100">
            <a:noFill/>
            <a:miter lim="800000"/>
            <a:headEnd/>
            <a:tailEnd/>
          </a:ln>
          <a:effectLst/>
        </p:spPr>
        <p:txBody>
          <a:bodyPr>
            <a:spAutoFit/>
          </a:bodyPr>
          <a:lstStyle/>
          <a:p>
            <a:pPr algn="l"/>
            <a:r>
              <a:rPr lang="en-US" sz="1600">
                <a:effectLst>
                  <a:outerShdw blurRad="38100" dist="38100" dir="2700000" algn="tl">
                    <a:srgbClr val="000000"/>
                  </a:outerShdw>
                </a:effectLst>
              </a:rPr>
              <a:t>Dailey, Denton.  </a:t>
            </a:r>
            <a:r>
              <a:rPr lang="en-US" sz="1600" u="sng">
                <a:effectLst>
                  <a:outerShdw blurRad="38100" dist="38100" dir="2700000" algn="tl">
                    <a:srgbClr val="000000"/>
                  </a:outerShdw>
                </a:effectLst>
              </a:rPr>
              <a:t>Electronic Devices and Circuits, Discrete and Integrated.</a:t>
            </a:r>
            <a:r>
              <a:rPr lang="en-US" sz="1600">
                <a:effectLst>
                  <a:outerShdw blurRad="38100" dist="38100" dir="2700000" algn="tl">
                    <a:srgbClr val="000000"/>
                  </a:outerShdw>
                </a:effectLst>
              </a:rPr>
              <a:t>  Prentice Hall, New 	Jersey:  2001.  (pp 2-37, 752-753)</a:t>
            </a:r>
          </a:p>
          <a:p>
            <a:pPr algn="l">
              <a:spcBef>
                <a:spcPct val="30000"/>
              </a:spcBef>
            </a:pPr>
            <a:r>
              <a:rPr lang="en-US" sz="1600">
                <a:effectLst>
                  <a:outerShdw blurRad="38100" dist="38100" dir="2700000" algn="tl">
                    <a:srgbClr val="000000"/>
                  </a:outerShdw>
                </a:effectLst>
              </a:rPr>
              <a:t>	</a:t>
            </a:r>
            <a:r>
              <a:rPr lang="en-US" sz="1600" baseline="30000">
                <a:effectLst>
                  <a:outerShdw blurRad="38100" dist="38100" dir="2700000" algn="tl">
                    <a:srgbClr val="000000"/>
                  </a:outerShdw>
                </a:effectLst>
              </a:rPr>
              <a:t>2  </a:t>
            </a:r>
            <a:r>
              <a:rPr lang="en-US" sz="1600">
                <a:effectLst>
                  <a:outerShdw blurRad="38100" dist="38100" dir="2700000" algn="tl">
                    <a:srgbClr val="000000"/>
                  </a:outerShdw>
                </a:effectLst>
              </a:rPr>
              <a:t>Figure 1.10.  The diode transconductance curve, pg. 7</a:t>
            </a:r>
          </a:p>
          <a:p>
            <a:pPr algn="l">
              <a:spcBef>
                <a:spcPct val="30000"/>
              </a:spcBef>
            </a:pPr>
            <a:r>
              <a:rPr lang="en-US" sz="1600">
                <a:effectLst>
                  <a:outerShdw blurRad="38100" dist="38100" dir="2700000" algn="tl">
                    <a:srgbClr val="000000"/>
                  </a:outerShdw>
                </a:effectLst>
              </a:rPr>
              <a:t>	Figure 1.15.  Determination of the average forward resistance of a diode, pg 11</a:t>
            </a:r>
          </a:p>
          <a:p>
            <a:pPr algn="l">
              <a:spcBef>
                <a:spcPct val="30000"/>
              </a:spcBef>
            </a:pPr>
            <a:r>
              <a:rPr lang="en-US" sz="1600">
                <a:effectLst>
                  <a:outerShdw blurRad="38100" dist="38100" dir="2700000" algn="tl">
                    <a:srgbClr val="000000"/>
                  </a:outerShdw>
                </a:effectLst>
              </a:rPr>
              <a:t>	</a:t>
            </a:r>
            <a:r>
              <a:rPr lang="en-US" sz="1600" baseline="20000">
                <a:effectLst>
                  <a:outerShdw blurRad="38100" dist="38100" dir="2700000" algn="tl">
                    <a:srgbClr val="000000"/>
                  </a:outerShdw>
                </a:effectLst>
              </a:rPr>
              <a:t>3</a:t>
            </a:r>
            <a:r>
              <a:rPr lang="en-US" sz="1600">
                <a:effectLst>
                  <a:outerShdw blurRad="38100" dist="38100" dir="2700000" algn="tl">
                    <a:srgbClr val="000000"/>
                  </a:outerShdw>
                </a:effectLst>
              </a:rPr>
              <a:t> Example from pages 13-14</a:t>
            </a:r>
          </a:p>
          <a:p>
            <a:pPr algn="l"/>
            <a:r>
              <a:rPr lang="en-US" sz="1600">
                <a:effectLst>
                  <a:outerShdw blurRad="38100" dist="38100" dir="2700000" algn="tl">
                    <a:srgbClr val="000000"/>
                  </a:outerShdw>
                </a:effectLst>
              </a:rPr>
              <a:t>Liou, J.J. and Yuan, J.S.  Semiconductor Device Physics and Simulation.  Plenum Press, 	New York:  1998.</a:t>
            </a:r>
          </a:p>
          <a:p>
            <a:pPr algn="l"/>
            <a:r>
              <a:rPr lang="en-US" sz="1600">
                <a:effectLst>
                  <a:outerShdw blurRad="38100" dist="38100" dir="2700000" algn="tl">
                    <a:srgbClr val="000000"/>
                  </a:outerShdw>
                </a:effectLst>
              </a:rPr>
              <a:t>Neamen, Donald.  </a:t>
            </a:r>
            <a:r>
              <a:rPr lang="en-US" sz="1600" u="sng">
                <a:effectLst>
                  <a:outerShdw blurRad="38100" dist="38100" dir="2700000" algn="tl">
                    <a:srgbClr val="000000"/>
                  </a:outerShdw>
                </a:effectLst>
              </a:rPr>
              <a:t>Semiconductor Physics &amp; Devices. Basic Principles.</a:t>
            </a:r>
            <a:r>
              <a:rPr lang="en-US" sz="1600">
                <a:effectLst>
                  <a:outerShdw blurRad="38100" dist="38100" dir="2700000" algn="tl">
                    <a:srgbClr val="000000"/>
                  </a:outerShdw>
                </a:effectLst>
              </a:rPr>
              <a:t>  McGraw-Hill, 	Boston:  1997.  (pp 1-15, 211-234)</a:t>
            </a:r>
          </a:p>
          <a:p>
            <a:pPr algn="l">
              <a:spcBef>
                <a:spcPct val="30000"/>
              </a:spcBef>
            </a:pPr>
            <a:r>
              <a:rPr lang="en-US" sz="1600">
                <a:effectLst>
                  <a:outerShdw blurRad="38100" dist="38100" dir="2700000" algn="tl">
                    <a:srgbClr val="000000"/>
                  </a:outerShdw>
                </a:effectLst>
              </a:rPr>
              <a:t>	</a:t>
            </a:r>
            <a:r>
              <a:rPr lang="en-US" sz="1600" baseline="30000">
                <a:effectLst>
                  <a:outerShdw blurRad="38100" dist="38100" dir="2700000" algn="tl">
                    <a:srgbClr val="000000"/>
                  </a:outerShdw>
                </a:effectLst>
              </a:rPr>
              <a:t>1</a:t>
            </a:r>
            <a:r>
              <a:rPr lang="en-US" sz="1600">
                <a:effectLst>
                  <a:outerShdw blurRad="38100" dist="38100" dir="2700000" algn="tl">
                    <a:srgbClr val="000000"/>
                  </a:outerShdw>
                </a:effectLst>
              </a:rPr>
              <a:t>  Figure 6.2.  The space charge region, the electric field, and the forces acting on 	   the charged carriers, pg 213.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8"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What Are Diodes Made Out Of?</a:t>
            </a:r>
          </a:p>
        </p:txBody>
      </p:sp>
      <p:sp>
        <p:nvSpPr>
          <p:cNvPr id="13330" name="Text Box 18"/>
          <p:cNvSpPr txBox="1">
            <a:spLocks noChangeArrowheads="1"/>
          </p:cNvSpPr>
          <p:nvPr/>
        </p:nvSpPr>
        <p:spPr bwMode="auto">
          <a:xfrm>
            <a:off x="0" y="1066800"/>
            <a:ext cx="5791200" cy="5348288"/>
          </a:xfrm>
          <a:prstGeom prst="rect">
            <a:avLst/>
          </a:prstGeom>
          <a:noFill/>
          <a:ln w="38100">
            <a:noFill/>
            <a:miter lim="800000"/>
            <a:headEnd/>
            <a:tailEnd/>
          </a:ln>
          <a:effectLst/>
        </p:spPr>
        <p:txBody>
          <a:bodyPr>
            <a:spAutoFit/>
          </a:bodyPr>
          <a:lstStyle/>
          <a:p>
            <a:pPr marL="228600" indent="-228600" algn="l">
              <a:buFontTx/>
              <a:buChar char="•"/>
            </a:pPr>
            <a:r>
              <a:rPr lang="en-US" sz="1600">
                <a:solidFill>
                  <a:srgbClr val="FFFF00"/>
                </a:solidFill>
                <a:effectLst>
                  <a:outerShdw blurRad="38100" dist="38100" dir="2700000" algn="tl">
                    <a:srgbClr val="000000"/>
                  </a:outerShdw>
                </a:effectLst>
              </a:rPr>
              <a:t>Silicon (Si) and Germanium (Ge) are the two most common single elements that are used to make Diodes.  A compound that is commonly used is Gallium Arsenide (GaAs), especially in the case of LEDs because of it’s large bandgap.  </a:t>
            </a:r>
          </a:p>
          <a:p>
            <a:pPr marL="228600" indent="-228600" algn="l">
              <a:buFontTx/>
              <a:buChar char="•"/>
            </a:pPr>
            <a:r>
              <a:rPr lang="en-US" sz="1600">
                <a:solidFill>
                  <a:srgbClr val="FFFF00"/>
                </a:solidFill>
                <a:effectLst>
                  <a:outerShdw blurRad="38100" dist="38100" dir="2700000" algn="tl">
                    <a:srgbClr val="000000"/>
                  </a:outerShdw>
                </a:effectLst>
              </a:rPr>
              <a:t>Silicon and Germanium are both group 4 elements, meaning they have  4 valence electrons.  Their structure allows them to grow in a shape called the diamond lattice.</a:t>
            </a:r>
          </a:p>
          <a:p>
            <a:pPr marL="228600" indent="-228600" algn="l">
              <a:buFontTx/>
              <a:buChar char="•"/>
            </a:pPr>
            <a:r>
              <a:rPr lang="en-US" sz="1600">
                <a:solidFill>
                  <a:srgbClr val="FFFF00"/>
                </a:solidFill>
                <a:effectLst>
                  <a:outerShdw blurRad="38100" dist="38100" dir="2700000" algn="tl">
                    <a:srgbClr val="000000"/>
                  </a:outerShdw>
                </a:effectLst>
              </a:rPr>
              <a:t>Gallium is a group 3 element while Arsenide is a group 5 element.  When put together as a compound, GaAs creates a zincblend lattice structure.</a:t>
            </a:r>
          </a:p>
          <a:p>
            <a:pPr marL="228600" indent="-228600" algn="l">
              <a:buFontTx/>
              <a:buChar char="•"/>
            </a:pPr>
            <a:r>
              <a:rPr lang="en-US" sz="1600">
                <a:solidFill>
                  <a:srgbClr val="FFFF00"/>
                </a:solidFill>
                <a:effectLst>
                  <a:outerShdw blurRad="38100" dist="38100" dir="2700000" algn="tl">
                    <a:srgbClr val="000000"/>
                  </a:outerShdw>
                </a:effectLst>
              </a:rPr>
              <a:t>In both the diamond lattice and zincblend lattice, each atom shares its valence electrons with its four closest neighbors.  This sharing of electrons is what ultimately allows diodes to be build.  When dopants from groups 3 or 5 (in most cases) are added to Si, Ge or GaAs it changes the properties of the material so we are able to make the P- and N-type materials that become the diode.</a:t>
            </a:r>
          </a:p>
        </p:txBody>
      </p:sp>
      <p:grpSp>
        <p:nvGrpSpPr>
          <p:cNvPr id="3" name="Group 84"/>
          <p:cNvGrpSpPr>
            <a:grpSpLocks/>
          </p:cNvGrpSpPr>
          <p:nvPr/>
        </p:nvGrpSpPr>
        <p:grpSpPr bwMode="auto">
          <a:xfrm>
            <a:off x="6019800" y="914400"/>
            <a:ext cx="3124200" cy="2514600"/>
            <a:chOff x="3991" y="768"/>
            <a:chExt cx="1510" cy="1348"/>
          </a:xfrm>
        </p:grpSpPr>
        <p:sp>
          <p:nvSpPr>
            <p:cNvPr id="13331" name="Oval 19"/>
            <p:cNvSpPr>
              <a:spLocks noChangeArrowheads="1"/>
            </p:cNvSpPr>
            <p:nvPr/>
          </p:nvSpPr>
          <p:spPr bwMode="auto">
            <a:xfrm>
              <a:off x="4183" y="916"/>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2" name="Oval 20"/>
            <p:cNvSpPr>
              <a:spLocks noChangeArrowheads="1"/>
            </p:cNvSpPr>
            <p:nvPr/>
          </p:nvSpPr>
          <p:spPr bwMode="auto">
            <a:xfrm>
              <a:off x="4615" y="916"/>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3" name="Oval 21"/>
            <p:cNvSpPr>
              <a:spLocks noChangeArrowheads="1"/>
            </p:cNvSpPr>
            <p:nvPr/>
          </p:nvSpPr>
          <p:spPr bwMode="auto">
            <a:xfrm>
              <a:off x="5047" y="916"/>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4" name="Oval 22"/>
            <p:cNvSpPr>
              <a:spLocks noChangeArrowheads="1"/>
            </p:cNvSpPr>
            <p:nvPr/>
          </p:nvSpPr>
          <p:spPr bwMode="auto">
            <a:xfrm>
              <a:off x="4183" y="1300"/>
              <a:ext cx="240" cy="252"/>
            </a:xfrm>
            <a:prstGeom prst="ellipse">
              <a:avLst/>
            </a:prstGeom>
            <a:noFill/>
            <a:ln w="25400">
              <a:solidFill>
                <a:srgbClr val="00FF00"/>
              </a:solidFill>
              <a:round/>
              <a:headEnd/>
              <a:tailEnd/>
            </a:ln>
            <a:effectLst/>
          </p:spPr>
          <p:txBody>
            <a:bodyPr lIns="0" tIns="0" rIns="0" bIns="0" anchor="ctr"/>
            <a:lstStyle/>
            <a:p>
              <a:pPr>
                <a:spcBef>
                  <a:spcPct val="0"/>
                </a:spcBef>
              </a:pPr>
              <a:r>
                <a:rPr lang="en-US" sz="1000">
                  <a:solidFill>
                    <a:srgbClr val="66CCFF"/>
                  </a:solidFill>
                  <a:effectLst>
                    <a:outerShdw blurRad="38100" dist="38100" dir="2700000" algn="tl">
                      <a:srgbClr val="000000"/>
                    </a:outerShdw>
                  </a:effectLst>
                </a:rPr>
                <a:t>Si </a:t>
              </a:r>
            </a:p>
            <a:p>
              <a:pPr>
                <a:spcBef>
                  <a:spcPct val="0"/>
                </a:spcBef>
              </a:pPr>
              <a:r>
                <a:rPr lang="en-US" sz="1000">
                  <a:solidFill>
                    <a:srgbClr val="66CCFF"/>
                  </a:solidFill>
                  <a:effectLst>
                    <a:outerShdw blurRad="38100" dist="38100" dir="2700000" algn="tl">
                      <a:srgbClr val="000000"/>
                    </a:outerShdw>
                  </a:effectLst>
                </a:rPr>
                <a:t>+4</a:t>
              </a:r>
            </a:p>
          </p:txBody>
        </p:sp>
        <p:sp>
          <p:nvSpPr>
            <p:cNvPr id="13335" name="Oval 23"/>
            <p:cNvSpPr>
              <a:spLocks noChangeArrowheads="1"/>
            </p:cNvSpPr>
            <p:nvPr/>
          </p:nvSpPr>
          <p:spPr bwMode="auto">
            <a:xfrm>
              <a:off x="4615" y="1300"/>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6" name="Oval 24"/>
            <p:cNvSpPr>
              <a:spLocks noChangeArrowheads="1"/>
            </p:cNvSpPr>
            <p:nvPr/>
          </p:nvSpPr>
          <p:spPr bwMode="auto">
            <a:xfrm>
              <a:off x="5047" y="1300"/>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7" name="Oval 25"/>
            <p:cNvSpPr>
              <a:spLocks noChangeArrowheads="1"/>
            </p:cNvSpPr>
            <p:nvPr/>
          </p:nvSpPr>
          <p:spPr bwMode="auto">
            <a:xfrm>
              <a:off x="4183" y="1684"/>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8" name="Oval 26"/>
            <p:cNvSpPr>
              <a:spLocks noChangeArrowheads="1"/>
            </p:cNvSpPr>
            <p:nvPr/>
          </p:nvSpPr>
          <p:spPr bwMode="auto">
            <a:xfrm>
              <a:off x="4615" y="1684"/>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39" name="Oval 27"/>
            <p:cNvSpPr>
              <a:spLocks noChangeArrowheads="1"/>
            </p:cNvSpPr>
            <p:nvPr/>
          </p:nvSpPr>
          <p:spPr bwMode="auto">
            <a:xfrm>
              <a:off x="5047" y="1684"/>
              <a:ext cx="240" cy="252"/>
            </a:xfrm>
            <a:prstGeom prst="ellipse">
              <a:avLst/>
            </a:prstGeom>
            <a:noFill/>
            <a:ln w="25400">
              <a:solidFill>
                <a:srgbClr val="00FF00"/>
              </a:solidFill>
              <a:round/>
              <a:headEnd/>
              <a:tailEnd/>
            </a:ln>
            <a:effectLst/>
          </p:spPr>
          <p:txBody>
            <a:bodyPr lIns="0" tIns="0" rIns="0" anchor="ctr"/>
            <a:lstStyle/>
            <a:p>
              <a:pPr>
                <a:spcBef>
                  <a:spcPct val="0"/>
                </a:spcBef>
              </a:pPr>
              <a:r>
                <a:rPr lang="en-US" sz="1000">
                  <a:solidFill>
                    <a:srgbClr val="66CCFF"/>
                  </a:solidFill>
                  <a:effectLst>
                    <a:outerShdw blurRad="38100" dist="38100" dir="2700000" algn="tl">
                      <a:srgbClr val="000000"/>
                    </a:outerShdw>
                  </a:effectLst>
                </a:rPr>
                <a:t>Si</a:t>
              </a:r>
            </a:p>
            <a:p>
              <a:pPr>
                <a:spcBef>
                  <a:spcPct val="0"/>
                </a:spcBef>
              </a:pPr>
              <a:r>
                <a:rPr lang="en-US" sz="1000">
                  <a:solidFill>
                    <a:srgbClr val="66CCFF"/>
                  </a:solidFill>
                  <a:effectLst>
                    <a:outerShdw blurRad="38100" dist="38100" dir="2700000" algn="tl">
                      <a:srgbClr val="000000"/>
                    </a:outerShdw>
                  </a:effectLst>
                </a:rPr>
                <a:t>+4</a:t>
              </a:r>
            </a:p>
          </p:txBody>
        </p:sp>
        <p:sp>
          <p:nvSpPr>
            <p:cNvPr id="13340" name="Freeform 28"/>
            <p:cNvSpPr>
              <a:spLocks/>
            </p:cNvSpPr>
            <p:nvPr/>
          </p:nvSpPr>
          <p:spPr bwMode="auto">
            <a:xfrm>
              <a:off x="4369" y="1146"/>
              <a:ext cx="26" cy="193"/>
            </a:xfrm>
            <a:custGeom>
              <a:avLst/>
              <a:gdLst/>
              <a:ahLst/>
              <a:cxnLst>
                <a:cxn ang="0">
                  <a:pos x="0" y="0"/>
                </a:cxn>
                <a:cxn ang="0">
                  <a:pos x="26" y="100"/>
                </a:cxn>
                <a:cxn ang="0">
                  <a:pos x="11" y="193"/>
                </a:cxn>
              </a:cxnLst>
              <a:rect l="0" t="0" r="r" b="b"/>
              <a:pathLst>
                <a:path w="26" h="193">
                  <a:moveTo>
                    <a:pt x="0" y="0"/>
                  </a:moveTo>
                  <a:cubicBezTo>
                    <a:pt x="4" y="16"/>
                    <a:pt x="24" y="68"/>
                    <a:pt x="26" y="100"/>
                  </a:cubicBezTo>
                  <a:cubicBezTo>
                    <a:pt x="26" y="132"/>
                    <a:pt x="14" y="174"/>
                    <a:pt x="11" y="193"/>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1" name="Freeform 29"/>
            <p:cNvSpPr>
              <a:spLocks/>
            </p:cNvSpPr>
            <p:nvPr/>
          </p:nvSpPr>
          <p:spPr bwMode="auto">
            <a:xfrm>
              <a:off x="4212" y="1150"/>
              <a:ext cx="25" cy="189"/>
            </a:xfrm>
            <a:custGeom>
              <a:avLst/>
              <a:gdLst/>
              <a:ahLst/>
              <a:cxnLst>
                <a:cxn ang="0">
                  <a:pos x="25" y="0"/>
                </a:cxn>
                <a:cxn ang="0">
                  <a:pos x="0" y="107"/>
                </a:cxn>
                <a:cxn ang="0">
                  <a:pos x="15" y="189"/>
                </a:cxn>
              </a:cxnLst>
              <a:rect l="0" t="0" r="r" b="b"/>
              <a:pathLst>
                <a:path w="25" h="189">
                  <a:moveTo>
                    <a:pt x="25" y="0"/>
                  </a:moveTo>
                  <a:cubicBezTo>
                    <a:pt x="21" y="18"/>
                    <a:pt x="2" y="76"/>
                    <a:pt x="0" y="107"/>
                  </a:cubicBezTo>
                  <a:cubicBezTo>
                    <a:pt x="0" y="139"/>
                    <a:pt x="12" y="172"/>
                    <a:pt x="15" y="189"/>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2" name="Freeform 30"/>
            <p:cNvSpPr>
              <a:spLocks/>
            </p:cNvSpPr>
            <p:nvPr/>
          </p:nvSpPr>
          <p:spPr bwMode="auto">
            <a:xfrm>
              <a:off x="4801" y="1152"/>
              <a:ext cx="32" cy="192"/>
            </a:xfrm>
            <a:custGeom>
              <a:avLst/>
              <a:gdLst/>
              <a:ahLst/>
              <a:cxnLst>
                <a:cxn ang="0">
                  <a:pos x="0" y="0"/>
                </a:cxn>
                <a:cxn ang="0">
                  <a:pos x="32" y="104"/>
                </a:cxn>
                <a:cxn ang="0">
                  <a:pos x="20" y="192"/>
                </a:cxn>
              </a:cxnLst>
              <a:rect l="0" t="0" r="r" b="b"/>
              <a:pathLst>
                <a:path w="32" h="192">
                  <a:moveTo>
                    <a:pt x="0" y="0"/>
                  </a:moveTo>
                  <a:cubicBezTo>
                    <a:pt x="5" y="17"/>
                    <a:pt x="29" y="72"/>
                    <a:pt x="32" y="104"/>
                  </a:cubicBezTo>
                  <a:cubicBezTo>
                    <a:pt x="32" y="136"/>
                    <a:pt x="22" y="174"/>
                    <a:pt x="20" y="192"/>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3" name="Freeform 31"/>
            <p:cNvSpPr>
              <a:spLocks/>
            </p:cNvSpPr>
            <p:nvPr/>
          </p:nvSpPr>
          <p:spPr bwMode="auto">
            <a:xfrm>
              <a:off x="4650" y="1150"/>
              <a:ext cx="33" cy="180"/>
            </a:xfrm>
            <a:custGeom>
              <a:avLst/>
              <a:gdLst/>
              <a:ahLst/>
              <a:cxnLst>
                <a:cxn ang="0">
                  <a:pos x="33" y="0"/>
                </a:cxn>
                <a:cxn ang="0">
                  <a:pos x="0" y="117"/>
                </a:cxn>
                <a:cxn ang="0">
                  <a:pos x="16" y="180"/>
                </a:cxn>
              </a:cxnLst>
              <a:rect l="0" t="0" r="r" b="b"/>
              <a:pathLst>
                <a:path w="33" h="180">
                  <a:moveTo>
                    <a:pt x="33" y="0"/>
                  </a:moveTo>
                  <a:cubicBezTo>
                    <a:pt x="28" y="19"/>
                    <a:pt x="3" y="87"/>
                    <a:pt x="0" y="117"/>
                  </a:cubicBezTo>
                  <a:cubicBezTo>
                    <a:pt x="0" y="149"/>
                    <a:pt x="13" y="167"/>
                    <a:pt x="16" y="18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4" name="Freeform 32"/>
            <p:cNvSpPr>
              <a:spLocks/>
            </p:cNvSpPr>
            <p:nvPr/>
          </p:nvSpPr>
          <p:spPr bwMode="auto">
            <a:xfrm>
              <a:off x="5221" y="1152"/>
              <a:ext cx="44" cy="184"/>
            </a:xfrm>
            <a:custGeom>
              <a:avLst/>
              <a:gdLst/>
              <a:ahLst/>
              <a:cxnLst>
                <a:cxn ang="0">
                  <a:pos x="0" y="0"/>
                </a:cxn>
                <a:cxn ang="0">
                  <a:pos x="44" y="104"/>
                </a:cxn>
                <a:cxn ang="0">
                  <a:pos x="27" y="184"/>
                </a:cxn>
              </a:cxnLst>
              <a:rect l="0" t="0" r="r" b="b"/>
              <a:pathLst>
                <a:path w="44" h="184">
                  <a:moveTo>
                    <a:pt x="0" y="0"/>
                  </a:moveTo>
                  <a:cubicBezTo>
                    <a:pt x="7" y="17"/>
                    <a:pt x="40" y="73"/>
                    <a:pt x="44" y="104"/>
                  </a:cubicBezTo>
                  <a:cubicBezTo>
                    <a:pt x="44" y="136"/>
                    <a:pt x="31" y="167"/>
                    <a:pt x="27" y="184"/>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5" name="Freeform 33"/>
            <p:cNvSpPr>
              <a:spLocks/>
            </p:cNvSpPr>
            <p:nvPr/>
          </p:nvSpPr>
          <p:spPr bwMode="auto">
            <a:xfrm>
              <a:off x="5082" y="1150"/>
              <a:ext cx="33" cy="180"/>
            </a:xfrm>
            <a:custGeom>
              <a:avLst/>
              <a:gdLst/>
              <a:ahLst/>
              <a:cxnLst>
                <a:cxn ang="0">
                  <a:pos x="33" y="0"/>
                </a:cxn>
                <a:cxn ang="0">
                  <a:pos x="0" y="117"/>
                </a:cxn>
                <a:cxn ang="0">
                  <a:pos x="19" y="180"/>
                </a:cxn>
              </a:cxnLst>
              <a:rect l="0" t="0" r="r" b="b"/>
              <a:pathLst>
                <a:path w="33" h="180">
                  <a:moveTo>
                    <a:pt x="33" y="0"/>
                  </a:moveTo>
                  <a:cubicBezTo>
                    <a:pt x="28" y="19"/>
                    <a:pt x="2" y="87"/>
                    <a:pt x="0" y="117"/>
                  </a:cubicBezTo>
                  <a:cubicBezTo>
                    <a:pt x="0" y="149"/>
                    <a:pt x="15" y="167"/>
                    <a:pt x="19" y="18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6" name="Freeform 34"/>
            <p:cNvSpPr>
              <a:spLocks/>
            </p:cNvSpPr>
            <p:nvPr/>
          </p:nvSpPr>
          <p:spPr bwMode="auto">
            <a:xfrm>
              <a:off x="4375" y="1534"/>
              <a:ext cx="26" cy="193"/>
            </a:xfrm>
            <a:custGeom>
              <a:avLst/>
              <a:gdLst/>
              <a:ahLst/>
              <a:cxnLst>
                <a:cxn ang="0">
                  <a:pos x="0" y="0"/>
                </a:cxn>
                <a:cxn ang="0">
                  <a:pos x="26" y="100"/>
                </a:cxn>
                <a:cxn ang="0">
                  <a:pos x="11" y="193"/>
                </a:cxn>
              </a:cxnLst>
              <a:rect l="0" t="0" r="r" b="b"/>
              <a:pathLst>
                <a:path w="26" h="193">
                  <a:moveTo>
                    <a:pt x="0" y="0"/>
                  </a:moveTo>
                  <a:cubicBezTo>
                    <a:pt x="4" y="16"/>
                    <a:pt x="24" y="68"/>
                    <a:pt x="26" y="100"/>
                  </a:cubicBezTo>
                  <a:cubicBezTo>
                    <a:pt x="26" y="132"/>
                    <a:pt x="14" y="174"/>
                    <a:pt x="11" y="193"/>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7" name="Freeform 35"/>
            <p:cNvSpPr>
              <a:spLocks/>
            </p:cNvSpPr>
            <p:nvPr/>
          </p:nvSpPr>
          <p:spPr bwMode="auto">
            <a:xfrm>
              <a:off x="4218" y="1538"/>
              <a:ext cx="25" cy="176"/>
            </a:xfrm>
            <a:custGeom>
              <a:avLst/>
              <a:gdLst/>
              <a:ahLst/>
              <a:cxnLst>
                <a:cxn ang="0">
                  <a:pos x="25" y="0"/>
                </a:cxn>
                <a:cxn ang="0">
                  <a:pos x="0" y="107"/>
                </a:cxn>
                <a:cxn ang="0">
                  <a:pos x="13" y="176"/>
                </a:cxn>
              </a:cxnLst>
              <a:rect l="0" t="0" r="r" b="b"/>
              <a:pathLst>
                <a:path w="25" h="176">
                  <a:moveTo>
                    <a:pt x="25" y="0"/>
                  </a:moveTo>
                  <a:cubicBezTo>
                    <a:pt x="21" y="18"/>
                    <a:pt x="2" y="78"/>
                    <a:pt x="0" y="107"/>
                  </a:cubicBezTo>
                  <a:cubicBezTo>
                    <a:pt x="0" y="139"/>
                    <a:pt x="10" y="162"/>
                    <a:pt x="13" y="176"/>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8" name="Freeform 36"/>
            <p:cNvSpPr>
              <a:spLocks/>
            </p:cNvSpPr>
            <p:nvPr/>
          </p:nvSpPr>
          <p:spPr bwMode="auto">
            <a:xfrm>
              <a:off x="4807" y="1540"/>
              <a:ext cx="32" cy="192"/>
            </a:xfrm>
            <a:custGeom>
              <a:avLst/>
              <a:gdLst/>
              <a:ahLst/>
              <a:cxnLst>
                <a:cxn ang="0">
                  <a:pos x="0" y="0"/>
                </a:cxn>
                <a:cxn ang="0">
                  <a:pos x="32" y="104"/>
                </a:cxn>
                <a:cxn ang="0">
                  <a:pos x="20" y="192"/>
                </a:cxn>
              </a:cxnLst>
              <a:rect l="0" t="0" r="r" b="b"/>
              <a:pathLst>
                <a:path w="32" h="192">
                  <a:moveTo>
                    <a:pt x="0" y="0"/>
                  </a:moveTo>
                  <a:cubicBezTo>
                    <a:pt x="5" y="17"/>
                    <a:pt x="29" y="72"/>
                    <a:pt x="32" y="104"/>
                  </a:cubicBezTo>
                  <a:cubicBezTo>
                    <a:pt x="32" y="136"/>
                    <a:pt x="22" y="174"/>
                    <a:pt x="20" y="192"/>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49" name="Freeform 37"/>
            <p:cNvSpPr>
              <a:spLocks/>
            </p:cNvSpPr>
            <p:nvPr/>
          </p:nvSpPr>
          <p:spPr bwMode="auto">
            <a:xfrm>
              <a:off x="4656" y="1538"/>
              <a:ext cx="33" cy="175"/>
            </a:xfrm>
            <a:custGeom>
              <a:avLst/>
              <a:gdLst/>
              <a:ahLst/>
              <a:cxnLst>
                <a:cxn ang="0">
                  <a:pos x="33" y="0"/>
                </a:cxn>
                <a:cxn ang="0">
                  <a:pos x="0" y="117"/>
                </a:cxn>
                <a:cxn ang="0">
                  <a:pos x="16" y="175"/>
                </a:cxn>
              </a:cxnLst>
              <a:rect l="0" t="0" r="r" b="b"/>
              <a:pathLst>
                <a:path w="33" h="175">
                  <a:moveTo>
                    <a:pt x="33" y="0"/>
                  </a:moveTo>
                  <a:cubicBezTo>
                    <a:pt x="28" y="19"/>
                    <a:pt x="3" y="88"/>
                    <a:pt x="0" y="117"/>
                  </a:cubicBezTo>
                  <a:cubicBezTo>
                    <a:pt x="0" y="149"/>
                    <a:pt x="13" y="163"/>
                    <a:pt x="16" y="175"/>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50" name="Freeform 38"/>
            <p:cNvSpPr>
              <a:spLocks/>
            </p:cNvSpPr>
            <p:nvPr/>
          </p:nvSpPr>
          <p:spPr bwMode="auto">
            <a:xfrm>
              <a:off x="5227" y="1540"/>
              <a:ext cx="44" cy="184"/>
            </a:xfrm>
            <a:custGeom>
              <a:avLst/>
              <a:gdLst/>
              <a:ahLst/>
              <a:cxnLst>
                <a:cxn ang="0">
                  <a:pos x="0" y="0"/>
                </a:cxn>
                <a:cxn ang="0">
                  <a:pos x="44" y="104"/>
                </a:cxn>
                <a:cxn ang="0">
                  <a:pos x="27" y="184"/>
                </a:cxn>
              </a:cxnLst>
              <a:rect l="0" t="0" r="r" b="b"/>
              <a:pathLst>
                <a:path w="44" h="184">
                  <a:moveTo>
                    <a:pt x="0" y="0"/>
                  </a:moveTo>
                  <a:cubicBezTo>
                    <a:pt x="7" y="17"/>
                    <a:pt x="40" y="73"/>
                    <a:pt x="44" y="104"/>
                  </a:cubicBezTo>
                  <a:cubicBezTo>
                    <a:pt x="44" y="136"/>
                    <a:pt x="31" y="167"/>
                    <a:pt x="27" y="184"/>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51" name="Freeform 39"/>
            <p:cNvSpPr>
              <a:spLocks/>
            </p:cNvSpPr>
            <p:nvPr/>
          </p:nvSpPr>
          <p:spPr bwMode="auto">
            <a:xfrm>
              <a:off x="5088" y="1538"/>
              <a:ext cx="33" cy="172"/>
            </a:xfrm>
            <a:custGeom>
              <a:avLst/>
              <a:gdLst/>
              <a:ahLst/>
              <a:cxnLst>
                <a:cxn ang="0">
                  <a:pos x="33" y="0"/>
                </a:cxn>
                <a:cxn ang="0">
                  <a:pos x="0" y="117"/>
                </a:cxn>
                <a:cxn ang="0">
                  <a:pos x="12" y="172"/>
                </a:cxn>
              </a:cxnLst>
              <a:rect l="0" t="0" r="r" b="b"/>
              <a:pathLst>
                <a:path w="33" h="172">
                  <a:moveTo>
                    <a:pt x="33" y="0"/>
                  </a:moveTo>
                  <a:cubicBezTo>
                    <a:pt x="28" y="19"/>
                    <a:pt x="3" y="88"/>
                    <a:pt x="0" y="117"/>
                  </a:cubicBezTo>
                  <a:cubicBezTo>
                    <a:pt x="0" y="149"/>
                    <a:pt x="10" y="161"/>
                    <a:pt x="12" y="172"/>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58" name="Freeform 46"/>
            <p:cNvSpPr>
              <a:spLocks/>
            </p:cNvSpPr>
            <p:nvPr/>
          </p:nvSpPr>
          <p:spPr bwMode="auto">
            <a:xfrm>
              <a:off x="4411" y="1098"/>
              <a:ext cx="216" cy="31"/>
            </a:xfrm>
            <a:custGeom>
              <a:avLst/>
              <a:gdLst/>
              <a:ahLst/>
              <a:cxnLst>
                <a:cxn ang="0">
                  <a:pos x="216" y="3"/>
                </a:cxn>
                <a:cxn ang="0">
                  <a:pos x="108" y="30"/>
                </a:cxn>
                <a:cxn ang="0">
                  <a:pos x="0" y="0"/>
                </a:cxn>
              </a:cxnLst>
              <a:rect l="0" t="0" r="r" b="b"/>
              <a:pathLst>
                <a:path w="216" h="31">
                  <a:moveTo>
                    <a:pt x="216" y="3"/>
                  </a:moveTo>
                  <a:cubicBezTo>
                    <a:pt x="198" y="7"/>
                    <a:pt x="144" y="31"/>
                    <a:pt x="108" y="30"/>
                  </a:cubicBezTo>
                  <a:cubicBezTo>
                    <a:pt x="76" y="30"/>
                    <a:pt x="22" y="6"/>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59" name="Freeform 47"/>
            <p:cNvSpPr>
              <a:spLocks/>
            </p:cNvSpPr>
            <p:nvPr/>
          </p:nvSpPr>
          <p:spPr bwMode="auto">
            <a:xfrm>
              <a:off x="4419" y="964"/>
              <a:ext cx="199" cy="32"/>
            </a:xfrm>
            <a:custGeom>
              <a:avLst/>
              <a:gdLst/>
              <a:ahLst/>
              <a:cxnLst>
                <a:cxn ang="0">
                  <a:pos x="199" y="32"/>
                </a:cxn>
                <a:cxn ang="0">
                  <a:pos x="88" y="0"/>
                </a:cxn>
                <a:cxn ang="0">
                  <a:pos x="0" y="26"/>
                </a:cxn>
              </a:cxnLst>
              <a:rect l="0" t="0" r="r" b="b"/>
              <a:pathLst>
                <a:path w="199" h="32">
                  <a:moveTo>
                    <a:pt x="199" y="32"/>
                  </a:moveTo>
                  <a:cubicBezTo>
                    <a:pt x="181" y="27"/>
                    <a:pt x="121" y="1"/>
                    <a:pt x="88" y="0"/>
                  </a:cubicBezTo>
                  <a:cubicBezTo>
                    <a:pt x="56" y="0"/>
                    <a:pt x="18" y="21"/>
                    <a:pt x="0" y="26"/>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0" name="Freeform 48"/>
            <p:cNvSpPr>
              <a:spLocks/>
            </p:cNvSpPr>
            <p:nvPr/>
          </p:nvSpPr>
          <p:spPr bwMode="auto">
            <a:xfrm>
              <a:off x="4847" y="1098"/>
              <a:ext cx="216" cy="31"/>
            </a:xfrm>
            <a:custGeom>
              <a:avLst/>
              <a:gdLst/>
              <a:ahLst/>
              <a:cxnLst>
                <a:cxn ang="0">
                  <a:pos x="216" y="3"/>
                </a:cxn>
                <a:cxn ang="0">
                  <a:pos x="108" y="30"/>
                </a:cxn>
                <a:cxn ang="0">
                  <a:pos x="0" y="0"/>
                </a:cxn>
              </a:cxnLst>
              <a:rect l="0" t="0" r="r" b="b"/>
              <a:pathLst>
                <a:path w="216" h="31">
                  <a:moveTo>
                    <a:pt x="216" y="3"/>
                  </a:moveTo>
                  <a:cubicBezTo>
                    <a:pt x="198" y="7"/>
                    <a:pt x="144" y="31"/>
                    <a:pt x="108" y="30"/>
                  </a:cubicBezTo>
                  <a:cubicBezTo>
                    <a:pt x="76" y="30"/>
                    <a:pt x="22" y="6"/>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1" name="Freeform 49"/>
            <p:cNvSpPr>
              <a:spLocks/>
            </p:cNvSpPr>
            <p:nvPr/>
          </p:nvSpPr>
          <p:spPr bwMode="auto">
            <a:xfrm>
              <a:off x="4855" y="964"/>
              <a:ext cx="199" cy="32"/>
            </a:xfrm>
            <a:custGeom>
              <a:avLst/>
              <a:gdLst/>
              <a:ahLst/>
              <a:cxnLst>
                <a:cxn ang="0">
                  <a:pos x="199" y="32"/>
                </a:cxn>
                <a:cxn ang="0">
                  <a:pos x="88" y="0"/>
                </a:cxn>
                <a:cxn ang="0">
                  <a:pos x="0" y="26"/>
                </a:cxn>
              </a:cxnLst>
              <a:rect l="0" t="0" r="r" b="b"/>
              <a:pathLst>
                <a:path w="199" h="32">
                  <a:moveTo>
                    <a:pt x="199" y="32"/>
                  </a:moveTo>
                  <a:cubicBezTo>
                    <a:pt x="181" y="27"/>
                    <a:pt x="121" y="1"/>
                    <a:pt x="88" y="0"/>
                  </a:cubicBezTo>
                  <a:cubicBezTo>
                    <a:pt x="56" y="0"/>
                    <a:pt x="18" y="21"/>
                    <a:pt x="0" y="26"/>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2" name="Freeform 50"/>
            <p:cNvSpPr>
              <a:spLocks/>
            </p:cNvSpPr>
            <p:nvPr/>
          </p:nvSpPr>
          <p:spPr bwMode="auto">
            <a:xfrm>
              <a:off x="4848" y="1488"/>
              <a:ext cx="220" cy="36"/>
            </a:xfrm>
            <a:custGeom>
              <a:avLst/>
              <a:gdLst/>
              <a:ahLst/>
              <a:cxnLst>
                <a:cxn ang="0">
                  <a:pos x="220" y="9"/>
                </a:cxn>
                <a:cxn ang="0">
                  <a:pos x="115" y="34"/>
                </a:cxn>
                <a:cxn ang="0">
                  <a:pos x="0" y="0"/>
                </a:cxn>
              </a:cxnLst>
              <a:rect l="0" t="0" r="r" b="b"/>
              <a:pathLst>
                <a:path w="220" h="36">
                  <a:moveTo>
                    <a:pt x="220" y="9"/>
                  </a:moveTo>
                  <a:cubicBezTo>
                    <a:pt x="202" y="13"/>
                    <a:pt x="152" y="36"/>
                    <a:pt x="115" y="34"/>
                  </a:cubicBezTo>
                  <a:cubicBezTo>
                    <a:pt x="83" y="34"/>
                    <a:pt x="24"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3" name="Freeform 51"/>
            <p:cNvSpPr>
              <a:spLocks/>
            </p:cNvSpPr>
            <p:nvPr/>
          </p:nvSpPr>
          <p:spPr bwMode="auto">
            <a:xfrm>
              <a:off x="4855" y="1358"/>
              <a:ext cx="200" cy="31"/>
            </a:xfrm>
            <a:custGeom>
              <a:avLst/>
              <a:gdLst/>
              <a:ahLst/>
              <a:cxnLst>
                <a:cxn ang="0">
                  <a:pos x="200" y="31"/>
                </a:cxn>
                <a:cxn ang="0">
                  <a:pos x="96" y="0"/>
                </a:cxn>
                <a:cxn ang="0">
                  <a:pos x="0" y="29"/>
                </a:cxn>
              </a:cxnLst>
              <a:rect l="0" t="0" r="r" b="b"/>
              <a:pathLst>
                <a:path w="200" h="31">
                  <a:moveTo>
                    <a:pt x="200" y="31"/>
                  </a:moveTo>
                  <a:cubicBezTo>
                    <a:pt x="182" y="26"/>
                    <a:pt x="129" y="0"/>
                    <a:pt x="96" y="0"/>
                  </a:cubicBezTo>
                  <a:cubicBezTo>
                    <a:pt x="64" y="0"/>
                    <a:pt x="20" y="23"/>
                    <a:pt x="0" y="29"/>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4" name="Freeform 52"/>
            <p:cNvSpPr>
              <a:spLocks/>
            </p:cNvSpPr>
            <p:nvPr/>
          </p:nvSpPr>
          <p:spPr bwMode="auto">
            <a:xfrm>
              <a:off x="4416" y="1478"/>
              <a:ext cx="220" cy="36"/>
            </a:xfrm>
            <a:custGeom>
              <a:avLst/>
              <a:gdLst/>
              <a:ahLst/>
              <a:cxnLst>
                <a:cxn ang="0">
                  <a:pos x="220" y="9"/>
                </a:cxn>
                <a:cxn ang="0">
                  <a:pos x="115" y="34"/>
                </a:cxn>
                <a:cxn ang="0">
                  <a:pos x="0" y="0"/>
                </a:cxn>
              </a:cxnLst>
              <a:rect l="0" t="0" r="r" b="b"/>
              <a:pathLst>
                <a:path w="220" h="36">
                  <a:moveTo>
                    <a:pt x="220" y="9"/>
                  </a:moveTo>
                  <a:cubicBezTo>
                    <a:pt x="202" y="13"/>
                    <a:pt x="152" y="36"/>
                    <a:pt x="115" y="34"/>
                  </a:cubicBezTo>
                  <a:cubicBezTo>
                    <a:pt x="83" y="34"/>
                    <a:pt x="24"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5" name="Freeform 53"/>
            <p:cNvSpPr>
              <a:spLocks/>
            </p:cNvSpPr>
            <p:nvPr/>
          </p:nvSpPr>
          <p:spPr bwMode="auto">
            <a:xfrm>
              <a:off x="4423" y="1348"/>
              <a:ext cx="200" cy="31"/>
            </a:xfrm>
            <a:custGeom>
              <a:avLst/>
              <a:gdLst/>
              <a:ahLst/>
              <a:cxnLst>
                <a:cxn ang="0">
                  <a:pos x="200" y="31"/>
                </a:cxn>
                <a:cxn ang="0">
                  <a:pos x="96" y="0"/>
                </a:cxn>
                <a:cxn ang="0">
                  <a:pos x="0" y="29"/>
                </a:cxn>
              </a:cxnLst>
              <a:rect l="0" t="0" r="r" b="b"/>
              <a:pathLst>
                <a:path w="200" h="31">
                  <a:moveTo>
                    <a:pt x="200" y="31"/>
                  </a:moveTo>
                  <a:cubicBezTo>
                    <a:pt x="182" y="26"/>
                    <a:pt x="129" y="0"/>
                    <a:pt x="96" y="0"/>
                  </a:cubicBezTo>
                  <a:cubicBezTo>
                    <a:pt x="64" y="0"/>
                    <a:pt x="20" y="23"/>
                    <a:pt x="0" y="29"/>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6" name="Freeform 54"/>
            <p:cNvSpPr>
              <a:spLocks/>
            </p:cNvSpPr>
            <p:nvPr/>
          </p:nvSpPr>
          <p:spPr bwMode="auto">
            <a:xfrm>
              <a:off x="4414" y="1875"/>
              <a:ext cx="229" cy="37"/>
            </a:xfrm>
            <a:custGeom>
              <a:avLst/>
              <a:gdLst/>
              <a:ahLst/>
              <a:cxnLst>
                <a:cxn ang="0">
                  <a:pos x="229" y="10"/>
                </a:cxn>
                <a:cxn ang="0">
                  <a:pos x="124" y="35"/>
                </a:cxn>
                <a:cxn ang="0">
                  <a:pos x="0" y="0"/>
                </a:cxn>
              </a:cxnLst>
              <a:rect l="0" t="0" r="r" b="b"/>
              <a:pathLst>
                <a:path w="229" h="37">
                  <a:moveTo>
                    <a:pt x="229" y="10"/>
                  </a:moveTo>
                  <a:cubicBezTo>
                    <a:pt x="211" y="14"/>
                    <a:pt x="162"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7" name="Freeform 55"/>
            <p:cNvSpPr>
              <a:spLocks/>
            </p:cNvSpPr>
            <p:nvPr/>
          </p:nvSpPr>
          <p:spPr bwMode="auto">
            <a:xfrm>
              <a:off x="4420" y="1746"/>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8" name="Freeform 56"/>
            <p:cNvSpPr>
              <a:spLocks/>
            </p:cNvSpPr>
            <p:nvPr/>
          </p:nvSpPr>
          <p:spPr bwMode="auto">
            <a:xfrm>
              <a:off x="4849" y="1861"/>
              <a:ext cx="219" cy="37"/>
            </a:xfrm>
            <a:custGeom>
              <a:avLst/>
              <a:gdLst/>
              <a:ahLst/>
              <a:cxnLst>
                <a:cxn ang="0">
                  <a:pos x="219" y="12"/>
                </a:cxn>
                <a:cxn ang="0">
                  <a:pos x="124" y="35"/>
                </a:cxn>
                <a:cxn ang="0">
                  <a:pos x="0" y="0"/>
                </a:cxn>
              </a:cxnLst>
              <a:rect l="0" t="0" r="r" b="b"/>
              <a:pathLst>
                <a:path w="219" h="37">
                  <a:moveTo>
                    <a:pt x="219" y="12"/>
                  </a:moveTo>
                  <a:cubicBezTo>
                    <a:pt x="203" y="16"/>
                    <a:pt x="160"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69" name="Freeform 57"/>
            <p:cNvSpPr>
              <a:spLocks/>
            </p:cNvSpPr>
            <p:nvPr/>
          </p:nvSpPr>
          <p:spPr bwMode="auto">
            <a:xfrm>
              <a:off x="4855" y="1732"/>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70" name="Freeform 58"/>
            <p:cNvSpPr>
              <a:spLocks/>
            </p:cNvSpPr>
            <p:nvPr/>
          </p:nvSpPr>
          <p:spPr bwMode="auto">
            <a:xfrm>
              <a:off x="5272" y="1861"/>
              <a:ext cx="229" cy="37"/>
            </a:xfrm>
            <a:custGeom>
              <a:avLst/>
              <a:gdLst/>
              <a:ahLst/>
              <a:cxnLst>
                <a:cxn ang="0">
                  <a:pos x="229" y="10"/>
                </a:cxn>
                <a:cxn ang="0">
                  <a:pos x="124" y="35"/>
                </a:cxn>
                <a:cxn ang="0">
                  <a:pos x="0" y="0"/>
                </a:cxn>
              </a:cxnLst>
              <a:rect l="0" t="0" r="r" b="b"/>
              <a:pathLst>
                <a:path w="229" h="37">
                  <a:moveTo>
                    <a:pt x="229" y="10"/>
                  </a:moveTo>
                  <a:cubicBezTo>
                    <a:pt x="211" y="14"/>
                    <a:pt x="162"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1" name="Freeform 59"/>
            <p:cNvSpPr>
              <a:spLocks/>
            </p:cNvSpPr>
            <p:nvPr/>
          </p:nvSpPr>
          <p:spPr bwMode="auto">
            <a:xfrm>
              <a:off x="5278" y="1732"/>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2" name="Freeform 60"/>
            <p:cNvSpPr>
              <a:spLocks/>
            </p:cNvSpPr>
            <p:nvPr/>
          </p:nvSpPr>
          <p:spPr bwMode="auto">
            <a:xfrm>
              <a:off x="3991" y="1876"/>
              <a:ext cx="229" cy="37"/>
            </a:xfrm>
            <a:custGeom>
              <a:avLst/>
              <a:gdLst/>
              <a:ahLst/>
              <a:cxnLst>
                <a:cxn ang="0">
                  <a:pos x="229" y="10"/>
                </a:cxn>
                <a:cxn ang="0">
                  <a:pos x="124" y="35"/>
                </a:cxn>
                <a:cxn ang="0">
                  <a:pos x="0" y="0"/>
                </a:cxn>
              </a:cxnLst>
              <a:rect l="0" t="0" r="r" b="b"/>
              <a:pathLst>
                <a:path w="229" h="37">
                  <a:moveTo>
                    <a:pt x="229" y="10"/>
                  </a:moveTo>
                  <a:cubicBezTo>
                    <a:pt x="211" y="14"/>
                    <a:pt x="162"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73" name="Freeform 61"/>
            <p:cNvSpPr>
              <a:spLocks/>
            </p:cNvSpPr>
            <p:nvPr/>
          </p:nvSpPr>
          <p:spPr bwMode="auto">
            <a:xfrm>
              <a:off x="3997" y="1747"/>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74" name="Freeform 62"/>
            <p:cNvSpPr>
              <a:spLocks/>
            </p:cNvSpPr>
            <p:nvPr/>
          </p:nvSpPr>
          <p:spPr bwMode="auto">
            <a:xfrm>
              <a:off x="4375" y="1918"/>
              <a:ext cx="26" cy="193"/>
            </a:xfrm>
            <a:custGeom>
              <a:avLst/>
              <a:gdLst/>
              <a:ahLst/>
              <a:cxnLst>
                <a:cxn ang="0">
                  <a:pos x="0" y="0"/>
                </a:cxn>
                <a:cxn ang="0">
                  <a:pos x="26" y="100"/>
                </a:cxn>
                <a:cxn ang="0">
                  <a:pos x="11" y="193"/>
                </a:cxn>
              </a:cxnLst>
              <a:rect l="0" t="0" r="r" b="b"/>
              <a:pathLst>
                <a:path w="26" h="193">
                  <a:moveTo>
                    <a:pt x="0" y="0"/>
                  </a:moveTo>
                  <a:cubicBezTo>
                    <a:pt x="4" y="16"/>
                    <a:pt x="24" y="68"/>
                    <a:pt x="26" y="100"/>
                  </a:cubicBezTo>
                  <a:cubicBezTo>
                    <a:pt x="26" y="132"/>
                    <a:pt x="14" y="174"/>
                    <a:pt x="11" y="193"/>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5" name="Freeform 63"/>
            <p:cNvSpPr>
              <a:spLocks/>
            </p:cNvSpPr>
            <p:nvPr/>
          </p:nvSpPr>
          <p:spPr bwMode="auto">
            <a:xfrm>
              <a:off x="4218" y="1922"/>
              <a:ext cx="25" cy="176"/>
            </a:xfrm>
            <a:custGeom>
              <a:avLst/>
              <a:gdLst/>
              <a:ahLst/>
              <a:cxnLst>
                <a:cxn ang="0">
                  <a:pos x="25" y="0"/>
                </a:cxn>
                <a:cxn ang="0">
                  <a:pos x="0" y="107"/>
                </a:cxn>
                <a:cxn ang="0">
                  <a:pos x="13" y="176"/>
                </a:cxn>
              </a:cxnLst>
              <a:rect l="0" t="0" r="r" b="b"/>
              <a:pathLst>
                <a:path w="25" h="176">
                  <a:moveTo>
                    <a:pt x="25" y="0"/>
                  </a:moveTo>
                  <a:cubicBezTo>
                    <a:pt x="21" y="18"/>
                    <a:pt x="2" y="78"/>
                    <a:pt x="0" y="107"/>
                  </a:cubicBezTo>
                  <a:cubicBezTo>
                    <a:pt x="0" y="139"/>
                    <a:pt x="10" y="162"/>
                    <a:pt x="13" y="176"/>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6" name="Freeform 64"/>
            <p:cNvSpPr>
              <a:spLocks/>
            </p:cNvSpPr>
            <p:nvPr/>
          </p:nvSpPr>
          <p:spPr bwMode="auto">
            <a:xfrm>
              <a:off x="4807" y="1924"/>
              <a:ext cx="32" cy="192"/>
            </a:xfrm>
            <a:custGeom>
              <a:avLst/>
              <a:gdLst/>
              <a:ahLst/>
              <a:cxnLst>
                <a:cxn ang="0">
                  <a:pos x="0" y="0"/>
                </a:cxn>
                <a:cxn ang="0">
                  <a:pos x="32" y="104"/>
                </a:cxn>
                <a:cxn ang="0">
                  <a:pos x="20" y="192"/>
                </a:cxn>
              </a:cxnLst>
              <a:rect l="0" t="0" r="r" b="b"/>
              <a:pathLst>
                <a:path w="32" h="192">
                  <a:moveTo>
                    <a:pt x="0" y="0"/>
                  </a:moveTo>
                  <a:cubicBezTo>
                    <a:pt x="5" y="17"/>
                    <a:pt x="29" y="72"/>
                    <a:pt x="32" y="104"/>
                  </a:cubicBezTo>
                  <a:cubicBezTo>
                    <a:pt x="32" y="136"/>
                    <a:pt x="22" y="174"/>
                    <a:pt x="20" y="192"/>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7" name="Freeform 65"/>
            <p:cNvSpPr>
              <a:spLocks/>
            </p:cNvSpPr>
            <p:nvPr/>
          </p:nvSpPr>
          <p:spPr bwMode="auto">
            <a:xfrm>
              <a:off x="4656" y="1922"/>
              <a:ext cx="33" cy="175"/>
            </a:xfrm>
            <a:custGeom>
              <a:avLst/>
              <a:gdLst/>
              <a:ahLst/>
              <a:cxnLst>
                <a:cxn ang="0">
                  <a:pos x="33" y="0"/>
                </a:cxn>
                <a:cxn ang="0">
                  <a:pos x="0" y="117"/>
                </a:cxn>
                <a:cxn ang="0">
                  <a:pos x="16" y="175"/>
                </a:cxn>
              </a:cxnLst>
              <a:rect l="0" t="0" r="r" b="b"/>
              <a:pathLst>
                <a:path w="33" h="175">
                  <a:moveTo>
                    <a:pt x="33" y="0"/>
                  </a:moveTo>
                  <a:cubicBezTo>
                    <a:pt x="28" y="19"/>
                    <a:pt x="3" y="88"/>
                    <a:pt x="0" y="117"/>
                  </a:cubicBezTo>
                  <a:cubicBezTo>
                    <a:pt x="0" y="149"/>
                    <a:pt x="13" y="163"/>
                    <a:pt x="16" y="175"/>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8" name="Freeform 66"/>
            <p:cNvSpPr>
              <a:spLocks/>
            </p:cNvSpPr>
            <p:nvPr/>
          </p:nvSpPr>
          <p:spPr bwMode="auto">
            <a:xfrm>
              <a:off x="5227" y="1924"/>
              <a:ext cx="44" cy="184"/>
            </a:xfrm>
            <a:custGeom>
              <a:avLst/>
              <a:gdLst/>
              <a:ahLst/>
              <a:cxnLst>
                <a:cxn ang="0">
                  <a:pos x="0" y="0"/>
                </a:cxn>
                <a:cxn ang="0">
                  <a:pos x="44" y="104"/>
                </a:cxn>
                <a:cxn ang="0">
                  <a:pos x="27" y="184"/>
                </a:cxn>
              </a:cxnLst>
              <a:rect l="0" t="0" r="r" b="b"/>
              <a:pathLst>
                <a:path w="44" h="184">
                  <a:moveTo>
                    <a:pt x="0" y="0"/>
                  </a:moveTo>
                  <a:cubicBezTo>
                    <a:pt x="7" y="17"/>
                    <a:pt x="40" y="73"/>
                    <a:pt x="44" y="104"/>
                  </a:cubicBezTo>
                  <a:cubicBezTo>
                    <a:pt x="44" y="136"/>
                    <a:pt x="31" y="167"/>
                    <a:pt x="27" y="184"/>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79" name="Freeform 67"/>
            <p:cNvSpPr>
              <a:spLocks/>
            </p:cNvSpPr>
            <p:nvPr/>
          </p:nvSpPr>
          <p:spPr bwMode="auto">
            <a:xfrm>
              <a:off x="5088" y="1922"/>
              <a:ext cx="33" cy="172"/>
            </a:xfrm>
            <a:custGeom>
              <a:avLst/>
              <a:gdLst/>
              <a:ahLst/>
              <a:cxnLst>
                <a:cxn ang="0">
                  <a:pos x="33" y="0"/>
                </a:cxn>
                <a:cxn ang="0">
                  <a:pos x="0" y="117"/>
                </a:cxn>
                <a:cxn ang="0">
                  <a:pos x="12" y="172"/>
                </a:cxn>
              </a:cxnLst>
              <a:rect l="0" t="0" r="r" b="b"/>
              <a:pathLst>
                <a:path w="33" h="172">
                  <a:moveTo>
                    <a:pt x="33" y="0"/>
                  </a:moveTo>
                  <a:cubicBezTo>
                    <a:pt x="28" y="19"/>
                    <a:pt x="3" y="88"/>
                    <a:pt x="0" y="117"/>
                  </a:cubicBezTo>
                  <a:cubicBezTo>
                    <a:pt x="0" y="149"/>
                    <a:pt x="10" y="161"/>
                    <a:pt x="12" y="172"/>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81" name="Freeform 69"/>
            <p:cNvSpPr>
              <a:spLocks/>
            </p:cNvSpPr>
            <p:nvPr/>
          </p:nvSpPr>
          <p:spPr bwMode="auto">
            <a:xfrm>
              <a:off x="3991" y="1492"/>
              <a:ext cx="229" cy="37"/>
            </a:xfrm>
            <a:custGeom>
              <a:avLst/>
              <a:gdLst/>
              <a:ahLst/>
              <a:cxnLst>
                <a:cxn ang="0">
                  <a:pos x="229" y="10"/>
                </a:cxn>
                <a:cxn ang="0">
                  <a:pos x="124" y="35"/>
                </a:cxn>
                <a:cxn ang="0">
                  <a:pos x="0" y="0"/>
                </a:cxn>
              </a:cxnLst>
              <a:rect l="0" t="0" r="r" b="b"/>
              <a:pathLst>
                <a:path w="229" h="37">
                  <a:moveTo>
                    <a:pt x="229" y="10"/>
                  </a:moveTo>
                  <a:cubicBezTo>
                    <a:pt x="211" y="14"/>
                    <a:pt x="162"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82" name="Freeform 70"/>
            <p:cNvSpPr>
              <a:spLocks/>
            </p:cNvSpPr>
            <p:nvPr/>
          </p:nvSpPr>
          <p:spPr bwMode="auto">
            <a:xfrm>
              <a:off x="3997" y="1363"/>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83" name="Freeform 71"/>
            <p:cNvSpPr>
              <a:spLocks/>
            </p:cNvSpPr>
            <p:nvPr/>
          </p:nvSpPr>
          <p:spPr bwMode="auto">
            <a:xfrm>
              <a:off x="3991" y="1108"/>
              <a:ext cx="229" cy="37"/>
            </a:xfrm>
            <a:custGeom>
              <a:avLst/>
              <a:gdLst/>
              <a:ahLst/>
              <a:cxnLst>
                <a:cxn ang="0">
                  <a:pos x="229" y="10"/>
                </a:cxn>
                <a:cxn ang="0">
                  <a:pos x="124" y="35"/>
                </a:cxn>
                <a:cxn ang="0">
                  <a:pos x="0" y="0"/>
                </a:cxn>
              </a:cxnLst>
              <a:rect l="0" t="0" r="r" b="b"/>
              <a:pathLst>
                <a:path w="229" h="37">
                  <a:moveTo>
                    <a:pt x="229" y="10"/>
                  </a:moveTo>
                  <a:cubicBezTo>
                    <a:pt x="211" y="14"/>
                    <a:pt x="162" y="37"/>
                    <a:pt x="124" y="35"/>
                  </a:cubicBezTo>
                  <a:cubicBezTo>
                    <a:pt x="92" y="35"/>
                    <a:pt x="26" y="7"/>
                    <a:pt x="0" y="0"/>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84" name="Freeform 72"/>
            <p:cNvSpPr>
              <a:spLocks/>
            </p:cNvSpPr>
            <p:nvPr/>
          </p:nvSpPr>
          <p:spPr bwMode="auto">
            <a:xfrm>
              <a:off x="3997" y="979"/>
              <a:ext cx="201" cy="30"/>
            </a:xfrm>
            <a:custGeom>
              <a:avLst/>
              <a:gdLst/>
              <a:ahLst/>
              <a:cxnLst>
                <a:cxn ang="0">
                  <a:pos x="201" y="30"/>
                </a:cxn>
                <a:cxn ang="0">
                  <a:pos x="106" y="0"/>
                </a:cxn>
                <a:cxn ang="0">
                  <a:pos x="0" y="28"/>
                </a:cxn>
              </a:cxnLst>
              <a:rect l="0" t="0" r="r" b="b"/>
              <a:pathLst>
                <a:path w="201" h="30">
                  <a:moveTo>
                    <a:pt x="201" y="30"/>
                  </a:moveTo>
                  <a:cubicBezTo>
                    <a:pt x="185" y="25"/>
                    <a:pt x="139" y="0"/>
                    <a:pt x="106" y="0"/>
                  </a:cubicBezTo>
                  <a:cubicBezTo>
                    <a:pt x="74" y="0"/>
                    <a:pt x="22" y="22"/>
                    <a:pt x="0" y="28"/>
                  </a:cubicBezTo>
                </a:path>
              </a:pathLst>
            </a:custGeom>
            <a:noFill/>
            <a:ln w="25400" cap="flat" cmpd="sng">
              <a:solidFill>
                <a:srgbClr val="CCFFCC"/>
              </a:solidFill>
              <a:prstDash val="solid"/>
              <a:round/>
              <a:headEnd type="none" w="med" len="med"/>
              <a:tailEnd type="none" w="med" len="med"/>
            </a:ln>
            <a:effectLst/>
          </p:spPr>
          <p:txBody>
            <a:bodyPr lIns="0" tIns="0" rIns="0" anchor="ctr">
              <a:spAutoFit/>
            </a:bodyPr>
            <a:lstStyle/>
            <a:p>
              <a:endParaRPr lang="en-US"/>
            </a:p>
          </p:txBody>
        </p:sp>
        <p:sp>
          <p:nvSpPr>
            <p:cNvPr id="13385" name="Freeform 73"/>
            <p:cNvSpPr>
              <a:spLocks/>
            </p:cNvSpPr>
            <p:nvPr/>
          </p:nvSpPr>
          <p:spPr bwMode="auto">
            <a:xfrm>
              <a:off x="4382" y="768"/>
              <a:ext cx="26" cy="193"/>
            </a:xfrm>
            <a:custGeom>
              <a:avLst/>
              <a:gdLst/>
              <a:ahLst/>
              <a:cxnLst>
                <a:cxn ang="0">
                  <a:pos x="0" y="0"/>
                </a:cxn>
                <a:cxn ang="0">
                  <a:pos x="26" y="100"/>
                </a:cxn>
                <a:cxn ang="0">
                  <a:pos x="11" y="193"/>
                </a:cxn>
              </a:cxnLst>
              <a:rect l="0" t="0" r="r" b="b"/>
              <a:pathLst>
                <a:path w="26" h="193">
                  <a:moveTo>
                    <a:pt x="0" y="0"/>
                  </a:moveTo>
                  <a:cubicBezTo>
                    <a:pt x="4" y="16"/>
                    <a:pt x="24" y="68"/>
                    <a:pt x="26" y="100"/>
                  </a:cubicBezTo>
                  <a:cubicBezTo>
                    <a:pt x="26" y="132"/>
                    <a:pt x="14" y="174"/>
                    <a:pt x="11" y="193"/>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86" name="Freeform 74"/>
            <p:cNvSpPr>
              <a:spLocks/>
            </p:cNvSpPr>
            <p:nvPr/>
          </p:nvSpPr>
          <p:spPr bwMode="auto">
            <a:xfrm>
              <a:off x="4225" y="772"/>
              <a:ext cx="25" cy="173"/>
            </a:xfrm>
            <a:custGeom>
              <a:avLst/>
              <a:gdLst/>
              <a:ahLst/>
              <a:cxnLst>
                <a:cxn ang="0">
                  <a:pos x="25" y="0"/>
                </a:cxn>
                <a:cxn ang="0">
                  <a:pos x="0" y="107"/>
                </a:cxn>
                <a:cxn ang="0">
                  <a:pos x="12" y="173"/>
                </a:cxn>
              </a:cxnLst>
              <a:rect l="0" t="0" r="r" b="b"/>
              <a:pathLst>
                <a:path w="25" h="173">
                  <a:moveTo>
                    <a:pt x="25" y="0"/>
                  </a:moveTo>
                  <a:cubicBezTo>
                    <a:pt x="21" y="18"/>
                    <a:pt x="2" y="78"/>
                    <a:pt x="0" y="107"/>
                  </a:cubicBezTo>
                  <a:cubicBezTo>
                    <a:pt x="0" y="139"/>
                    <a:pt x="10" y="159"/>
                    <a:pt x="12" y="173"/>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87" name="Freeform 75"/>
            <p:cNvSpPr>
              <a:spLocks/>
            </p:cNvSpPr>
            <p:nvPr/>
          </p:nvSpPr>
          <p:spPr bwMode="auto">
            <a:xfrm>
              <a:off x="4814" y="774"/>
              <a:ext cx="32" cy="192"/>
            </a:xfrm>
            <a:custGeom>
              <a:avLst/>
              <a:gdLst/>
              <a:ahLst/>
              <a:cxnLst>
                <a:cxn ang="0">
                  <a:pos x="0" y="0"/>
                </a:cxn>
                <a:cxn ang="0">
                  <a:pos x="32" y="104"/>
                </a:cxn>
                <a:cxn ang="0">
                  <a:pos x="20" y="192"/>
                </a:cxn>
              </a:cxnLst>
              <a:rect l="0" t="0" r="r" b="b"/>
              <a:pathLst>
                <a:path w="32" h="192">
                  <a:moveTo>
                    <a:pt x="0" y="0"/>
                  </a:moveTo>
                  <a:cubicBezTo>
                    <a:pt x="5" y="17"/>
                    <a:pt x="29" y="72"/>
                    <a:pt x="32" y="104"/>
                  </a:cubicBezTo>
                  <a:cubicBezTo>
                    <a:pt x="32" y="136"/>
                    <a:pt x="22" y="174"/>
                    <a:pt x="20" y="192"/>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88" name="Freeform 76"/>
            <p:cNvSpPr>
              <a:spLocks/>
            </p:cNvSpPr>
            <p:nvPr/>
          </p:nvSpPr>
          <p:spPr bwMode="auto">
            <a:xfrm>
              <a:off x="4663" y="772"/>
              <a:ext cx="33" cy="161"/>
            </a:xfrm>
            <a:custGeom>
              <a:avLst/>
              <a:gdLst/>
              <a:ahLst/>
              <a:cxnLst>
                <a:cxn ang="0">
                  <a:pos x="33" y="0"/>
                </a:cxn>
                <a:cxn ang="0">
                  <a:pos x="0" y="94"/>
                </a:cxn>
                <a:cxn ang="0">
                  <a:pos x="20" y="161"/>
                </a:cxn>
              </a:cxnLst>
              <a:rect l="0" t="0" r="r" b="b"/>
              <a:pathLst>
                <a:path w="33" h="161">
                  <a:moveTo>
                    <a:pt x="33" y="0"/>
                  </a:moveTo>
                  <a:cubicBezTo>
                    <a:pt x="28" y="15"/>
                    <a:pt x="2" y="67"/>
                    <a:pt x="0" y="94"/>
                  </a:cubicBezTo>
                  <a:cubicBezTo>
                    <a:pt x="0" y="119"/>
                    <a:pt x="16" y="147"/>
                    <a:pt x="20" y="161"/>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89" name="Freeform 77"/>
            <p:cNvSpPr>
              <a:spLocks/>
            </p:cNvSpPr>
            <p:nvPr/>
          </p:nvSpPr>
          <p:spPr bwMode="auto">
            <a:xfrm>
              <a:off x="5234" y="774"/>
              <a:ext cx="44" cy="184"/>
            </a:xfrm>
            <a:custGeom>
              <a:avLst/>
              <a:gdLst/>
              <a:ahLst/>
              <a:cxnLst>
                <a:cxn ang="0">
                  <a:pos x="0" y="0"/>
                </a:cxn>
                <a:cxn ang="0">
                  <a:pos x="44" y="104"/>
                </a:cxn>
                <a:cxn ang="0">
                  <a:pos x="27" y="184"/>
                </a:cxn>
              </a:cxnLst>
              <a:rect l="0" t="0" r="r" b="b"/>
              <a:pathLst>
                <a:path w="44" h="184">
                  <a:moveTo>
                    <a:pt x="0" y="0"/>
                  </a:moveTo>
                  <a:cubicBezTo>
                    <a:pt x="7" y="17"/>
                    <a:pt x="40" y="73"/>
                    <a:pt x="44" y="104"/>
                  </a:cubicBezTo>
                  <a:cubicBezTo>
                    <a:pt x="44" y="136"/>
                    <a:pt x="31" y="167"/>
                    <a:pt x="27" y="184"/>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90" name="Freeform 78"/>
            <p:cNvSpPr>
              <a:spLocks/>
            </p:cNvSpPr>
            <p:nvPr/>
          </p:nvSpPr>
          <p:spPr bwMode="auto">
            <a:xfrm>
              <a:off x="5095" y="772"/>
              <a:ext cx="33" cy="164"/>
            </a:xfrm>
            <a:custGeom>
              <a:avLst/>
              <a:gdLst/>
              <a:ahLst/>
              <a:cxnLst>
                <a:cxn ang="0">
                  <a:pos x="33" y="0"/>
                </a:cxn>
                <a:cxn ang="0">
                  <a:pos x="0" y="117"/>
                </a:cxn>
                <a:cxn ang="0">
                  <a:pos x="9" y="164"/>
                </a:cxn>
              </a:cxnLst>
              <a:rect l="0" t="0" r="r" b="b"/>
              <a:pathLst>
                <a:path w="33" h="164">
                  <a:moveTo>
                    <a:pt x="33" y="0"/>
                  </a:moveTo>
                  <a:cubicBezTo>
                    <a:pt x="28" y="19"/>
                    <a:pt x="4" y="90"/>
                    <a:pt x="0" y="117"/>
                  </a:cubicBezTo>
                  <a:cubicBezTo>
                    <a:pt x="0" y="149"/>
                    <a:pt x="7" y="154"/>
                    <a:pt x="9" y="164"/>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91" name="Freeform 79"/>
            <p:cNvSpPr>
              <a:spLocks/>
            </p:cNvSpPr>
            <p:nvPr/>
          </p:nvSpPr>
          <p:spPr bwMode="auto">
            <a:xfrm>
              <a:off x="5262" y="1494"/>
              <a:ext cx="217" cy="34"/>
            </a:xfrm>
            <a:custGeom>
              <a:avLst/>
              <a:gdLst/>
              <a:ahLst/>
              <a:cxnLst>
                <a:cxn ang="0">
                  <a:pos x="217" y="8"/>
                </a:cxn>
                <a:cxn ang="0">
                  <a:pos x="112" y="33"/>
                </a:cxn>
                <a:cxn ang="0">
                  <a:pos x="0" y="0"/>
                </a:cxn>
              </a:cxnLst>
              <a:rect l="0" t="0" r="r" b="b"/>
              <a:pathLst>
                <a:path w="217" h="34">
                  <a:moveTo>
                    <a:pt x="217" y="8"/>
                  </a:moveTo>
                  <a:cubicBezTo>
                    <a:pt x="199" y="12"/>
                    <a:pt x="148" y="34"/>
                    <a:pt x="112" y="33"/>
                  </a:cubicBezTo>
                  <a:cubicBezTo>
                    <a:pt x="80" y="33"/>
                    <a:pt x="23" y="7"/>
                    <a:pt x="0" y="0"/>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92" name="Freeform 80"/>
            <p:cNvSpPr>
              <a:spLocks/>
            </p:cNvSpPr>
            <p:nvPr/>
          </p:nvSpPr>
          <p:spPr bwMode="auto">
            <a:xfrm>
              <a:off x="5280" y="1363"/>
              <a:ext cx="177" cy="30"/>
            </a:xfrm>
            <a:custGeom>
              <a:avLst/>
              <a:gdLst/>
              <a:ahLst/>
              <a:cxnLst>
                <a:cxn ang="0">
                  <a:pos x="177" y="30"/>
                </a:cxn>
                <a:cxn ang="0">
                  <a:pos x="82" y="0"/>
                </a:cxn>
                <a:cxn ang="0">
                  <a:pos x="0" y="21"/>
                </a:cxn>
              </a:cxnLst>
              <a:rect l="0" t="0" r="r" b="b"/>
              <a:pathLst>
                <a:path w="177" h="30">
                  <a:moveTo>
                    <a:pt x="177" y="30"/>
                  </a:moveTo>
                  <a:cubicBezTo>
                    <a:pt x="161" y="25"/>
                    <a:pt x="111" y="1"/>
                    <a:pt x="82" y="0"/>
                  </a:cubicBezTo>
                  <a:cubicBezTo>
                    <a:pt x="50" y="0"/>
                    <a:pt x="17" y="17"/>
                    <a:pt x="0" y="21"/>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93" name="Freeform 81"/>
            <p:cNvSpPr>
              <a:spLocks/>
            </p:cNvSpPr>
            <p:nvPr/>
          </p:nvSpPr>
          <p:spPr bwMode="auto">
            <a:xfrm>
              <a:off x="5262" y="1114"/>
              <a:ext cx="217" cy="30"/>
            </a:xfrm>
            <a:custGeom>
              <a:avLst/>
              <a:gdLst/>
              <a:ahLst/>
              <a:cxnLst>
                <a:cxn ang="0">
                  <a:pos x="217" y="4"/>
                </a:cxn>
                <a:cxn ang="0">
                  <a:pos x="112" y="29"/>
                </a:cxn>
                <a:cxn ang="0">
                  <a:pos x="0" y="0"/>
                </a:cxn>
              </a:cxnLst>
              <a:rect l="0" t="0" r="r" b="b"/>
              <a:pathLst>
                <a:path w="217" h="30">
                  <a:moveTo>
                    <a:pt x="217" y="4"/>
                  </a:moveTo>
                  <a:cubicBezTo>
                    <a:pt x="199" y="8"/>
                    <a:pt x="148" y="30"/>
                    <a:pt x="112" y="29"/>
                  </a:cubicBezTo>
                  <a:cubicBezTo>
                    <a:pt x="80" y="29"/>
                    <a:pt x="23" y="6"/>
                    <a:pt x="0" y="0"/>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sp>
          <p:nvSpPr>
            <p:cNvPr id="13394" name="Freeform 82"/>
            <p:cNvSpPr>
              <a:spLocks/>
            </p:cNvSpPr>
            <p:nvPr/>
          </p:nvSpPr>
          <p:spPr bwMode="auto">
            <a:xfrm>
              <a:off x="5277" y="979"/>
              <a:ext cx="180" cy="30"/>
            </a:xfrm>
            <a:custGeom>
              <a:avLst/>
              <a:gdLst/>
              <a:ahLst/>
              <a:cxnLst>
                <a:cxn ang="0">
                  <a:pos x="180" y="30"/>
                </a:cxn>
                <a:cxn ang="0">
                  <a:pos x="85" y="0"/>
                </a:cxn>
                <a:cxn ang="0">
                  <a:pos x="0" y="21"/>
                </a:cxn>
              </a:cxnLst>
              <a:rect l="0" t="0" r="r" b="b"/>
              <a:pathLst>
                <a:path w="180" h="30">
                  <a:moveTo>
                    <a:pt x="180" y="30"/>
                  </a:moveTo>
                  <a:cubicBezTo>
                    <a:pt x="164" y="25"/>
                    <a:pt x="115" y="1"/>
                    <a:pt x="85" y="0"/>
                  </a:cubicBezTo>
                  <a:cubicBezTo>
                    <a:pt x="53" y="0"/>
                    <a:pt x="18" y="17"/>
                    <a:pt x="0" y="21"/>
                  </a:cubicBezTo>
                </a:path>
              </a:pathLst>
            </a:custGeom>
            <a:noFill/>
            <a:ln w="25400" cap="flat" cmpd="sng">
              <a:solidFill>
                <a:srgbClr val="CCFFCC"/>
              </a:solidFill>
              <a:prstDash val="solid"/>
              <a:round/>
              <a:headEnd type="none" w="med" len="med"/>
              <a:tailEnd type="none" w="med" len="med"/>
            </a:ln>
            <a:effectLst/>
          </p:spPr>
          <p:txBody>
            <a:bodyPr anchor="ctr">
              <a:spAutoFit/>
            </a:bodyPr>
            <a:lstStyle/>
            <a:p>
              <a:endParaRPr lang="en-US"/>
            </a:p>
          </p:txBody>
        </p:sp>
      </p:grpSp>
      <p:sp>
        <p:nvSpPr>
          <p:cNvPr id="13395" name="Text Box 83"/>
          <p:cNvSpPr txBox="1">
            <a:spLocks noChangeArrowheads="1"/>
          </p:cNvSpPr>
          <p:nvPr/>
        </p:nvSpPr>
        <p:spPr bwMode="auto">
          <a:xfrm>
            <a:off x="6248400" y="3505200"/>
            <a:ext cx="2743200" cy="2470150"/>
          </a:xfrm>
          <a:prstGeom prst="rect">
            <a:avLst/>
          </a:prstGeom>
          <a:noFill/>
          <a:ln w="38100">
            <a:solidFill>
              <a:srgbClr val="00FF00"/>
            </a:solidFill>
            <a:miter lim="800000"/>
            <a:headEnd/>
            <a:tailEnd/>
          </a:ln>
          <a:effectLst/>
        </p:spPr>
        <p:txBody>
          <a:bodyPr>
            <a:spAutoFit/>
          </a:bodyPr>
          <a:lstStyle/>
          <a:p>
            <a:r>
              <a:rPr lang="en-US" sz="1400">
                <a:effectLst>
                  <a:outerShdw blurRad="38100" dist="38100" dir="2700000" algn="tl">
                    <a:srgbClr val="000000"/>
                  </a:outerShdw>
                </a:effectLst>
              </a:rPr>
              <a:t>The diagram above shows the 2D structure of the Si crystal.  The light green lines represent the electronic bonds made when the valence electrons are shared.  Each Si atom shares one electron with each of its four closest neighbors so that its valence band will have a full 8 electrons.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2"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N-Type Material</a:t>
            </a:r>
          </a:p>
        </p:txBody>
      </p:sp>
      <p:sp>
        <p:nvSpPr>
          <p:cNvPr id="14354" name="Text Box 18"/>
          <p:cNvSpPr txBox="1">
            <a:spLocks noChangeArrowheads="1"/>
          </p:cNvSpPr>
          <p:nvPr/>
        </p:nvSpPr>
        <p:spPr bwMode="auto">
          <a:xfrm>
            <a:off x="457200" y="9144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N-Type Material:</a:t>
            </a:r>
          </a:p>
        </p:txBody>
      </p:sp>
      <p:sp>
        <p:nvSpPr>
          <p:cNvPr id="14355" name="Text Box 19"/>
          <p:cNvSpPr txBox="1">
            <a:spLocks noChangeArrowheads="1"/>
          </p:cNvSpPr>
          <p:nvPr/>
        </p:nvSpPr>
        <p:spPr bwMode="auto">
          <a:xfrm>
            <a:off x="3505200" y="914400"/>
            <a:ext cx="5638800" cy="42068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When extra valence electrons are introduced into a material such as silicon an n-type material is produced.  The extra valence electrons are introduced by putting impurities or dopants into the silicon.  The dopants used to create an n-type material are Group V elements.  The most commonly used dopants from Group V are arsenic, antimony and phosphorus.  </a:t>
            </a:r>
          </a:p>
          <a:p>
            <a:pPr algn="l"/>
            <a:r>
              <a:rPr lang="en-US">
                <a:effectLst>
                  <a:outerShdw blurRad="38100" dist="38100" dir="2700000" algn="tl">
                    <a:srgbClr val="000000"/>
                  </a:outerShdw>
                </a:effectLst>
              </a:rPr>
              <a:t>The 2D diagram to the left shows the extra electron that will be present when a Group V dopant is introduced to a material such as silicon.  This extra electron is very mobile. </a:t>
            </a:r>
          </a:p>
        </p:txBody>
      </p:sp>
      <p:sp>
        <p:nvSpPr>
          <p:cNvPr id="14359" name="Oval 23"/>
          <p:cNvSpPr>
            <a:spLocks noChangeArrowheads="1"/>
          </p:cNvSpPr>
          <p:nvPr/>
        </p:nvSpPr>
        <p:spPr bwMode="auto">
          <a:xfrm>
            <a:off x="21336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68" name="Oval 32"/>
          <p:cNvSpPr>
            <a:spLocks noChangeArrowheads="1"/>
          </p:cNvSpPr>
          <p:nvPr/>
        </p:nvSpPr>
        <p:spPr bwMode="auto">
          <a:xfrm>
            <a:off x="12192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69" name="Oval 33"/>
          <p:cNvSpPr>
            <a:spLocks noChangeArrowheads="1"/>
          </p:cNvSpPr>
          <p:nvPr/>
        </p:nvSpPr>
        <p:spPr bwMode="auto">
          <a:xfrm>
            <a:off x="1219200" y="2895600"/>
            <a:ext cx="914400" cy="914400"/>
          </a:xfrm>
          <a:prstGeom prst="ellipse">
            <a:avLst/>
          </a:prstGeom>
          <a:noFill/>
          <a:ln w="38100">
            <a:solidFill>
              <a:srgbClr val="FF00FF"/>
            </a:solidFill>
            <a:round/>
            <a:headEnd/>
            <a:tailEnd/>
          </a:ln>
          <a:effectLst/>
        </p:spPr>
        <p:txBody>
          <a:bodyPr lIns="0" tIns="0" rIns="0" bIns="0" anchor="ctr"/>
          <a:lstStyle/>
          <a:p>
            <a:r>
              <a:rPr lang="en-US" sz="1800">
                <a:solidFill>
                  <a:srgbClr val="FFFF00"/>
                </a:solidFill>
                <a:effectLst>
                  <a:outerShdw blurRad="38100" dist="38100" dir="2700000" algn="tl">
                    <a:srgbClr val="000000"/>
                  </a:outerShdw>
                </a:effectLst>
              </a:rPr>
              <a:t>+5</a:t>
            </a:r>
          </a:p>
        </p:txBody>
      </p:sp>
      <p:sp>
        <p:nvSpPr>
          <p:cNvPr id="14371" name="Oval 35"/>
          <p:cNvSpPr>
            <a:spLocks noChangeArrowheads="1"/>
          </p:cNvSpPr>
          <p:nvPr/>
        </p:nvSpPr>
        <p:spPr bwMode="auto">
          <a:xfrm>
            <a:off x="3048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p>
        </p:txBody>
      </p:sp>
      <p:sp>
        <p:nvSpPr>
          <p:cNvPr id="14375" name="Oval 39"/>
          <p:cNvSpPr>
            <a:spLocks noChangeArrowheads="1"/>
          </p:cNvSpPr>
          <p:nvPr/>
        </p:nvSpPr>
        <p:spPr bwMode="auto">
          <a:xfrm>
            <a:off x="21336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6" name="Oval 40"/>
          <p:cNvSpPr>
            <a:spLocks noChangeArrowheads="1"/>
          </p:cNvSpPr>
          <p:nvPr/>
        </p:nvSpPr>
        <p:spPr bwMode="auto">
          <a:xfrm>
            <a:off x="12192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7" name="Oval 41"/>
          <p:cNvSpPr>
            <a:spLocks noChangeArrowheads="1"/>
          </p:cNvSpPr>
          <p:nvPr/>
        </p:nvSpPr>
        <p:spPr bwMode="auto">
          <a:xfrm>
            <a:off x="3048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p>
        </p:txBody>
      </p:sp>
      <p:sp>
        <p:nvSpPr>
          <p:cNvPr id="14378" name="Oval 42"/>
          <p:cNvSpPr>
            <a:spLocks noChangeArrowheads="1"/>
          </p:cNvSpPr>
          <p:nvPr/>
        </p:nvSpPr>
        <p:spPr bwMode="auto">
          <a:xfrm>
            <a:off x="2133600" y="28956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9" name="Oval 43"/>
          <p:cNvSpPr>
            <a:spLocks noChangeArrowheads="1"/>
          </p:cNvSpPr>
          <p:nvPr/>
        </p:nvSpPr>
        <p:spPr bwMode="auto">
          <a:xfrm>
            <a:off x="304800" y="28956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80" name="Oval 44"/>
          <p:cNvSpPr>
            <a:spLocks noChangeArrowheads="1"/>
          </p:cNvSpPr>
          <p:nvPr/>
        </p:nvSpPr>
        <p:spPr bwMode="auto">
          <a:xfrm>
            <a:off x="11430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1" name="Oval 45"/>
          <p:cNvSpPr>
            <a:spLocks noChangeArrowheads="1"/>
          </p:cNvSpPr>
          <p:nvPr/>
        </p:nvSpPr>
        <p:spPr bwMode="auto">
          <a:xfrm>
            <a:off x="11430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2" name="Oval 46"/>
          <p:cNvSpPr>
            <a:spLocks noChangeArrowheads="1"/>
          </p:cNvSpPr>
          <p:nvPr/>
        </p:nvSpPr>
        <p:spPr bwMode="auto">
          <a:xfrm>
            <a:off x="11430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3" name="Oval 47"/>
          <p:cNvSpPr>
            <a:spLocks noChangeArrowheads="1"/>
          </p:cNvSpPr>
          <p:nvPr/>
        </p:nvSpPr>
        <p:spPr bwMode="auto">
          <a:xfrm>
            <a:off x="11430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4" name="Oval 48"/>
          <p:cNvSpPr>
            <a:spLocks noChangeArrowheads="1"/>
          </p:cNvSpPr>
          <p:nvPr/>
        </p:nvSpPr>
        <p:spPr bwMode="auto">
          <a:xfrm>
            <a:off x="11430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5" name="Oval 49"/>
          <p:cNvSpPr>
            <a:spLocks noChangeArrowheads="1"/>
          </p:cNvSpPr>
          <p:nvPr/>
        </p:nvSpPr>
        <p:spPr bwMode="auto">
          <a:xfrm>
            <a:off x="11430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6" name="Oval 50"/>
          <p:cNvSpPr>
            <a:spLocks noChangeArrowheads="1"/>
          </p:cNvSpPr>
          <p:nvPr/>
        </p:nvSpPr>
        <p:spPr bwMode="auto">
          <a:xfrm>
            <a:off x="20574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7" name="Oval 51"/>
          <p:cNvSpPr>
            <a:spLocks noChangeArrowheads="1"/>
          </p:cNvSpPr>
          <p:nvPr/>
        </p:nvSpPr>
        <p:spPr bwMode="auto">
          <a:xfrm>
            <a:off x="20574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8" name="Oval 52"/>
          <p:cNvSpPr>
            <a:spLocks noChangeArrowheads="1"/>
          </p:cNvSpPr>
          <p:nvPr/>
        </p:nvSpPr>
        <p:spPr bwMode="auto">
          <a:xfrm>
            <a:off x="20574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89" name="Oval 53"/>
          <p:cNvSpPr>
            <a:spLocks noChangeArrowheads="1"/>
          </p:cNvSpPr>
          <p:nvPr/>
        </p:nvSpPr>
        <p:spPr bwMode="auto">
          <a:xfrm>
            <a:off x="20574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0" name="Oval 54"/>
          <p:cNvSpPr>
            <a:spLocks noChangeArrowheads="1"/>
          </p:cNvSpPr>
          <p:nvPr/>
        </p:nvSpPr>
        <p:spPr bwMode="auto">
          <a:xfrm>
            <a:off x="20574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1" name="Oval 55"/>
          <p:cNvSpPr>
            <a:spLocks noChangeArrowheads="1"/>
          </p:cNvSpPr>
          <p:nvPr/>
        </p:nvSpPr>
        <p:spPr bwMode="auto">
          <a:xfrm>
            <a:off x="20574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2" name="Oval 56"/>
          <p:cNvSpPr>
            <a:spLocks noChangeArrowheads="1"/>
          </p:cNvSpPr>
          <p:nvPr/>
        </p:nvSpPr>
        <p:spPr bwMode="auto">
          <a:xfrm>
            <a:off x="15240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3" name="Oval 57"/>
          <p:cNvSpPr>
            <a:spLocks noChangeArrowheads="1"/>
          </p:cNvSpPr>
          <p:nvPr/>
        </p:nvSpPr>
        <p:spPr bwMode="auto">
          <a:xfrm>
            <a:off x="16764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4" name="Oval 58"/>
          <p:cNvSpPr>
            <a:spLocks noChangeArrowheads="1"/>
          </p:cNvSpPr>
          <p:nvPr/>
        </p:nvSpPr>
        <p:spPr bwMode="auto">
          <a:xfrm>
            <a:off x="24384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5" name="Oval 59"/>
          <p:cNvSpPr>
            <a:spLocks noChangeArrowheads="1"/>
          </p:cNvSpPr>
          <p:nvPr/>
        </p:nvSpPr>
        <p:spPr bwMode="auto">
          <a:xfrm>
            <a:off x="25908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6" name="Oval 60"/>
          <p:cNvSpPr>
            <a:spLocks noChangeArrowheads="1"/>
          </p:cNvSpPr>
          <p:nvPr/>
        </p:nvSpPr>
        <p:spPr bwMode="auto">
          <a:xfrm>
            <a:off x="6096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7" name="Oval 61"/>
          <p:cNvSpPr>
            <a:spLocks noChangeArrowheads="1"/>
          </p:cNvSpPr>
          <p:nvPr/>
        </p:nvSpPr>
        <p:spPr bwMode="auto">
          <a:xfrm>
            <a:off x="7620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8" name="Oval 62"/>
          <p:cNvSpPr>
            <a:spLocks noChangeArrowheads="1"/>
          </p:cNvSpPr>
          <p:nvPr/>
        </p:nvSpPr>
        <p:spPr bwMode="auto">
          <a:xfrm>
            <a:off x="6096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399" name="Oval 63"/>
          <p:cNvSpPr>
            <a:spLocks noChangeArrowheads="1"/>
          </p:cNvSpPr>
          <p:nvPr/>
        </p:nvSpPr>
        <p:spPr bwMode="auto">
          <a:xfrm>
            <a:off x="7620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0" name="Oval 64"/>
          <p:cNvSpPr>
            <a:spLocks noChangeArrowheads="1"/>
          </p:cNvSpPr>
          <p:nvPr/>
        </p:nvSpPr>
        <p:spPr bwMode="auto">
          <a:xfrm>
            <a:off x="15240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1" name="Oval 65"/>
          <p:cNvSpPr>
            <a:spLocks noChangeArrowheads="1"/>
          </p:cNvSpPr>
          <p:nvPr/>
        </p:nvSpPr>
        <p:spPr bwMode="auto">
          <a:xfrm>
            <a:off x="16764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2" name="Oval 66"/>
          <p:cNvSpPr>
            <a:spLocks noChangeArrowheads="1"/>
          </p:cNvSpPr>
          <p:nvPr/>
        </p:nvSpPr>
        <p:spPr bwMode="auto">
          <a:xfrm>
            <a:off x="24384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3" name="Oval 67"/>
          <p:cNvSpPr>
            <a:spLocks noChangeArrowheads="1"/>
          </p:cNvSpPr>
          <p:nvPr/>
        </p:nvSpPr>
        <p:spPr bwMode="auto">
          <a:xfrm>
            <a:off x="25908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4" name="Oval 68"/>
          <p:cNvSpPr>
            <a:spLocks noChangeArrowheads="1"/>
          </p:cNvSpPr>
          <p:nvPr/>
        </p:nvSpPr>
        <p:spPr bwMode="auto">
          <a:xfrm>
            <a:off x="24384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5" name="Oval 69"/>
          <p:cNvSpPr>
            <a:spLocks noChangeArrowheads="1"/>
          </p:cNvSpPr>
          <p:nvPr/>
        </p:nvSpPr>
        <p:spPr bwMode="auto">
          <a:xfrm>
            <a:off x="25908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6" name="Oval 70"/>
          <p:cNvSpPr>
            <a:spLocks noChangeArrowheads="1"/>
          </p:cNvSpPr>
          <p:nvPr/>
        </p:nvSpPr>
        <p:spPr bwMode="auto">
          <a:xfrm>
            <a:off x="15240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7" name="Oval 71"/>
          <p:cNvSpPr>
            <a:spLocks noChangeArrowheads="1"/>
          </p:cNvSpPr>
          <p:nvPr/>
        </p:nvSpPr>
        <p:spPr bwMode="auto">
          <a:xfrm>
            <a:off x="16764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8" name="Oval 72"/>
          <p:cNvSpPr>
            <a:spLocks noChangeArrowheads="1"/>
          </p:cNvSpPr>
          <p:nvPr/>
        </p:nvSpPr>
        <p:spPr bwMode="auto">
          <a:xfrm>
            <a:off x="6096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09" name="Oval 73"/>
          <p:cNvSpPr>
            <a:spLocks noChangeArrowheads="1"/>
          </p:cNvSpPr>
          <p:nvPr/>
        </p:nvSpPr>
        <p:spPr bwMode="auto">
          <a:xfrm>
            <a:off x="7620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0" name="Oval 74"/>
          <p:cNvSpPr>
            <a:spLocks noChangeArrowheads="1"/>
          </p:cNvSpPr>
          <p:nvPr/>
        </p:nvSpPr>
        <p:spPr bwMode="auto">
          <a:xfrm>
            <a:off x="2286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1" name="Oval 75"/>
          <p:cNvSpPr>
            <a:spLocks noChangeArrowheads="1"/>
          </p:cNvSpPr>
          <p:nvPr/>
        </p:nvSpPr>
        <p:spPr bwMode="auto">
          <a:xfrm>
            <a:off x="2286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2" name="Oval 76"/>
          <p:cNvSpPr>
            <a:spLocks noChangeArrowheads="1"/>
          </p:cNvSpPr>
          <p:nvPr/>
        </p:nvSpPr>
        <p:spPr bwMode="auto">
          <a:xfrm>
            <a:off x="2286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3" name="Oval 77"/>
          <p:cNvSpPr>
            <a:spLocks noChangeArrowheads="1"/>
          </p:cNvSpPr>
          <p:nvPr/>
        </p:nvSpPr>
        <p:spPr bwMode="auto">
          <a:xfrm>
            <a:off x="2286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4" name="Oval 78"/>
          <p:cNvSpPr>
            <a:spLocks noChangeArrowheads="1"/>
          </p:cNvSpPr>
          <p:nvPr/>
        </p:nvSpPr>
        <p:spPr bwMode="auto">
          <a:xfrm>
            <a:off x="29718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5" name="Oval 79"/>
          <p:cNvSpPr>
            <a:spLocks noChangeArrowheads="1"/>
          </p:cNvSpPr>
          <p:nvPr/>
        </p:nvSpPr>
        <p:spPr bwMode="auto">
          <a:xfrm>
            <a:off x="29718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6" name="Oval 80"/>
          <p:cNvSpPr>
            <a:spLocks noChangeArrowheads="1"/>
          </p:cNvSpPr>
          <p:nvPr/>
        </p:nvSpPr>
        <p:spPr bwMode="auto">
          <a:xfrm>
            <a:off x="29718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7" name="Oval 81"/>
          <p:cNvSpPr>
            <a:spLocks noChangeArrowheads="1"/>
          </p:cNvSpPr>
          <p:nvPr/>
        </p:nvSpPr>
        <p:spPr bwMode="auto">
          <a:xfrm>
            <a:off x="29718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8" name="Oval 82"/>
          <p:cNvSpPr>
            <a:spLocks noChangeArrowheads="1"/>
          </p:cNvSpPr>
          <p:nvPr/>
        </p:nvSpPr>
        <p:spPr bwMode="auto">
          <a:xfrm>
            <a:off x="24384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19" name="Oval 83"/>
          <p:cNvSpPr>
            <a:spLocks noChangeArrowheads="1"/>
          </p:cNvSpPr>
          <p:nvPr/>
        </p:nvSpPr>
        <p:spPr bwMode="auto">
          <a:xfrm>
            <a:off x="25908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0" name="Oval 84"/>
          <p:cNvSpPr>
            <a:spLocks noChangeArrowheads="1"/>
          </p:cNvSpPr>
          <p:nvPr/>
        </p:nvSpPr>
        <p:spPr bwMode="auto">
          <a:xfrm>
            <a:off x="15240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1" name="Oval 85"/>
          <p:cNvSpPr>
            <a:spLocks noChangeArrowheads="1"/>
          </p:cNvSpPr>
          <p:nvPr/>
        </p:nvSpPr>
        <p:spPr bwMode="auto">
          <a:xfrm>
            <a:off x="16764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2" name="Oval 86"/>
          <p:cNvSpPr>
            <a:spLocks noChangeArrowheads="1"/>
          </p:cNvSpPr>
          <p:nvPr/>
        </p:nvSpPr>
        <p:spPr bwMode="auto">
          <a:xfrm>
            <a:off x="6096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3" name="Oval 87"/>
          <p:cNvSpPr>
            <a:spLocks noChangeArrowheads="1"/>
          </p:cNvSpPr>
          <p:nvPr/>
        </p:nvSpPr>
        <p:spPr bwMode="auto">
          <a:xfrm>
            <a:off x="7620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4" name="Oval 88"/>
          <p:cNvSpPr>
            <a:spLocks noChangeArrowheads="1"/>
          </p:cNvSpPr>
          <p:nvPr/>
        </p:nvSpPr>
        <p:spPr bwMode="auto">
          <a:xfrm>
            <a:off x="2286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5" name="Oval 89"/>
          <p:cNvSpPr>
            <a:spLocks noChangeArrowheads="1"/>
          </p:cNvSpPr>
          <p:nvPr/>
        </p:nvSpPr>
        <p:spPr bwMode="auto">
          <a:xfrm>
            <a:off x="2286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6" name="Oval 90"/>
          <p:cNvSpPr>
            <a:spLocks noChangeArrowheads="1"/>
          </p:cNvSpPr>
          <p:nvPr/>
        </p:nvSpPr>
        <p:spPr bwMode="auto">
          <a:xfrm>
            <a:off x="29718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7" name="Oval 91"/>
          <p:cNvSpPr>
            <a:spLocks noChangeArrowheads="1"/>
          </p:cNvSpPr>
          <p:nvPr/>
        </p:nvSpPr>
        <p:spPr bwMode="auto">
          <a:xfrm>
            <a:off x="29718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4428" name="Oval 92"/>
          <p:cNvSpPr>
            <a:spLocks noChangeArrowheads="1"/>
          </p:cNvSpPr>
          <p:nvPr/>
        </p:nvSpPr>
        <p:spPr bwMode="auto">
          <a:xfrm>
            <a:off x="1905000" y="2971800"/>
            <a:ext cx="152400" cy="152400"/>
          </a:xfrm>
          <a:prstGeom prst="ellipse">
            <a:avLst/>
          </a:prstGeom>
          <a:solidFill>
            <a:srgbClr val="FFFF00"/>
          </a:solidFill>
          <a:ln w="38100">
            <a:noFill/>
            <a:round/>
            <a:headEnd/>
            <a:tailEnd/>
          </a:ln>
          <a:effectLst/>
        </p:spPr>
        <p:txBody>
          <a:bodyPr anchor="ctr">
            <a:spAutoFit/>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6"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P-Type Material</a:t>
            </a:r>
          </a:p>
        </p:txBody>
      </p:sp>
      <p:sp>
        <p:nvSpPr>
          <p:cNvPr id="15378" name="Text Box 18"/>
          <p:cNvSpPr txBox="1">
            <a:spLocks noChangeArrowheads="1"/>
          </p:cNvSpPr>
          <p:nvPr/>
        </p:nvSpPr>
        <p:spPr bwMode="auto">
          <a:xfrm>
            <a:off x="457200" y="9144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P-Type Material:</a:t>
            </a:r>
          </a:p>
        </p:txBody>
      </p:sp>
      <p:sp>
        <p:nvSpPr>
          <p:cNvPr id="15379" name="Text Box 19"/>
          <p:cNvSpPr txBox="1">
            <a:spLocks noChangeArrowheads="1"/>
          </p:cNvSpPr>
          <p:nvPr/>
        </p:nvSpPr>
        <p:spPr bwMode="auto">
          <a:xfrm>
            <a:off x="3505200" y="914400"/>
            <a:ext cx="5638800" cy="42068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P-type material is produced when the dopant that is introduced is from Group III.   Group III elements have only 3 valence electrons and therefore there is an electron missing.  This creates a hole (h+), or a positive charge that can move around in the material.  Commonly used Group III dopants are aluminum, boron, and gallium.</a:t>
            </a:r>
          </a:p>
          <a:p>
            <a:pPr algn="l"/>
            <a:r>
              <a:rPr lang="en-US">
                <a:effectLst>
                  <a:outerShdw blurRad="38100" dist="38100" dir="2700000" algn="tl">
                    <a:srgbClr val="000000"/>
                  </a:outerShdw>
                </a:effectLst>
              </a:rPr>
              <a:t>The 2D diagram to the left shows the hole  that will be present when a Group III dopant is introduced to a material such as silicon.  This hole is quite mobile in the same way the extra electron is mobile in a n-type material. </a:t>
            </a:r>
          </a:p>
        </p:txBody>
      </p:sp>
      <p:sp>
        <p:nvSpPr>
          <p:cNvPr id="15380" name="Oval 20"/>
          <p:cNvSpPr>
            <a:spLocks noChangeArrowheads="1"/>
          </p:cNvSpPr>
          <p:nvPr/>
        </p:nvSpPr>
        <p:spPr bwMode="auto">
          <a:xfrm>
            <a:off x="21336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1" name="Oval 21"/>
          <p:cNvSpPr>
            <a:spLocks noChangeArrowheads="1"/>
          </p:cNvSpPr>
          <p:nvPr/>
        </p:nvSpPr>
        <p:spPr bwMode="auto">
          <a:xfrm>
            <a:off x="12192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2" name="Oval 22"/>
          <p:cNvSpPr>
            <a:spLocks noChangeArrowheads="1"/>
          </p:cNvSpPr>
          <p:nvPr/>
        </p:nvSpPr>
        <p:spPr bwMode="auto">
          <a:xfrm>
            <a:off x="1219200" y="2895600"/>
            <a:ext cx="914400" cy="914400"/>
          </a:xfrm>
          <a:prstGeom prst="ellipse">
            <a:avLst/>
          </a:prstGeom>
          <a:noFill/>
          <a:ln w="38100">
            <a:solidFill>
              <a:srgbClr val="FF00FF"/>
            </a:solidFill>
            <a:round/>
            <a:headEnd/>
            <a:tailEnd/>
          </a:ln>
          <a:effectLst/>
        </p:spPr>
        <p:txBody>
          <a:bodyPr lIns="0" tIns="0" rIns="0" bIns="0" anchor="ctr"/>
          <a:lstStyle/>
          <a:p>
            <a:r>
              <a:rPr lang="en-US" sz="1800">
                <a:solidFill>
                  <a:srgbClr val="FFFF00"/>
                </a:solidFill>
                <a:effectLst>
                  <a:outerShdw blurRad="38100" dist="38100" dir="2700000" algn="tl">
                    <a:srgbClr val="000000"/>
                  </a:outerShdw>
                </a:effectLst>
              </a:rPr>
              <a:t>+3</a:t>
            </a:r>
          </a:p>
        </p:txBody>
      </p:sp>
      <p:sp>
        <p:nvSpPr>
          <p:cNvPr id="15383" name="Oval 23"/>
          <p:cNvSpPr>
            <a:spLocks noChangeArrowheads="1"/>
          </p:cNvSpPr>
          <p:nvPr/>
        </p:nvSpPr>
        <p:spPr bwMode="auto">
          <a:xfrm>
            <a:off x="304800" y="19812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p>
        </p:txBody>
      </p:sp>
      <p:sp>
        <p:nvSpPr>
          <p:cNvPr id="15384" name="Oval 24"/>
          <p:cNvSpPr>
            <a:spLocks noChangeArrowheads="1"/>
          </p:cNvSpPr>
          <p:nvPr/>
        </p:nvSpPr>
        <p:spPr bwMode="auto">
          <a:xfrm>
            <a:off x="21336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5" name="Oval 25"/>
          <p:cNvSpPr>
            <a:spLocks noChangeArrowheads="1"/>
          </p:cNvSpPr>
          <p:nvPr/>
        </p:nvSpPr>
        <p:spPr bwMode="auto">
          <a:xfrm>
            <a:off x="12192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6" name="Oval 26"/>
          <p:cNvSpPr>
            <a:spLocks noChangeArrowheads="1"/>
          </p:cNvSpPr>
          <p:nvPr/>
        </p:nvSpPr>
        <p:spPr bwMode="auto">
          <a:xfrm>
            <a:off x="304800" y="38100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p>
        </p:txBody>
      </p:sp>
      <p:sp>
        <p:nvSpPr>
          <p:cNvPr id="15387" name="Oval 27"/>
          <p:cNvSpPr>
            <a:spLocks noChangeArrowheads="1"/>
          </p:cNvSpPr>
          <p:nvPr/>
        </p:nvSpPr>
        <p:spPr bwMode="auto">
          <a:xfrm>
            <a:off x="2133600" y="28956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8" name="Oval 28"/>
          <p:cNvSpPr>
            <a:spLocks noChangeArrowheads="1"/>
          </p:cNvSpPr>
          <p:nvPr/>
        </p:nvSpPr>
        <p:spPr bwMode="auto">
          <a:xfrm>
            <a:off x="304800" y="2895600"/>
            <a:ext cx="914400" cy="914400"/>
          </a:xfrm>
          <a:prstGeom prst="ellipse">
            <a:avLst/>
          </a:prstGeom>
          <a:noFill/>
          <a:ln w="38100">
            <a:solidFill>
              <a:srgbClr val="00FF00"/>
            </a:solidFill>
            <a:round/>
            <a:headEnd/>
            <a:tailEnd/>
          </a:ln>
          <a:effectLst/>
        </p:spPr>
        <p:txBody>
          <a:bodyPr lIns="0" tIns="0" rIns="0" bIns="0" anchor="ctr"/>
          <a:lstStyle/>
          <a:p>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9" name="Oval 29"/>
          <p:cNvSpPr>
            <a:spLocks noChangeArrowheads="1"/>
          </p:cNvSpPr>
          <p:nvPr/>
        </p:nvSpPr>
        <p:spPr bwMode="auto">
          <a:xfrm>
            <a:off x="11430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0" name="Oval 30"/>
          <p:cNvSpPr>
            <a:spLocks noChangeArrowheads="1"/>
          </p:cNvSpPr>
          <p:nvPr/>
        </p:nvSpPr>
        <p:spPr bwMode="auto">
          <a:xfrm>
            <a:off x="11430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1" name="Oval 31"/>
          <p:cNvSpPr>
            <a:spLocks noChangeArrowheads="1"/>
          </p:cNvSpPr>
          <p:nvPr/>
        </p:nvSpPr>
        <p:spPr bwMode="auto">
          <a:xfrm>
            <a:off x="11430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2" name="Oval 32"/>
          <p:cNvSpPr>
            <a:spLocks noChangeArrowheads="1"/>
          </p:cNvSpPr>
          <p:nvPr/>
        </p:nvSpPr>
        <p:spPr bwMode="auto">
          <a:xfrm>
            <a:off x="11430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3" name="Oval 33"/>
          <p:cNvSpPr>
            <a:spLocks noChangeArrowheads="1"/>
          </p:cNvSpPr>
          <p:nvPr/>
        </p:nvSpPr>
        <p:spPr bwMode="auto">
          <a:xfrm>
            <a:off x="11430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4" name="Oval 34"/>
          <p:cNvSpPr>
            <a:spLocks noChangeArrowheads="1"/>
          </p:cNvSpPr>
          <p:nvPr/>
        </p:nvSpPr>
        <p:spPr bwMode="auto">
          <a:xfrm>
            <a:off x="11430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5" name="Oval 35"/>
          <p:cNvSpPr>
            <a:spLocks noChangeArrowheads="1"/>
          </p:cNvSpPr>
          <p:nvPr/>
        </p:nvSpPr>
        <p:spPr bwMode="auto">
          <a:xfrm>
            <a:off x="20574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6" name="Oval 36"/>
          <p:cNvSpPr>
            <a:spLocks noChangeArrowheads="1"/>
          </p:cNvSpPr>
          <p:nvPr/>
        </p:nvSpPr>
        <p:spPr bwMode="auto">
          <a:xfrm>
            <a:off x="20574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7" name="Oval 37"/>
          <p:cNvSpPr>
            <a:spLocks noChangeArrowheads="1"/>
          </p:cNvSpPr>
          <p:nvPr/>
        </p:nvSpPr>
        <p:spPr bwMode="auto">
          <a:xfrm>
            <a:off x="2057400" y="3200400"/>
            <a:ext cx="152400" cy="152400"/>
          </a:xfrm>
          <a:prstGeom prst="ellipse">
            <a:avLst/>
          </a:prstGeom>
          <a:noFill/>
          <a:ln w="25400" cap="rnd">
            <a:solidFill>
              <a:srgbClr val="FFFF00"/>
            </a:solidFill>
            <a:prstDash val="sysDot"/>
            <a:round/>
            <a:headEnd/>
            <a:tailEnd/>
          </a:ln>
          <a:effectLst/>
        </p:spPr>
        <p:txBody>
          <a:bodyPr anchor="ctr">
            <a:spAutoFit/>
          </a:bodyPr>
          <a:lstStyle/>
          <a:p>
            <a:endParaRPr lang="en-US"/>
          </a:p>
        </p:txBody>
      </p:sp>
      <p:sp>
        <p:nvSpPr>
          <p:cNvPr id="15398" name="Oval 38"/>
          <p:cNvSpPr>
            <a:spLocks noChangeArrowheads="1"/>
          </p:cNvSpPr>
          <p:nvPr/>
        </p:nvSpPr>
        <p:spPr bwMode="auto">
          <a:xfrm>
            <a:off x="20574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399" name="Oval 39"/>
          <p:cNvSpPr>
            <a:spLocks noChangeArrowheads="1"/>
          </p:cNvSpPr>
          <p:nvPr/>
        </p:nvSpPr>
        <p:spPr bwMode="auto">
          <a:xfrm>
            <a:off x="20574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0" name="Oval 40"/>
          <p:cNvSpPr>
            <a:spLocks noChangeArrowheads="1"/>
          </p:cNvSpPr>
          <p:nvPr/>
        </p:nvSpPr>
        <p:spPr bwMode="auto">
          <a:xfrm>
            <a:off x="20574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1" name="Oval 41"/>
          <p:cNvSpPr>
            <a:spLocks noChangeArrowheads="1"/>
          </p:cNvSpPr>
          <p:nvPr/>
        </p:nvSpPr>
        <p:spPr bwMode="auto">
          <a:xfrm>
            <a:off x="15240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2" name="Oval 42"/>
          <p:cNvSpPr>
            <a:spLocks noChangeArrowheads="1"/>
          </p:cNvSpPr>
          <p:nvPr/>
        </p:nvSpPr>
        <p:spPr bwMode="auto">
          <a:xfrm>
            <a:off x="16764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3" name="Oval 43"/>
          <p:cNvSpPr>
            <a:spLocks noChangeArrowheads="1"/>
          </p:cNvSpPr>
          <p:nvPr/>
        </p:nvSpPr>
        <p:spPr bwMode="auto">
          <a:xfrm>
            <a:off x="24384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4" name="Oval 44"/>
          <p:cNvSpPr>
            <a:spLocks noChangeArrowheads="1"/>
          </p:cNvSpPr>
          <p:nvPr/>
        </p:nvSpPr>
        <p:spPr bwMode="auto">
          <a:xfrm>
            <a:off x="25908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5" name="Oval 45"/>
          <p:cNvSpPr>
            <a:spLocks noChangeArrowheads="1"/>
          </p:cNvSpPr>
          <p:nvPr/>
        </p:nvSpPr>
        <p:spPr bwMode="auto">
          <a:xfrm>
            <a:off x="6096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6" name="Oval 46"/>
          <p:cNvSpPr>
            <a:spLocks noChangeArrowheads="1"/>
          </p:cNvSpPr>
          <p:nvPr/>
        </p:nvSpPr>
        <p:spPr bwMode="auto">
          <a:xfrm>
            <a:off x="762000" y="2819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7" name="Oval 47"/>
          <p:cNvSpPr>
            <a:spLocks noChangeArrowheads="1"/>
          </p:cNvSpPr>
          <p:nvPr/>
        </p:nvSpPr>
        <p:spPr bwMode="auto">
          <a:xfrm>
            <a:off x="6096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8" name="Oval 48"/>
          <p:cNvSpPr>
            <a:spLocks noChangeArrowheads="1"/>
          </p:cNvSpPr>
          <p:nvPr/>
        </p:nvSpPr>
        <p:spPr bwMode="auto">
          <a:xfrm>
            <a:off x="7620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09" name="Oval 49"/>
          <p:cNvSpPr>
            <a:spLocks noChangeArrowheads="1"/>
          </p:cNvSpPr>
          <p:nvPr/>
        </p:nvSpPr>
        <p:spPr bwMode="auto">
          <a:xfrm>
            <a:off x="15240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0" name="Oval 50"/>
          <p:cNvSpPr>
            <a:spLocks noChangeArrowheads="1"/>
          </p:cNvSpPr>
          <p:nvPr/>
        </p:nvSpPr>
        <p:spPr bwMode="auto">
          <a:xfrm>
            <a:off x="16764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1" name="Oval 51"/>
          <p:cNvSpPr>
            <a:spLocks noChangeArrowheads="1"/>
          </p:cNvSpPr>
          <p:nvPr/>
        </p:nvSpPr>
        <p:spPr bwMode="auto">
          <a:xfrm>
            <a:off x="24384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2" name="Oval 52"/>
          <p:cNvSpPr>
            <a:spLocks noChangeArrowheads="1"/>
          </p:cNvSpPr>
          <p:nvPr/>
        </p:nvSpPr>
        <p:spPr bwMode="auto">
          <a:xfrm>
            <a:off x="2590800" y="3733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3" name="Oval 53"/>
          <p:cNvSpPr>
            <a:spLocks noChangeArrowheads="1"/>
          </p:cNvSpPr>
          <p:nvPr/>
        </p:nvSpPr>
        <p:spPr bwMode="auto">
          <a:xfrm>
            <a:off x="24384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4" name="Oval 54"/>
          <p:cNvSpPr>
            <a:spLocks noChangeArrowheads="1"/>
          </p:cNvSpPr>
          <p:nvPr/>
        </p:nvSpPr>
        <p:spPr bwMode="auto">
          <a:xfrm>
            <a:off x="25908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5" name="Oval 55"/>
          <p:cNvSpPr>
            <a:spLocks noChangeArrowheads="1"/>
          </p:cNvSpPr>
          <p:nvPr/>
        </p:nvSpPr>
        <p:spPr bwMode="auto">
          <a:xfrm>
            <a:off x="15240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6" name="Oval 56"/>
          <p:cNvSpPr>
            <a:spLocks noChangeArrowheads="1"/>
          </p:cNvSpPr>
          <p:nvPr/>
        </p:nvSpPr>
        <p:spPr bwMode="auto">
          <a:xfrm>
            <a:off x="16764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7" name="Oval 57"/>
          <p:cNvSpPr>
            <a:spLocks noChangeArrowheads="1"/>
          </p:cNvSpPr>
          <p:nvPr/>
        </p:nvSpPr>
        <p:spPr bwMode="auto">
          <a:xfrm>
            <a:off x="6096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8" name="Oval 58"/>
          <p:cNvSpPr>
            <a:spLocks noChangeArrowheads="1"/>
          </p:cNvSpPr>
          <p:nvPr/>
        </p:nvSpPr>
        <p:spPr bwMode="auto">
          <a:xfrm>
            <a:off x="762000" y="1905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19" name="Oval 59"/>
          <p:cNvSpPr>
            <a:spLocks noChangeArrowheads="1"/>
          </p:cNvSpPr>
          <p:nvPr/>
        </p:nvSpPr>
        <p:spPr bwMode="auto">
          <a:xfrm>
            <a:off x="2286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0" name="Oval 60"/>
          <p:cNvSpPr>
            <a:spLocks noChangeArrowheads="1"/>
          </p:cNvSpPr>
          <p:nvPr/>
        </p:nvSpPr>
        <p:spPr bwMode="auto">
          <a:xfrm>
            <a:off x="2286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1" name="Oval 61"/>
          <p:cNvSpPr>
            <a:spLocks noChangeArrowheads="1"/>
          </p:cNvSpPr>
          <p:nvPr/>
        </p:nvSpPr>
        <p:spPr bwMode="auto">
          <a:xfrm>
            <a:off x="2286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2" name="Oval 62"/>
          <p:cNvSpPr>
            <a:spLocks noChangeArrowheads="1"/>
          </p:cNvSpPr>
          <p:nvPr/>
        </p:nvSpPr>
        <p:spPr bwMode="auto">
          <a:xfrm>
            <a:off x="2286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3" name="Oval 63"/>
          <p:cNvSpPr>
            <a:spLocks noChangeArrowheads="1"/>
          </p:cNvSpPr>
          <p:nvPr/>
        </p:nvSpPr>
        <p:spPr bwMode="auto">
          <a:xfrm>
            <a:off x="2971800" y="3200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4" name="Oval 64"/>
          <p:cNvSpPr>
            <a:spLocks noChangeArrowheads="1"/>
          </p:cNvSpPr>
          <p:nvPr/>
        </p:nvSpPr>
        <p:spPr bwMode="auto">
          <a:xfrm>
            <a:off x="2971800" y="3352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5" name="Oval 65"/>
          <p:cNvSpPr>
            <a:spLocks noChangeArrowheads="1"/>
          </p:cNvSpPr>
          <p:nvPr/>
        </p:nvSpPr>
        <p:spPr bwMode="auto">
          <a:xfrm>
            <a:off x="2971800" y="22860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6" name="Oval 66"/>
          <p:cNvSpPr>
            <a:spLocks noChangeArrowheads="1"/>
          </p:cNvSpPr>
          <p:nvPr/>
        </p:nvSpPr>
        <p:spPr bwMode="auto">
          <a:xfrm>
            <a:off x="2971800" y="24384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7" name="Oval 67"/>
          <p:cNvSpPr>
            <a:spLocks noChangeArrowheads="1"/>
          </p:cNvSpPr>
          <p:nvPr/>
        </p:nvSpPr>
        <p:spPr bwMode="auto">
          <a:xfrm>
            <a:off x="24384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8" name="Oval 68"/>
          <p:cNvSpPr>
            <a:spLocks noChangeArrowheads="1"/>
          </p:cNvSpPr>
          <p:nvPr/>
        </p:nvSpPr>
        <p:spPr bwMode="auto">
          <a:xfrm>
            <a:off x="25908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29" name="Oval 69"/>
          <p:cNvSpPr>
            <a:spLocks noChangeArrowheads="1"/>
          </p:cNvSpPr>
          <p:nvPr/>
        </p:nvSpPr>
        <p:spPr bwMode="auto">
          <a:xfrm>
            <a:off x="15240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0" name="Oval 70"/>
          <p:cNvSpPr>
            <a:spLocks noChangeArrowheads="1"/>
          </p:cNvSpPr>
          <p:nvPr/>
        </p:nvSpPr>
        <p:spPr bwMode="auto">
          <a:xfrm>
            <a:off x="16764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1" name="Oval 71"/>
          <p:cNvSpPr>
            <a:spLocks noChangeArrowheads="1"/>
          </p:cNvSpPr>
          <p:nvPr/>
        </p:nvSpPr>
        <p:spPr bwMode="auto">
          <a:xfrm>
            <a:off x="6096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2" name="Oval 72"/>
          <p:cNvSpPr>
            <a:spLocks noChangeArrowheads="1"/>
          </p:cNvSpPr>
          <p:nvPr/>
        </p:nvSpPr>
        <p:spPr bwMode="auto">
          <a:xfrm>
            <a:off x="762000" y="4648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3" name="Oval 73"/>
          <p:cNvSpPr>
            <a:spLocks noChangeArrowheads="1"/>
          </p:cNvSpPr>
          <p:nvPr/>
        </p:nvSpPr>
        <p:spPr bwMode="auto">
          <a:xfrm>
            <a:off x="2286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4" name="Oval 74"/>
          <p:cNvSpPr>
            <a:spLocks noChangeArrowheads="1"/>
          </p:cNvSpPr>
          <p:nvPr/>
        </p:nvSpPr>
        <p:spPr bwMode="auto">
          <a:xfrm>
            <a:off x="2286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5" name="Oval 75"/>
          <p:cNvSpPr>
            <a:spLocks noChangeArrowheads="1"/>
          </p:cNvSpPr>
          <p:nvPr/>
        </p:nvSpPr>
        <p:spPr bwMode="auto">
          <a:xfrm>
            <a:off x="2971800" y="4114800"/>
            <a:ext cx="152400" cy="152400"/>
          </a:xfrm>
          <a:prstGeom prst="ellipse">
            <a:avLst/>
          </a:prstGeom>
          <a:solidFill>
            <a:srgbClr val="99CCFF"/>
          </a:solidFill>
          <a:ln w="38100">
            <a:noFill/>
            <a:round/>
            <a:headEnd/>
            <a:tailEnd/>
          </a:ln>
          <a:effectLst/>
        </p:spPr>
        <p:txBody>
          <a:bodyPr anchor="ctr">
            <a:spAutoFit/>
          </a:bodyPr>
          <a:lstStyle/>
          <a:p>
            <a:endParaRPr lang="en-US"/>
          </a:p>
        </p:txBody>
      </p:sp>
      <p:sp>
        <p:nvSpPr>
          <p:cNvPr id="15436" name="Oval 76"/>
          <p:cNvSpPr>
            <a:spLocks noChangeArrowheads="1"/>
          </p:cNvSpPr>
          <p:nvPr/>
        </p:nvSpPr>
        <p:spPr bwMode="auto">
          <a:xfrm>
            <a:off x="2971800" y="4267200"/>
            <a:ext cx="152400" cy="152400"/>
          </a:xfrm>
          <a:prstGeom prst="ellipse">
            <a:avLst/>
          </a:prstGeom>
          <a:solidFill>
            <a:srgbClr val="99CCFF"/>
          </a:solidFill>
          <a:ln w="38100">
            <a:noFill/>
            <a:round/>
            <a:headEnd/>
            <a:tailEnd/>
          </a:ln>
          <a:effectLst/>
        </p:spPr>
        <p:txBody>
          <a:bodyPr anchor="ctr">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0"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The PN Junction</a:t>
            </a:r>
          </a:p>
        </p:txBody>
      </p:sp>
      <p:sp>
        <p:nvSpPr>
          <p:cNvPr id="16462" name="Text Box 78"/>
          <p:cNvSpPr txBox="1">
            <a:spLocks noChangeArrowheads="1"/>
          </p:cNvSpPr>
          <p:nvPr/>
        </p:nvSpPr>
        <p:spPr bwMode="auto">
          <a:xfrm>
            <a:off x="2971800" y="533400"/>
            <a:ext cx="3200400" cy="396875"/>
          </a:xfrm>
          <a:prstGeom prst="rect">
            <a:avLst/>
          </a:prstGeom>
          <a:noFill/>
          <a:ln w="38100">
            <a:noFill/>
            <a:miter lim="800000"/>
            <a:headEnd/>
            <a:tailEnd/>
          </a:ln>
          <a:effectLst/>
        </p:spPr>
        <p:txBody>
          <a:bodyPr>
            <a:spAutoFit/>
          </a:bodyPr>
          <a:lstStyle/>
          <a:p>
            <a:r>
              <a:rPr lang="en-US">
                <a:solidFill>
                  <a:srgbClr val="FFFF00"/>
                </a:solidFill>
                <a:effectLst>
                  <a:outerShdw blurRad="38100" dist="38100" dir="2700000" algn="tl">
                    <a:srgbClr val="000000"/>
                  </a:outerShdw>
                </a:effectLst>
              </a:rPr>
              <a:t>Steady State</a:t>
            </a:r>
            <a:r>
              <a:rPr lang="en-US" baseline="30000">
                <a:solidFill>
                  <a:srgbClr val="FFFF00"/>
                </a:solidFill>
                <a:effectLst>
                  <a:outerShdw blurRad="38100" dist="38100" dir="2700000" algn="tl">
                    <a:srgbClr val="000000"/>
                  </a:outerShdw>
                </a:effectLst>
              </a:rPr>
              <a:t>1</a:t>
            </a:r>
          </a:p>
        </p:txBody>
      </p:sp>
      <p:sp>
        <p:nvSpPr>
          <p:cNvPr id="16402" name="Rectangle 18"/>
          <p:cNvSpPr>
            <a:spLocks noChangeArrowheads="1"/>
          </p:cNvSpPr>
          <p:nvPr/>
        </p:nvSpPr>
        <p:spPr bwMode="auto">
          <a:xfrm>
            <a:off x="457200" y="2209800"/>
            <a:ext cx="1828800" cy="1676400"/>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6403" name="Rectangle 19"/>
          <p:cNvSpPr>
            <a:spLocks noChangeArrowheads="1"/>
          </p:cNvSpPr>
          <p:nvPr/>
        </p:nvSpPr>
        <p:spPr bwMode="auto">
          <a:xfrm>
            <a:off x="2286000" y="2209800"/>
            <a:ext cx="2209800" cy="1676400"/>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6404" name="Rectangle 20"/>
          <p:cNvSpPr>
            <a:spLocks noChangeArrowheads="1"/>
          </p:cNvSpPr>
          <p:nvPr/>
        </p:nvSpPr>
        <p:spPr bwMode="auto">
          <a:xfrm>
            <a:off x="4495800" y="2209800"/>
            <a:ext cx="2133600" cy="1676400"/>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6405" name="Rectangle 21"/>
          <p:cNvSpPr>
            <a:spLocks noChangeArrowheads="1"/>
          </p:cNvSpPr>
          <p:nvPr/>
        </p:nvSpPr>
        <p:spPr bwMode="auto">
          <a:xfrm>
            <a:off x="6629400" y="2209800"/>
            <a:ext cx="2057400" cy="1676400"/>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6406" name="Line 22"/>
          <p:cNvSpPr>
            <a:spLocks noChangeShapeType="1"/>
          </p:cNvSpPr>
          <p:nvPr/>
        </p:nvSpPr>
        <p:spPr bwMode="auto">
          <a:xfrm>
            <a:off x="2286000" y="2209800"/>
            <a:ext cx="0" cy="1676400"/>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6407" name="Line 23"/>
          <p:cNvSpPr>
            <a:spLocks noChangeShapeType="1"/>
          </p:cNvSpPr>
          <p:nvPr/>
        </p:nvSpPr>
        <p:spPr bwMode="auto">
          <a:xfrm>
            <a:off x="6629400" y="2209800"/>
            <a:ext cx="0" cy="1676400"/>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6408" name="Text Box 24"/>
          <p:cNvSpPr txBox="1">
            <a:spLocks noChangeArrowheads="1"/>
          </p:cNvSpPr>
          <p:nvPr/>
        </p:nvSpPr>
        <p:spPr bwMode="auto">
          <a:xfrm>
            <a:off x="914400" y="2667000"/>
            <a:ext cx="838200" cy="579438"/>
          </a:xfrm>
          <a:prstGeom prst="rect">
            <a:avLst/>
          </a:prstGeom>
          <a:noFill/>
          <a:ln w="38100">
            <a:noFill/>
            <a:miter lim="800000"/>
            <a:headEnd/>
            <a:tailEnd/>
          </a:ln>
          <a:effectLst/>
        </p:spPr>
        <p:txBody>
          <a:bodyPr>
            <a:spAutoFit/>
          </a:bodyPr>
          <a:lstStyle/>
          <a:p>
            <a:r>
              <a:rPr lang="en-US" sz="3200">
                <a:solidFill>
                  <a:schemeClr val="tx1"/>
                </a:solidFill>
                <a:effectLst>
                  <a:outerShdw blurRad="38100" dist="38100" dir="2700000" algn="tl">
                    <a:srgbClr val="FFFFFF"/>
                  </a:outerShdw>
                </a:effectLst>
              </a:rPr>
              <a:t>P</a:t>
            </a:r>
          </a:p>
        </p:txBody>
      </p:sp>
      <p:sp>
        <p:nvSpPr>
          <p:cNvPr id="16409" name="Text Box 25"/>
          <p:cNvSpPr txBox="1">
            <a:spLocks noChangeArrowheads="1"/>
          </p:cNvSpPr>
          <p:nvPr/>
        </p:nvSpPr>
        <p:spPr bwMode="auto">
          <a:xfrm>
            <a:off x="7315200" y="2743200"/>
            <a:ext cx="838200" cy="579438"/>
          </a:xfrm>
          <a:prstGeom prst="rect">
            <a:avLst/>
          </a:prstGeom>
          <a:noFill/>
          <a:ln w="38100">
            <a:noFill/>
            <a:miter lim="800000"/>
            <a:headEnd/>
            <a:tailEnd/>
          </a:ln>
          <a:effectLst/>
        </p:spPr>
        <p:txBody>
          <a:bodyPr>
            <a:spAutoFit/>
          </a:bodyPr>
          <a:lstStyle/>
          <a:p>
            <a:r>
              <a:rPr lang="en-US" sz="3200">
                <a:solidFill>
                  <a:schemeClr val="tx1"/>
                </a:solidFill>
                <a:effectLst>
                  <a:outerShdw blurRad="38100" dist="38100" dir="2700000" algn="tl">
                    <a:srgbClr val="FFFFFF"/>
                  </a:outerShdw>
                </a:effectLst>
              </a:rPr>
              <a:t>n</a:t>
            </a:r>
          </a:p>
        </p:txBody>
      </p:sp>
      <p:sp>
        <p:nvSpPr>
          <p:cNvPr id="16410" name="Text Box 26"/>
          <p:cNvSpPr txBox="1">
            <a:spLocks noChangeArrowheads="1"/>
          </p:cNvSpPr>
          <p:nvPr/>
        </p:nvSpPr>
        <p:spPr bwMode="auto">
          <a:xfrm>
            <a:off x="2286000" y="2286000"/>
            <a:ext cx="2209800" cy="336550"/>
          </a:xfrm>
          <a:prstGeom prst="rect">
            <a:avLst/>
          </a:prstGeom>
          <a:noFill/>
          <a:ln w="38100">
            <a:noFill/>
            <a:miter lim="800000"/>
            <a:headEnd/>
            <a:tailEnd/>
          </a:ln>
          <a:effectLst/>
        </p:spPr>
        <p:txBody>
          <a:bodyPr>
            <a:spAutoFit/>
          </a:bodyPr>
          <a:lstStyle/>
          <a:p>
            <a:r>
              <a:rPr lang="en-US" sz="1600">
                <a:solidFill>
                  <a:schemeClr val="tx1"/>
                </a:solidFill>
                <a:effectLst>
                  <a:outerShdw blurRad="38100" dist="38100" dir="2700000" algn="tl">
                    <a:srgbClr val="FFFFFF"/>
                  </a:outerShdw>
                </a:effectLst>
              </a:rPr>
              <a:t>     </a:t>
            </a:r>
            <a:endParaRPr lang="en-US" sz="2400">
              <a:solidFill>
                <a:schemeClr val="tx1"/>
              </a:solidFill>
              <a:effectLst>
                <a:outerShdw blurRad="38100" dist="38100" dir="2700000" algn="tl">
                  <a:srgbClr val="FFFFFF"/>
                </a:outerShdw>
              </a:effectLst>
            </a:endParaRPr>
          </a:p>
        </p:txBody>
      </p:sp>
      <p:sp>
        <p:nvSpPr>
          <p:cNvPr id="16456" name="Text Box 72"/>
          <p:cNvSpPr txBox="1">
            <a:spLocks noChangeArrowheads="1"/>
          </p:cNvSpPr>
          <p:nvPr/>
        </p:nvSpPr>
        <p:spPr bwMode="auto">
          <a:xfrm>
            <a:off x="2362200" y="2133600"/>
            <a:ext cx="2057400" cy="1803400"/>
          </a:xfrm>
          <a:prstGeom prst="rect">
            <a:avLst/>
          </a:prstGeom>
          <a:noFill/>
          <a:ln w="38100">
            <a:noFill/>
            <a:miter lim="800000"/>
            <a:headEnd/>
            <a:tailEnd/>
          </a:ln>
          <a:effectLst/>
        </p:spPr>
        <p:txBody>
          <a:bodyPr>
            <a:spAutoFit/>
          </a:bodyPr>
          <a:lstStyle/>
          <a:p>
            <a:r>
              <a:rPr lang="en-US" sz="1600">
                <a:solidFill>
                  <a:schemeClr val="tx1"/>
                </a:solidFill>
                <a:effectLst>
                  <a:outerShdw blurRad="38100" dist="38100" dir="2700000" algn="tl">
                    <a:srgbClr val="FFFFFF"/>
                  </a:outerShdw>
                </a:effectLst>
              </a:rPr>
              <a:t>-     -     -     -     -     -</a:t>
            </a:r>
          </a:p>
          <a:p>
            <a:r>
              <a:rPr lang="en-US" sz="1600">
                <a:solidFill>
                  <a:schemeClr val="tx1"/>
                </a:solidFill>
                <a:effectLst>
                  <a:outerShdw blurRad="38100" dist="38100" dir="2700000" algn="tl">
                    <a:srgbClr val="FFFFFF"/>
                  </a:outerShdw>
                </a:effectLst>
              </a:rPr>
              <a:t>-     -     -     -     -     -</a:t>
            </a:r>
          </a:p>
          <a:p>
            <a:r>
              <a:rPr lang="en-US" sz="1600">
                <a:solidFill>
                  <a:schemeClr val="tx1"/>
                </a:solidFill>
                <a:effectLst>
                  <a:outerShdw blurRad="38100" dist="38100" dir="2700000" algn="tl">
                    <a:srgbClr val="FFFFFF"/>
                  </a:outerShdw>
                </a:effectLst>
              </a:rPr>
              <a:t>-     -     -     -     -     -</a:t>
            </a:r>
          </a:p>
          <a:p>
            <a:r>
              <a:rPr lang="en-US" sz="1600">
                <a:solidFill>
                  <a:schemeClr val="tx1"/>
                </a:solidFill>
                <a:effectLst>
                  <a:outerShdw blurRad="38100" dist="38100" dir="2700000" algn="tl">
                    <a:srgbClr val="FFFFFF"/>
                  </a:outerShdw>
                </a:effectLst>
              </a:rPr>
              <a:t>-     -     -     -     -     -</a:t>
            </a:r>
          </a:p>
          <a:p>
            <a:r>
              <a:rPr lang="en-US" sz="1600">
                <a:solidFill>
                  <a:schemeClr val="tx1"/>
                </a:solidFill>
                <a:effectLst>
                  <a:outerShdw blurRad="38100" dist="38100" dir="2700000" algn="tl">
                    <a:srgbClr val="FFFFFF"/>
                  </a:outerShdw>
                </a:effectLst>
              </a:rPr>
              <a:t>-     -     -     -     -     -</a:t>
            </a:r>
          </a:p>
        </p:txBody>
      </p:sp>
      <p:sp>
        <p:nvSpPr>
          <p:cNvPr id="16457" name="Text Box 73"/>
          <p:cNvSpPr txBox="1">
            <a:spLocks noChangeArrowheads="1"/>
          </p:cNvSpPr>
          <p:nvPr/>
        </p:nvSpPr>
        <p:spPr bwMode="auto">
          <a:xfrm>
            <a:off x="4495800" y="2209800"/>
            <a:ext cx="2057400" cy="1708150"/>
          </a:xfrm>
          <a:prstGeom prst="rect">
            <a:avLst/>
          </a:prstGeom>
          <a:noFill/>
          <a:ln w="38100">
            <a:noFill/>
            <a:miter lim="800000"/>
            <a:headEnd/>
            <a:tailEnd/>
          </a:ln>
          <a:effectLst/>
        </p:spPr>
        <p:txBody>
          <a:bodyPr>
            <a:spAutoFit/>
          </a:bodyPr>
          <a:lstStyle/>
          <a:p>
            <a:pPr>
              <a:spcBef>
                <a:spcPct val="65000"/>
              </a:spcBef>
            </a:pPr>
            <a:r>
              <a:rPr lang="en-US" sz="1400">
                <a:solidFill>
                  <a:schemeClr val="tx1"/>
                </a:solidFill>
                <a:effectLst>
                  <a:outerShdw blurRad="38100" dist="38100" dir="2700000" algn="tl">
                    <a:srgbClr val="FFFFFF"/>
                  </a:outerShdw>
                </a:effectLst>
              </a:rPr>
              <a:t>+     +     +     +     +     +</a:t>
            </a:r>
          </a:p>
          <a:p>
            <a:pPr>
              <a:spcBef>
                <a:spcPct val="65000"/>
              </a:spcBef>
            </a:pPr>
            <a:r>
              <a:rPr lang="en-US" sz="1400">
                <a:solidFill>
                  <a:schemeClr val="tx1"/>
                </a:solidFill>
                <a:effectLst>
                  <a:outerShdw blurRad="38100" dist="38100" dir="2700000" algn="tl">
                    <a:srgbClr val="FFFFFF"/>
                  </a:outerShdw>
                </a:effectLst>
              </a:rPr>
              <a:t>+     +     +     +     +     +</a:t>
            </a:r>
          </a:p>
          <a:p>
            <a:pPr>
              <a:spcBef>
                <a:spcPct val="65000"/>
              </a:spcBef>
            </a:pPr>
            <a:r>
              <a:rPr lang="en-US" sz="1400">
                <a:solidFill>
                  <a:schemeClr val="tx1"/>
                </a:solidFill>
                <a:effectLst>
                  <a:outerShdw blurRad="38100" dist="38100" dir="2700000" algn="tl">
                    <a:srgbClr val="FFFFFF"/>
                  </a:outerShdw>
                </a:effectLst>
              </a:rPr>
              <a:t>+     +     +     +     +     +</a:t>
            </a:r>
          </a:p>
          <a:p>
            <a:pPr>
              <a:spcBef>
                <a:spcPct val="65000"/>
              </a:spcBef>
            </a:pPr>
            <a:r>
              <a:rPr lang="en-US" sz="1400">
                <a:solidFill>
                  <a:schemeClr val="tx1"/>
                </a:solidFill>
                <a:effectLst>
                  <a:outerShdw blurRad="38100" dist="38100" dir="2700000" algn="tl">
                    <a:srgbClr val="FFFFFF"/>
                  </a:outerShdw>
                </a:effectLst>
              </a:rPr>
              <a:t>+     +     +     +     +     +</a:t>
            </a:r>
          </a:p>
          <a:p>
            <a:pPr>
              <a:spcBef>
                <a:spcPct val="65000"/>
              </a:spcBef>
            </a:pPr>
            <a:r>
              <a:rPr lang="en-US" sz="1400">
                <a:solidFill>
                  <a:schemeClr val="tx1"/>
                </a:solidFill>
                <a:effectLst>
                  <a:outerShdw blurRad="38100" dist="38100" dir="2700000" algn="tl">
                    <a:srgbClr val="FFFFFF"/>
                  </a:outerShdw>
                </a:effectLst>
              </a:rPr>
              <a:t>+     +     +     +     +     +</a:t>
            </a:r>
          </a:p>
        </p:txBody>
      </p:sp>
      <p:sp>
        <p:nvSpPr>
          <p:cNvPr id="16458" name="Freeform 74"/>
          <p:cNvSpPr>
            <a:spLocks/>
          </p:cNvSpPr>
          <p:nvPr/>
        </p:nvSpPr>
        <p:spPr bwMode="auto">
          <a:xfrm>
            <a:off x="2286000" y="1981200"/>
            <a:ext cx="2209800" cy="228600"/>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endParaRPr lang="en-US"/>
          </a:p>
        </p:txBody>
      </p:sp>
      <p:sp>
        <p:nvSpPr>
          <p:cNvPr id="16459" name="Freeform 75"/>
          <p:cNvSpPr>
            <a:spLocks/>
          </p:cNvSpPr>
          <p:nvPr/>
        </p:nvSpPr>
        <p:spPr bwMode="auto">
          <a:xfrm>
            <a:off x="4495800" y="1981200"/>
            <a:ext cx="2209800" cy="228600"/>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endParaRPr lang="en-US"/>
          </a:p>
        </p:txBody>
      </p:sp>
      <p:sp>
        <p:nvSpPr>
          <p:cNvPr id="16460" name="Text Box 76"/>
          <p:cNvSpPr txBox="1">
            <a:spLocks noChangeArrowheads="1"/>
          </p:cNvSpPr>
          <p:nvPr/>
        </p:nvSpPr>
        <p:spPr bwMode="auto">
          <a:xfrm>
            <a:off x="2971800" y="1524000"/>
            <a:ext cx="838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Na</a:t>
            </a:r>
          </a:p>
        </p:txBody>
      </p:sp>
      <p:sp>
        <p:nvSpPr>
          <p:cNvPr id="16461" name="Text Box 77"/>
          <p:cNvSpPr txBox="1">
            <a:spLocks noChangeArrowheads="1"/>
          </p:cNvSpPr>
          <p:nvPr/>
        </p:nvSpPr>
        <p:spPr bwMode="auto">
          <a:xfrm>
            <a:off x="5181600" y="1524000"/>
            <a:ext cx="838200" cy="396875"/>
          </a:xfrm>
          <a:prstGeom prst="rect">
            <a:avLst/>
          </a:prstGeom>
          <a:noFill/>
          <a:ln w="38100">
            <a:noFill/>
            <a:miter lim="800000"/>
            <a:headEnd/>
            <a:tailEnd/>
          </a:ln>
          <a:effectLst/>
        </p:spPr>
        <p:txBody>
          <a:bodyPr>
            <a:spAutoFit/>
          </a:bodyPr>
          <a:lstStyle/>
          <a:p>
            <a:r>
              <a:rPr lang="en-US">
                <a:effectLst>
                  <a:outerShdw blurRad="38100" dist="38100" dir="2700000" algn="tl">
                    <a:srgbClr val="000000"/>
                  </a:outerShdw>
                </a:effectLst>
              </a:rPr>
              <a:t>Nd</a:t>
            </a:r>
          </a:p>
        </p:txBody>
      </p:sp>
      <p:sp>
        <p:nvSpPr>
          <p:cNvPr id="16463" name="Line 79"/>
          <p:cNvSpPr>
            <a:spLocks noChangeShapeType="1"/>
          </p:cNvSpPr>
          <p:nvPr/>
        </p:nvSpPr>
        <p:spPr bwMode="auto">
          <a:xfrm rot="10800000" flipV="1">
            <a:off x="4495800" y="1752600"/>
            <a:ext cx="0" cy="45720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64" name="Text Box 80"/>
          <p:cNvSpPr txBox="1">
            <a:spLocks noChangeArrowheads="1"/>
          </p:cNvSpPr>
          <p:nvPr/>
        </p:nvSpPr>
        <p:spPr bwMode="auto">
          <a:xfrm>
            <a:off x="3352800" y="1219200"/>
            <a:ext cx="2209800" cy="581025"/>
          </a:xfrm>
          <a:prstGeom prst="rect">
            <a:avLst/>
          </a:prstGeom>
          <a:noFill/>
          <a:ln w="25400">
            <a:noFill/>
            <a:miter lim="800000"/>
            <a:headEnd/>
            <a:tailEnd/>
          </a:ln>
          <a:effectLst/>
        </p:spPr>
        <p:txBody>
          <a:bodyPr>
            <a:spAutoFit/>
          </a:bodyPr>
          <a:lstStyle/>
          <a:p>
            <a:r>
              <a:rPr lang="en-US" sz="1600">
                <a:effectLst>
                  <a:outerShdw blurRad="38100" dist="38100" dir="2700000" algn="tl">
                    <a:srgbClr val="000000"/>
                  </a:outerShdw>
                </a:effectLst>
              </a:rPr>
              <a:t>Metallurgical Junction</a:t>
            </a:r>
          </a:p>
        </p:txBody>
      </p:sp>
      <p:sp>
        <p:nvSpPr>
          <p:cNvPr id="16465" name="Line 81"/>
          <p:cNvSpPr>
            <a:spLocks noChangeShapeType="1"/>
          </p:cNvSpPr>
          <p:nvPr/>
        </p:nvSpPr>
        <p:spPr bwMode="auto">
          <a:xfrm>
            <a:off x="2286000" y="3886200"/>
            <a:ext cx="0" cy="1905000"/>
          </a:xfrm>
          <a:prstGeom prst="line">
            <a:avLst/>
          </a:prstGeom>
          <a:noFill/>
          <a:ln w="25400">
            <a:solidFill>
              <a:srgbClr val="CCFFFF"/>
            </a:solidFill>
            <a:prstDash val="dash"/>
            <a:round/>
            <a:headEnd/>
            <a:tailEnd/>
          </a:ln>
          <a:effectLst/>
        </p:spPr>
        <p:txBody>
          <a:bodyPr>
            <a:spAutoFit/>
          </a:bodyPr>
          <a:lstStyle/>
          <a:p>
            <a:endParaRPr lang="en-US"/>
          </a:p>
        </p:txBody>
      </p:sp>
      <p:sp>
        <p:nvSpPr>
          <p:cNvPr id="16466" name="Line 82"/>
          <p:cNvSpPr>
            <a:spLocks noChangeShapeType="1"/>
          </p:cNvSpPr>
          <p:nvPr/>
        </p:nvSpPr>
        <p:spPr bwMode="auto">
          <a:xfrm>
            <a:off x="6629400" y="3886200"/>
            <a:ext cx="0" cy="1905000"/>
          </a:xfrm>
          <a:prstGeom prst="line">
            <a:avLst/>
          </a:prstGeom>
          <a:noFill/>
          <a:ln w="25400">
            <a:solidFill>
              <a:srgbClr val="CCFFFF"/>
            </a:solidFill>
            <a:prstDash val="dash"/>
            <a:round/>
            <a:headEnd/>
            <a:tailEnd/>
          </a:ln>
          <a:effectLst/>
        </p:spPr>
        <p:txBody>
          <a:bodyPr>
            <a:spAutoFit/>
          </a:bodyPr>
          <a:lstStyle/>
          <a:p>
            <a:endParaRPr lang="en-US"/>
          </a:p>
        </p:txBody>
      </p:sp>
      <p:sp>
        <p:nvSpPr>
          <p:cNvPr id="16467" name="Line 83"/>
          <p:cNvSpPr>
            <a:spLocks noChangeShapeType="1"/>
          </p:cNvSpPr>
          <p:nvPr/>
        </p:nvSpPr>
        <p:spPr bwMode="auto">
          <a:xfrm>
            <a:off x="4495800" y="2209800"/>
            <a:ext cx="0" cy="1676400"/>
          </a:xfrm>
          <a:prstGeom prst="line">
            <a:avLst/>
          </a:prstGeom>
          <a:noFill/>
          <a:ln w="38100">
            <a:solidFill>
              <a:srgbClr val="00FFFF"/>
            </a:solidFill>
            <a:round/>
            <a:headEnd/>
            <a:tailEnd/>
          </a:ln>
          <a:effectLst/>
        </p:spPr>
        <p:txBody>
          <a:bodyPr>
            <a:spAutoFit/>
          </a:bodyPr>
          <a:lstStyle/>
          <a:p>
            <a:endParaRPr lang="en-US"/>
          </a:p>
        </p:txBody>
      </p:sp>
      <p:sp>
        <p:nvSpPr>
          <p:cNvPr id="16468" name="Text Box 84"/>
          <p:cNvSpPr txBox="1">
            <a:spLocks noChangeArrowheads="1"/>
          </p:cNvSpPr>
          <p:nvPr/>
        </p:nvSpPr>
        <p:spPr bwMode="auto">
          <a:xfrm>
            <a:off x="3505200" y="3962400"/>
            <a:ext cx="1981200" cy="587375"/>
          </a:xfrm>
          <a:prstGeom prst="rect">
            <a:avLst/>
          </a:prstGeom>
          <a:noFill/>
          <a:ln w="25400">
            <a:noFill/>
            <a:miter lim="800000"/>
            <a:headEnd/>
            <a:tailEnd/>
          </a:ln>
          <a:effectLst/>
        </p:spPr>
        <p:txBody>
          <a:bodyPr>
            <a:spAutoFit/>
          </a:bodyPr>
          <a:lstStyle/>
          <a:p>
            <a:pPr>
              <a:lnSpc>
                <a:spcPct val="90000"/>
              </a:lnSpc>
              <a:spcBef>
                <a:spcPct val="0"/>
              </a:spcBef>
            </a:pPr>
            <a:r>
              <a:rPr lang="en-US" sz="1800">
                <a:effectLst>
                  <a:outerShdw blurRad="38100" dist="38100" dir="2700000" algn="tl">
                    <a:srgbClr val="000000"/>
                  </a:outerShdw>
                </a:effectLst>
              </a:rPr>
              <a:t>Space Charge Region</a:t>
            </a:r>
          </a:p>
        </p:txBody>
      </p:sp>
      <p:sp>
        <p:nvSpPr>
          <p:cNvPr id="16469" name="Line 85"/>
          <p:cNvSpPr>
            <a:spLocks noChangeShapeType="1"/>
          </p:cNvSpPr>
          <p:nvPr/>
        </p:nvSpPr>
        <p:spPr bwMode="auto">
          <a:xfrm flipH="1">
            <a:off x="2286000" y="4114800"/>
            <a:ext cx="13716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70" name="Line 86"/>
          <p:cNvSpPr>
            <a:spLocks noChangeShapeType="1"/>
          </p:cNvSpPr>
          <p:nvPr/>
        </p:nvSpPr>
        <p:spPr bwMode="auto">
          <a:xfrm>
            <a:off x="5334000" y="4114800"/>
            <a:ext cx="1295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71" name="Freeform 87"/>
          <p:cNvSpPr>
            <a:spLocks/>
          </p:cNvSpPr>
          <p:nvPr/>
        </p:nvSpPr>
        <p:spPr bwMode="auto">
          <a:xfrm>
            <a:off x="1600200" y="3808413"/>
            <a:ext cx="838200" cy="687387"/>
          </a:xfrm>
          <a:custGeom>
            <a:avLst/>
            <a:gdLst/>
            <a:ahLst/>
            <a:cxnLst>
              <a:cxn ang="0">
                <a:pos x="0" y="465"/>
              </a:cxn>
              <a:cxn ang="0">
                <a:pos x="216" y="329"/>
              </a:cxn>
              <a:cxn ang="0">
                <a:pos x="88" y="105"/>
              </a:cxn>
              <a:cxn ang="0">
                <a:pos x="528" y="0"/>
              </a:cxn>
            </a:cxnLst>
            <a:rect l="0" t="0" r="r" b="b"/>
            <a:pathLst>
              <a:path w="528" h="465">
                <a:moveTo>
                  <a:pt x="0" y="465"/>
                </a:moveTo>
                <a:cubicBezTo>
                  <a:pt x="36" y="442"/>
                  <a:pt x="201" y="389"/>
                  <a:pt x="216" y="329"/>
                </a:cubicBezTo>
                <a:cubicBezTo>
                  <a:pt x="243" y="270"/>
                  <a:pt x="21" y="150"/>
                  <a:pt x="88" y="105"/>
                </a:cubicBezTo>
                <a:cubicBezTo>
                  <a:pt x="155" y="60"/>
                  <a:pt x="436" y="22"/>
                  <a:pt x="528" y="0"/>
                </a:cubicBezTo>
              </a:path>
            </a:pathLst>
          </a:custGeom>
          <a:noFill/>
          <a:ln w="38100" cap="flat" cmpd="sng">
            <a:solidFill>
              <a:srgbClr val="FF9900"/>
            </a:solidFill>
            <a:prstDash val="solid"/>
            <a:round/>
            <a:headEnd type="none" w="med" len="med"/>
            <a:tailEnd type="triangle" w="med" len="med"/>
          </a:ln>
          <a:effectLst/>
        </p:spPr>
        <p:txBody>
          <a:bodyPr>
            <a:spAutoFit/>
          </a:bodyPr>
          <a:lstStyle/>
          <a:p>
            <a:endParaRPr lang="en-US"/>
          </a:p>
        </p:txBody>
      </p:sp>
      <p:sp>
        <p:nvSpPr>
          <p:cNvPr id="16472" name="Text Box 88"/>
          <p:cNvSpPr txBox="1">
            <a:spLocks noChangeArrowheads="1"/>
          </p:cNvSpPr>
          <p:nvPr/>
        </p:nvSpPr>
        <p:spPr bwMode="auto">
          <a:xfrm>
            <a:off x="609600" y="4191000"/>
            <a:ext cx="1295400" cy="581025"/>
          </a:xfrm>
          <a:prstGeom prst="rect">
            <a:avLst/>
          </a:prstGeom>
          <a:noFill/>
          <a:ln w="25400">
            <a:noFill/>
            <a:miter lim="800000"/>
            <a:headEnd/>
            <a:tailEnd/>
          </a:ln>
          <a:effectLst/>
        </p:spPr>
        <p:txBody>
          <a:bodyPr>
            <a:spAutoFit/>
          </a:bodyPr>
          <a:lstStyle/>
          <a:p>
            <a:r>
              <a:rPr lang="en-US" sz="1600">
                <a:effectLst>
                  <a:outerShdw blurRad="38100" dist="38100" dir="2700000" algn="tl">
                    <a:srgbClr val="000000"/>
                  </a:outerShdw>
                </a:effectLst>
              </a:rPr>
              <a:t>ionized acceptors</a:t>
            </a:r>
          </a:p>
        </p:txBody>
      </p:sp>
      <p:sp>
        <p:nvSpPr>
          <p:cNvPr id="16474" name="Freeform 90"/>
          <p:cNvSpPr>
            <a:spLocks/>
          </p:cNvSpPr>
          <p:nvPr/>
        </p:nvSpPr>
        <p:spPr bwMode="auto">
          <a:xfrm>
            <a:off x="6475413" y="3808413"/>
            <a:ext cx="928687" cy="661987"/>
          </a:xfrm>
          <a:custGeom>
            <a:avLst/>
            <a:gdLst/>
            <a:ahLst/>
            <a:cxnLst>
              <a:cxn ang="0">
                <a:pos x="585" y="417"/>
              </a:cxn>
              <a:cxn ang="0">
                <a:pos x="337" y="353"/>
              </a:cxn>
              <a:cxn ang="0">
                <a:pos x="457" y="113"/>
              </a:cxn>
              <a:cxn ang="0">
                <a:pos x="0" y="0"/>
              </a:cxn>
            </a:cxnLst>
            <a:rect l="0" t="0" r="r" b="b"/>
            <a:pathLst>
              <a:path w="585" h="417">
                <a:moveTo>
                  <a:pt x="585" y="417"/>
                </a:moveTo>
                <a:cubicBezTo>
                  <a:pt x="545" y="406"/>
                  <a:pt x="358" y="403"/>
                  <a:pt x="337" y="353"/>
                </a:cubicBezTo>
                <a:cubicBezTo>
                  <a:pt x="316" y="303"/>
                  <a:pt x="513" y="172"/>
                  <a:pt x="457" y="113"/>
                </a:cubicBezTo>
                <a:cubicBezTo>
                  <a:pt x="401" y="54"/>
                  <a:pt x="95" y="24"/>
                  <a:pt x="0" y="0"/>
                </a:cubicBezTo>
              </a:path>
            </a:pathLst>
          </a:custGeom>
          <a:noFill/>
          <a:ln w="38100" cap="flat" cmpd="sng">
            <a:solidFill>
              <a:srgbClr val="FF9900"/>
            </a:solidFill>
            <a:prstDash val="solid"/>
            <a:round/>
            <a:headEnd type="none" w="med" len="med"/>
            <a:tailEnd type="triangle" w="med" len="med"/>
          </a:ln>
          <a:effectLst/>
        </p:spPr>
        <p:txBody>
          <a:bodyPr>
            <a:spAutoFit/>
          </a:bodyPr>
          <a:lstStyle/>
          <a:p>
            <a:endParaRPr lang="en-US"/>
          </a:p>
        </p:txBody>
      </p:sp>
      <p:sp>
        <p:nvSpPr>
          <p:cNvPr id="16475" name="Text Box 91"/>
          <p:cNvSpPr txBox="1">
            <a:spLocks noChangeArrowheads="1"/>
          </p:cNvSpPr>
          <p:nvPr/>
        </p:nvSpPr>
        <p:spPr bwMode="auto">
          <a:xfrm>
            <a:off x="7162800" y="4267200"/>
            <a:ext cx="1295400" cy="581025"/>
          </a:xfrm>
          <a:prstGeom prst="rect">
            <a:avLst/>
          </a:prstGeom>
          <a:noFill/>
          <a:ln w="25400">
            <a:noFill/>
            <a:miter lim="800000"/>
            <a:headEnd/>
            <a:tailEnd/>
          </a:ln>
          <a:effectLst/>
        </p:spPr>
        <p:txBody>
          <a:bodyPr>
            <a:spAutoFit/>
          </a:bodyPr>
          <a:lstStyle/>
          <a:p>
            <a:r>
              <a:rPr lang="en-US" sz="1600">
                <a:effectLst>
                  <a:outerShdw blurRad="38100" dist="38100" dir="2700000" algn="tl">
                    <a:srgbClr val="000000"/>
                  </a:outerShdw>
                </a:effectLst>
              </a:rPr>
              <a:t>ionized donors</a:t>
            </a:r>
          </a:p>
        </p:txBody>
      </p:sp>
      <p:sp>
        <p:nvSpPr>
          <p:cNvPr id="16476" name="Line 92"/>
          <p:cNvSpPr>
            <a:spLocks noChangeShapeType="1"/>
          </p:cNvSpPr>
          <p:nvPr/>
        </p:nvSpPr>
        <p:spPr bwMode="auto">
          <a:xfrm flipH="1">
            <a:off x="3429000" y="4953000"/>
            <a:ext cx="2057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77" name="Text Box 93"/>
          <p:cNvSpPr txBox="1">
            <a:spLocks noChangeArrowheads="1"/>
          </p:cNvSpPr>
          <p:nvPr/>
        </p:nvSpPr>
        <p:spPr bwMode="auto">
          <a:xfrm>
            <a:off x="3505200" y="4953000"/>
            <a:ext cx="1981200" cy="339725"/>
          </a:xfrm>
          <a:prstGeom prst="rect">
            <a:avLst/>
          </a:prstGeom>
          <a:noFill/>
          <a:ln w="25400">
            <a:noFill/>
            <a:miter lim="800000"/>
            <a:headEnd/>
            <a:tailEnd/>
          </a:ln>
          <a:effectLst/>
        </p:spPr>
        <p:txBody>
          <a:bodyPr>
            <a:spAutoFit/>
          </a:bodyPr>
          <a:lstStyle/>
          <a:p>
            <a:pPr>
              <a:lnSpc>
                <a:spcPct val="90000"/>
              </a:lnSpc>
              <a:spcBef>
                <a:spcPct val="0"/>
              </a:spcBef>
            </a:pPr>
            <a:r>
              <a:rPr lang="en-US" sz="1800">
                <a:effectLst>
                  <a:outerShdw blurRad="38100" dist="38100" dir="2700000" algn="tl">
                    <a:srgbClr val="000000"/>
                  </a:outerShdw>
                </a:effectLst>
              </a:rPr>
              <a:t>E-Field</a:t>
            </a:r>
          </a:p>
        </p:txBody>
      </p:sp>
      <p:sp>
        <p:nvSpPr>
          <p:cNvPr id="16478" name="Oval 94"/>
          <p:cNvSpPr>
            <a:spLocks noChangeArrowheads="1"/>
          </p:cNvSpPr>
          <p:nvPr/>
        </p:nvSpPr>
        <p:spPr bwMode="auto">
          <a:xfrm>
            <a:off x="2343150" y="5410200"/>
            <a:ext cx="420688" cy="381000"/>
          </a:xfrm>
          <a:prstGeom prst="ellipse">
            <a:avLst/>
          </a:prstGeom>
          <a:noFill/>
          <a:ln w="25400">
            <a:solidFill>
              <a:srgbClr val="CCFFFF"/>
            </a:solidFill>
            <a:round/>
            <a:headEnd/>
            <a:tailEnd/>
          </a:ln>
          <a:effectLst/>
        </p:spPr>
        <p:txBody>
          <a:bodyPr wrap="none" anchor="ctr"/>
          <a:lstStyle/>
          <a:p>
            <a:r>
              <a:rPr lang="en-US">
                <a:effectLst>
                  <a:outerShdw blurRad="38100" dist="38100" dir="2700000" algn="tl">
                    <a:srgbClr val="000000"/>
                  </a:outerShdw>
                </a:effectLst>
              </a:rPr>
              <a:t>+</a:t>
            </a:r>
          </a:p>
        </p:txBody>
      </p:sp>
      <p:sp>
        <p:nvSpPr>
          <p:cNvPr id="16479" name="Oval 95"/>
          <p:cNvSpPr>
            <a:spLocks noChangeArrowheads="1"/>
          </p:cNvSpPr>
          <p:nvPr/>
        </p:nvSpPr>
        <p:spPr bwMode="auto">
          <a:xfrm>
            <a:off x="1828800" y="5410200"/>
            <a:ext cx="420688" cy="381000"/>
          </a:xfrm>
          <a:prstGeom prst="ellipse">
            <a:avLst/>
          </a:prstGeom>
          <a:noFill/>
          <a:ln w="25400">
            <a:solidFill>
              <a:srgbClr val="CCFFFF"/>
            </a:solidFill>
            <a:round/>
            <a:headEnd/>
            <a:tailEnd/>
          </a:ln>
          <a:effectLst/>
        </p:spPr>
        <p:txBody>
          <a:bodyPr wrap="none" anchor="ctr"/>
          <a:lstStyle/>
          <a:p>
            <a:r>
              <a:rPr lang="en-US">
                <a:effectLst>
                  <a:outerShdw blurRad="38100" dist="38100" dir="2700000" algn="tl">
                    <a:srgbClr val="000000"/>
                  </a:outerShdw>
                </a:effectLst>
              </a:rPr>
              <a:t>+</a:t>
            </a:r>
          </a:p>
        </p:txBody>
      </p:sp>
      <p:sp>
        <p:nvSpPr>
          <p:cNvPr id="16480" name="Oval 96"/>
          <p:cNvSpPr>
            <a:spLocks noChangeArrowheads="1"/>
          </p:cNvSpPr>
          <p:nvPr/>
        </p:nvSpPr>
        <p:spPr bwMode="auto">
          <a:xfrm>
            <a:off x="6172200" y="5410200"/>
            <a:ext cx="420688" cy="381000"/>
          </a:xfrm>
          <a:prstGeom prst="ellipse">
            <a:avLst/>
          </a:prstGeom>
          <a:noFill/>
          <a:ln w="25400">
            <a:solidFill>
              <a:srgbClr val="CCFFFF"/>
            </a:solidFill>
            <a:round/>
            <a:headEnd/>
            <a:tailEnd/>
          </a:ln>
          <a:effectLst/>
        </p:spPr>
        <p:txBody>
          <a:bodyPr wrap="none" anchor="ctr"/>
          <a:lstStyle/>
          <a:p>
            <a:r>
              <a:rPr lang="en-US">
                <a:effectLst>
                  <a:outerShdw blurRad="38100" dist="38100" dir="2700000" algn="tl">
                    <a:srgbClr val="000000"/>
                  </a:outerShdw>
                </a:effectLst>
              </a:rPr>
              <a:t>_</a:t>
            </a:r>
          </a:p>
          <a:p>
            <a:pPr>
              <a:spcBef>
                <a:spcPct val="0"/>
              </a:spcBef>
            </a:pPr>
            <a:endParaRPr lang="en-US" sz="1800">
              <a:effectLst>
                <a:outerShdw blurRad="38100" dist="38100" dir="2700000" algn="tl">
                  <a:srgbClr val="000000"/>
                </a:outerShdw>
              </a:effectLst>
            </a:endParaRPr>
          </a:p>
        </p:txBody>
      </p:sp>
      <p:sp>
        <p:nvSpPr>
          <p:cNvPr id="16481" name="Oval 97"/>
          <p:cNvSpPr>
            <a:spLocks noChangeArrowheads="1"/>
          </p:cNvSpPr>
          <p:nvPr/>
        </p:nvSpPr>
        <p:spPr bwMode="auto">
          <a:xfrm>
            <a:off x="6705600" y="5410200"/>
            <a:ext cx="420688" cy="381000"/>
          </a:xfrm>
          <a:prstGeom prst="ellipse">
            <a:avLst/>
          </a:prstGeom>
          <a:noFill/>
          <a:ln w="25400">
            <a:solidFill>
              <a:srgbClr val="CCFFFF"/>
            </a:solidFill>
            <a:round/>
            <a:headEnd/>
            <a:tailEnd/>
          </a:ln>
          <a:effectLst/>
        </p:spPr>
        <p:txBody>
          <a:bodyPr wrap="none" anchor="ctr"/>
          <a:lstStyle/>
          <a:p>
            <a:r>
              <a:rPr lang="en-US">
                <a:effectLst>
                  <a:outerShdw blurRad="38100" dist="38100" dir="2700000" algn="tl">
                    <a:srgbClr val="000000"/>
                  </a:outerShdw>
                </a:effectLst>
              </a:rPr>
              <a:t>_</a:t>
            </a:r>
          </a:p>
          <a:p>
            <a:pPr>
              <a:spcBef>
                <a:spcPct val="0"/>
              </a:spcBef>
            </a:pPr>
            <a:endParaRPr lang="en-US" sz="1800">
              <a:effectLst>
                <a:outerShdw blurRad="38100" dist="38100" dir="2700000" algn="tl">
                  <a:srgbClr val="000000"/>
                </a:outerShdw>
              </a:effectLst>
            </a:endParaRPr>
          </a:p>
        </p:txBody>
      </p:sp>
      <p:sp>
        <p:nvSpPr>
          <p:cNvPr id="16482" name="Line 98"/>
          <p:cNvSpPr>
            <a:spLocks noChangeShapeType="1"/>
          </p:cNvSpPr>
          <p:nvPr/>
        </p:nvSpPr>
        <p:spPr bwMode="auto">
          <a:xfrm>
            <a:off x="2743200" y="5638800"/>
            <a:ext cx="914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83" name="Line 99"/>
          <p:cNvSpPr>
            <a:spLocks noChangeShapeType="1"/>
          </p:cNvSpPr>
          <p:nvPr/>
        </p:nvSpPr>
        <p:spPr bwMode="auto">
          <a:xfrm>
            <a:off x="7162800" y="5638800"/>
            <a:ext cx="914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84" name="Line 100"/>
          <p:cNvSpPr>
            <a:spLocks noChangeShapeType="1"/>
          </p:cNvSpPr>
          <p:nvPr/>
        </p:nvSpPr>
        <p:spPr bwMode="auto">
          <a:xfrm rot="10800000">
            <a:off x="5257800" y="5638800"/>
            <a:ext cx="914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85" name="Line 101"/>
          <p:cNvSpPr>
            <a:spLocks noChangeShapeType="1"/>
          </p:cNvSpPr>
          <p:nvPr/>
        </p:nvSpPr>
        <p:spPr bwMode="auto">
          <a:xfrm rot="10800000">
            <a:off x="914400" y="5638800"/>
            <a:ext cx="914400"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6486" name="Text Box 102"/>
          <p:cNvSpPr txBox="1">
            <a:spLocks noChangeArrowheads="1"/>
          </p:cNvSpPr>
          <p:nvPr/>
        </p:nvSpPr>
        <p:spPr bwMode="auto">
          <a:xfrm>
            <a:off x="838200" y="5791200"/>
            <a:ext cx="14478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h+ drift</a:t>
            </a:r>
          </a:p>
        </p:txBody>
      </p:sp>
      <p:sp>
        <p:nvSpPr>
          <p:cNvPr id="16487" name="Text Box 103"/>
          <p:cNvSpPr txBox="1">
            <a:spLocks noChangeArrowheads="1"/>
          </p:cNvSpPr>
          <p:nvPr/>
        </p:nvSpPr>
        <p:spPr bwMode="auto">
          <a:xfrm>
            <a:off x="2514600" y="5791200"/>
            <a:ext cx="16764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h+ diffusion</a:t>
            </a:r>
          </a:p>
        </p:txBody>
      </p:sp>
      <p:sp>
        <p:nvSpPr>
          <p:cNvPr id="16488" name="Text Box 104"/>
          <p:cNvSpPr txBox="1">
            <a:spLocks noChangeArrowheads="1"/>
          </p:cNvSpPr>
          <p:nvPr/>
        </p:nvSpPr>
        <p:spPr bwMode="auto">
          <a:xfrm>
            <a:off x="4800600" y="5791200"/>
            <a:ext cx="16764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e- diffusion</a:t>
            </a:r>
          </a:p>
        </p:txBody>
      </p:sp>
      <p:sp>
        <p:nvSpPr>
          <p:cNvPr id="16489" name="Text Box 105"/>
          <p:cNvSpPr txBox="1">
            <a:spLocks noChangeArrowheads="1"/>
          </p:cNvSpPr>
          <p:nvPr/>
        </p:nvSpPr>
        <p:spPr bwMode="auto">
          <a:xfrm>
            <a:off x="6629400" y="5791200"/>
            <a:ext cx="14478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e- drift</a:t>
            </a:r>
          </a:p>
        </p:txBody>
      </p:sp>
      <p:sp>
        <p:nvSpPr>
          <p:cNvPr id="16490" name="Text Box 106"/>
          <p:cNvSpPr txBox="1">
            <a:spLocks noChangeArrowheads="1"/>
          </p:cNvSpPr>
          <p:nvPr/>
        </p:nvSpPr>
        <p:spPr bwMode="auto">
          <a:xfrm>
            <a:off x="2133600" y="5791200"/>
            <a:ext cx="3048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a:t>
            </a:r>
          </a:p>
        </p:txBody>
      </p:sp>
      <p:sp>
        <p:nvSpPr>
          <p:cNvPr id="16491" name="Text Box 107"/>
          <p:cNvSpPr txBox="1">
            <a:spLocks noChangeArrowheads="1"/>
          </p:cNvSpPr>
          <p:nvPr/>
        </p:nvSpPr>
        <p:spPr bwMode="auto">
          <a:xfrm>
            <a:off x="6477000" y="5791200"/>
            <a:ext cx="3048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68" name="Text Box 60"/>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The PN Junction</a:t>
            </a:r>
          </a:p>
        </p:txBody>
      </p:sp>
      <p:sp>
        <p:nvSpPr>
          <p:cNvPr id="17469" name="Text Box 61"/>
          <p:cNvSpPr txBox="1">
            <a:spLocks noChangeArrowheads="1"/>
          </p:cNvSpPr>
          <p:nvPr/>
        </p:nvSpPr>
        <p:spPr bwMode="auto">
          <a:xfrm>
            <a:off x="5562600" y="609600"/>
            <a:ext cx="3200400" cy="396875"/>
          </a:xfrm>
          <a:prstGeom prst="rect">
            <a:avLst/>
          </a:prstGeom>
          <a:noFill/>
          <a:ln w="38100">
            <a:noFill/>
            <a:miter lim="800000"/>
            <a:headEnd/>
            <a:tailEnd/>
          </a:ln>
          <a:effectLst/>
        </p:spPr>
        <p:txBody>
          <a:bodyPr>
            <a:spAutoFit/>
          </a:bodyPr>
          <a:lstStyle/>
          <a:p>
            <a:r>
              <a:rPr lang="en-US">
                <a:solidFill>
                  <a:srgbClr val="FFFF00"/>
                </a:solidFill>
                <a:effectLst>
                  <a:outerShdw blurRad="38100" dist="38100" dir="2700000" algn="tl">
                    <a:srgbClr val="000000"/>
                  </a:outerShdw>
                </a:effectLst>
              </a:rPr>
              <a:t>Steady State</a:t>
            </a:r>
          </a:p>
        </p:txBody>
      </p:sp>
      <p:grpSp>
        <p:nvGrpSpPr>
          <p:cNvPr id="3" name="Group 69"/>
          <p:cNvGrpSpPr>
            <a:grpSpLocks/>
          </p:cNvGrpSpPr>
          <p:nvPr/>
        </p:nvGrpSpPr>
        <p:grpSpPr bwMode="auto">
          <a:xfrm>
            <a:off x="381000" y="838200"/>
            <a:ext cx="4876800" cy="2560638"/>
            <a:chOff x="240" y="624"/>
            <a:chExt cx="3072" cy="1613"/>
          </a:xfrm>
        </p:grpSpPr>
        <p:sp>
          <p:nvSpPr>
            <p:cNvPr id="17411" name="Rectangle 3"/>
            <p:cNvSpPr>
              <a:spLocks noChangeArrowheads="1"/>
            </p:cNvSpPr>
            <p:nvPr/>
          </p:nvSpPr>
          <p:spPr bwMode="auto">
            <a:xfrm>
              <a:off x="240" y="940"/>
              <a:ext cx="683" cy="535"/>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7412" name="Rectangle 4"/>
            <p:cNvSpPr>
              <a:spLocks noChangeArrowheads="1"/>
            </p:cNvSpPr>
            <p:nvPr/>
          </p:nvSpPr>
          <p:spPr bwMode="auto">
            <a:xfrm>
              <a:off x="923" y="940"/>
              <a:ext cx="825" cy="535"/>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7413" name="Rectangle 5"/>
            <p:cNvSpPr>
              <a:spLocks noChangeArrowheads="1"/>
            </p:cNvSpPr>
            <p:nvPr/>
          </p:nvSpPr>
          <p:spPr bwMode="auto">
            <a:xfrm>
              <a:off x="1748" y="940"/>
              <a:ext cx="796" cy="535"/>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7414" name="Rectangle 6"/>
            <p:cNvSpPr>
              <a:spLocks noChangeArrowheads="1"/>
            </p:cNvSpPr>
            <p:nvPr/>
          </p:nvSpPr>
          <p:spPr bwMode="auto">
            <a:xfrm>
              <a:off x="2544" y="940"/>
              <a:ext cx="768" cy="535"/>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7415" name="Line 7"/>
            <p:cNvSpPr>
              <a:spLocks noChangeShapeType="1"/>
            </p:cNvSpPr>
            <p:nvPr/>
          </p:nvSpPr>
          <p:spPr bwMode="auto">
            <a:xfrm>
              <a:off x="923" y="940"/>
              <a:ext cx="0" cy="535"/>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7416" name="Line 8"/>
            <p:cNvSpPr>
              <a:spLocks noChangeShapeType="1"/>
            </p:cNvSpPr>
            <p:nvPr/>
          </p:nvSpPr>
          <p:spPr bwMode="auto">
            <a:xfrm>
              <a:off x="2544" y="940"/>
              <a:ext cx="0" cy="535"/>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7417" name="Text Box 9"/>
            <p:cNvSpPr txBox="1">
              <a:spLocks noChangeArrowheads="1"/>
            </p:cNvSpPr>
            <p:nvPr/>
          </p:nvSpPr>
          <p:spPr bwMode="auto">
            <a:xfrm>
              <a:off x="411" y="1086"/>
              <a:ext cx="313" cy="173"/>
            </a:xfrm>
            <a:prstGeom prst="rect">
              <a:avLst/>
            </a:prstGeom>
            <a:noFill/>
            <a:ln w="38100">
              <a:noFill/>
              <a:miter lim="800000"/>
              <a:headEnd/>
              <a:tailEnd/>
            </a:ln>
            <a:effectLst/>
          </p:spPr>
          <p:txBody>
            <a:bodyPr>
              <a:spAutoFit/>
            </a:bodyPr>
            <a:lstStyle/>
            <a:p>
              <a:r>
                <a:rPr lang="en-US" sz="1200">
                  <a:solidFill>
                    <a:schemeClr val="tx1"/>
                  </a:solidFill>
                  <a:effectLst>
                    <a:outerShdw blurRad="38100" dist="38100" dir="2700000" algn="tl">
                      <a:srgbClr val="FFFFFF"/>
                    </a:outerShdw>
                  </a:effectLst>
                </a:rPr>
                <a:t>P</a:t>
              </a:r>
            </a:p>
          </p:txBody>
        </p:sp>
        <p:sp>
          <p:nvSpPr>
            <p:cNvPr id="17418" name="Text Box 10"/>
            <p:cNvSpPr txBox="1">
              <a:spLocks noChangeArrowheads="1"/>
            </p:cNvSpPr>
            <p:nvPr/>
          </p:nvSpPr>
          <p:spPr bwMode="auto">
            <a:xfrm>
              <a:off x="2800" y="1110"/>
              <a:ext cx="313" cy="173"/>
            </a:xfrm>
            <a:prstGeom prst="rect">
              <a:avLst/>
            </a:prstGeom>
            <a:noFill/>
            <a:ln w="38100">
              <a:noFill/>
              <a:miter lim="800000"/>
              <a:headEnd/>
              <a:tailEnd/>
            </a:ln>
            <a:effectLst/>
          </p:spPr>
          <p:txBody>
            <a:bodyPr>
              <a:spAutoFit/>
            </a:bodyPr>
            <a:lstStyle/>
            <a:p>
              <a:r>
                <a:rPr lang="en-US" sz="1200">
                  <a:solidFill>
                    <a:schemeClr val="tx1"/>
                  </a:solidFill>
                  <a:effectLst>
                    <a:outerShdw blurRad="38100" dist="38100" dir="2700000" algn="tl">
                      <a:srgbClr val="FFFFFF"/>
                    </a:outerShdw>
                  </a:effectLst>
                </a:rPr>
                <a:t>n</a:t>
              </a:r>
            </a:p>
          </p:txBody>
        </p:sp>
        <p:sp>
          <p:nvSpPr>
            <p:cNvPr id="17419" name="Text Box 11"/>
            <p:cNvSpPr txBox="1">
              <a:spLocks noChangeArrowheads="1"/>
            </p:cNvSpPr>
            <p:nvPr/>
          </p:nvSpPr>
          <p:spPr bwMode="auto">
            <a:xfrm>
              <a:off x="923" y="964"/>
              <a:ext cx="825" cy="154"/>
            </a:xfrm>
            <a:prstGeom prst="rect">
              <a:avLst/>
            </a:prstGeom>
            <a:noFill/>
            <a:ln w="38100">
              <a:noFill/>
              <a:miter lim="800000"/>
              <a:headEnd/>
              <a:tailEnd/>
            </a:ln>
            <a:effectLst/>
          </p:spPr>
          <p:txBody>
            <a:bodyPr>
              <a:spAutoFit/>
            </a:bodyPr>
            <a:lstStyle/>
            <a:p>
              <a:r>
                <a:rPr lang="en-US" sz="1000">
                  <a:solidFill>
                    <a:schemeClr val="tx1"/>
                  </a:solidFill>
                  <a:effectLst>
                    <a:outerShdw blurRad="38100" dist="38100" dir="2700000" algn="tl">
                      <a:srgbClr val="FFFFFF"/>
                    </a:outerShdw>
                  </a:effectLst>
                </a:rPr>
                <a:t>     </a:t>
              </a:r>
            </a:p>
          </p:txBody>
        </p:sp>
        <p:sp>
          <p:nvSpPr>
            <p:cNvPr id="17420" name="Text Box 12"/>
            <p:cNvSpPr txBox="1">
              <a:spLocks noChangeArrowheads="1"/>
            </p:cNvSpPr>
            <p:nvPr/>
          </p:nvSpPr>
          <p:spPr bwMode="auto">
            <a:xfrm>
              <a:off x="951" y="916"/>
              <a:ext cx="768" cy="586"/>
            </a:xfrm>
            <a:prstGeom prst="rect">
              <a:avLst/>
            </a:prstGeom>
            <a:noFill/>
            <a:ln w="38100">
              <a:noFill/>
              <a:miter lim="800000"/>
              <a:headEnd/>
              <a:tailEnd/>
            </a:ln>
            <a:effectLst/>
          </p:spPr>
          <p:txBody>
            <a:bodyPr>
              <a:spAutoFit/>
            </a:bodyPr>
            <a:lstStyle/>
            <a:p>
              <a:r>
                <a:rPr lang="en-US" sz="1000">
                  <a:solidFill>
                    <a:schemeClr val="tx1"/>
                  </a:solidFill>
                  <a:effectLst>
                    <a:outerShdw blurRad="38100" dist="38100" dir="2700000" algn="tl">
                      <a:srgbClr val="FFFFFF"/>
                    </a:outerShdw>
                  </a:effectLst>
                </a:rPr>
                <a:t>-     -     -     -     -     </a:t>
              </a:r>
            </a:p>
            <a:p>
              <a:r>
                <a:rPr lang="en-US" sz="1000">
                  <a:solidFill>
                    <a:schemeClr val="tx1"/>
                  </a:solidFill>
                  <a:effectLst>
                    <a:outerShdw blurRad="38100" dist="38100" dir="2700000" algn="tl">
                      <a:srgbClr val="FFFFFF"/>
                    </a:outerShdw>
                  </a:effectLst>
                </a:rPr>
                <a:t>-     -     -     -     -     </a:t>
              </a:r>
            </a:p>
            <a:p>
              <a:r>
                <a:rPr lang="en-US" sz="1000">
                  <a:solidFill>
                    <a:schemeClr val="tx1"/>
                  </a:solidFill>
                  <a:effectLst>
                    <a:outerShdw blurRad="38100" dist="38100" dir="2700000" algn="tl">
                      <a:srgbClr val="FFFFFF"/>
                    </a:outerShdw>
                  </a:effectLst>
                </a:rPr>
                <a:t>-     -     -     -     -     </a:t>
              </a:r>
            </a:p>
            <a:p>
              <a:r>
                <a:rPr lang="en-US" sz="1000">
                  <a:solidFill>
                    <a:schemeClr val="tx1"/>
                  </a:solidFill>
                  <a:effectLst>
                    <a:outerShdw blurRad="38100" dist="38100" dir="2700000" algn="tl">
                      <a:srgbClr val="FFFFFF"/>
                    </a:outerShdw>
                  </a:effectLst>
                </a:rPr>
                <a:t>-     -     -     -     -     </a:t>
              </a:r>
            </a:p>
          </p:txBody>
        </p:sp>
        <p:sp>
          <p:nvSpPr>
            <p:cNvPr id="17421" name="Text Box 13"/>
            <p:cNvSpPr txBox="1">
              <a:spLocks noChangeArrowheads="1"/>
            </p:cNvSpPr>
            <p:nvPr/>
          </p:nvSpPr>
          <p:spPr bwMode="auto">
            <a:xfrm>
              <a:off x="1728" y="912"/>
              <a:ext cx="836" cy="586"/>
            </a:xfrm>
            <a:prstGeom prst="rect">
              <a:avLst/>
            </a:prstGeom>
            <a:noFill/>
            <a:ln w="38100">
              <a:noFill/>
              <a:miter lim="800000"/>
              <a:headEnd/>
              <a:tailEnd/>
            </a:ln>
            <a:effectLst/>
          </p:spPr>
          <p:txBody>
            <a:bodyPr>
              <a:spAutoFit/>
            </a:bodyPr>
            <a:lstStyle/>
            <a:p>
              <a:r>
                <a:rPr lang="en-US" sz="1000">
                  <a:solidFill>
                    <a:schemeClr val="tx1"/>
                  </a:solidFill>
                  <a:effectLst>
                    <a:outerShdw blurRad="38100" dist="38100" dir="2700000" algn="tl">
                      <a:srgbClr val="FFFFFF"/>
                    </a:outerShdw>
                  </a:effectLst>
                </a:rPr>
                <a:t>+     +     +     +     +</a:t>
              </a:r>
            </a:p>
            <a:p>
              <a:r>
                <a:rPr lang="en-US" sz="1000">
                  <a:solidFill>
                    <a:schemeClr val="tx1"/>
                  </a:solidFill>
                  <a:effectLst>
                    <a:outerShdw blurRad="38100" dist="38100" dir="2700000" algn="tl">
                      <a:srgbClr val="FFFFFF"/>
                    </a:outerShdw>
                  </a:effectLst>
                </a:rPr>
                <a:t>+     +     +     +     +</a:t>
              </a:r>
            </a:p>
            <a:p>
              <a:r>
                <a:rPr lang="en-US" sz="1000">
                  <a:solidFill>
                    <a:schemeClr val="tx1"/>
                  </a:solidFill>
                  <a:effectLst>
                    <a:outerShdw blurRad="38100" dist="38100" dir="2700000" algn="tl">
                      <a:srgbClr val="FFFFFF"/>
                    </a:outerShdw>
                  </a:effectLst>
                </a:rPr>
                <a:t>+     +     +     +     + </a:t>
              </a:r>
            </a:p>
            <a:p>
              <a:r>
                <a:rPr lang="en-US" sz="1000">
                  <a:solidFill>
                    <a:schemeClr val="tx1"/>
                  </a:solidFill>
                  <a:effectLst>
                    <a:outerShdw blurRad="38100" dist="38100" dir="2700000" algn="tl">
                      <a:srgbClr val="FFFFFF"/>
                    </a:outerShdw>
                  </a:effectLst>
                </a:rPr>
                <a:t>+     +     +     +     +</a:t>
              </a:r>
            </a:p>
          </p:txBody>
        </p:sp>
        <p:sp>
          <p:nvSpPr>
            <p:cNvPr id="17422" name="Freeform 14"/>
            <p:cNvSpPr>
              <a:spLocks/>
            </p:cNvSpPr>
            <p:nvPr/>
          </p:nvSpPr>
          <p:spPr bwMode="auto">
            <a:xfrm>
              <a:off x="923" y="867"/>
              <a:ext cx="825" cy="73"/>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endParaRPr lang="en-US"/>
            </a:p>
          </p:txBody>
        </p:sp>
        <p:sp>
          <p:nvSpPr>
            <p:cNvPr id="17423" name="Freeform 15"/>
            <p:cNvSpPr>
              <a:spLocks/>
            </p:cNvSpPr>
            <p:nvPr/>
          </p:nvSpPr>
          <p:spPr bwMode="auto">
            <a:xfrm>
              <a:off x="1748" y="867"/>
              <a:ext cx="824" cy="73"/>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endParaRPr lang="en-US"/>
            </a:p>
          </p:txBody>
        </p:sp>
        <p:sp>
          <p:nvSpPr>
            <p:cNvPr id="17424" name="Text Box 16"/>
            <p:cNvSpPr txBox="1">
              <a:spLocks noChangeArrowheads="1"/>
            </p:cNvSpPr>
            <p:nvPr/>
          </p:nvSpPr>
          <p:spPr bwMode="auto">
            <a:xfrm>
              <a:off x="1179" y="721"/>
              <a:ext cx="313" cy="154"/>
            </a:xfrm>
            <a:prstGeom prst="rect">
              <a:avLst/>
            </a:prstGeom>
            <a:noFill/>
            <a:ln w="38100">
              <a:noFill/>
              <a:miter lim="800000"/>
              <a:headEnd/>
              <a:tailEnd/>
            </a:ln>
            <a:effectLst/>
          </p:spPr>
          <p:txBody>
            <a:bodyPr>
              <a:spAutoFit/>
            </a:bodyPr>
            <a:lstStyle/>
            <a:p>
              <a:r>
                <a:rPr lang="en-US" sz="1000">
                  <a:effectLst>
                    <a:outerShdw blurRad="38100" dist="38100" dir="2700000" algn="tl">
                      <a:srgbClr val="000000"/>
                    </a:outerShdw>
                  </a:effectLst>
                </a:rPr>
                <a:t>Na</a:t>
              </a:r>
            </a:p>
          </p:txBody>
        </p:sp>
        <p:sp>
          <p:nvSpPr>
            <p:cNvPr id="17425" name="Text Box 17"/>
            <p:cNvSpPr txBox="1">
              <a:spLocks noChangeArrowheads="1"/>
            </p:cNvSpPr>
            <p:nvPr/>
          </p:nvSpPr>
          <p:spPr bwMode="auto">
            <a:xfrm>
              <a:off x="2004" y="721"/>
              <a:ext cx="312" cy="154"/>
            </a:xfrm>
            <a:prstGeom prst="rect">
              <a:avLst/>
            </a:prstGeom>
            <a:noFill/>
            <a:ln w="38100">
              <a:noFill/>
              <a:miter lim="800000"/>
              <a:headEnd/>
              <a:tailEnd/>
            </a:ln>
            <a:effectLst/>
          </p:spPr>
          <p:txBody>
            <a:bodyPr>
              <a:spAutoFit/>
            </a:bodyPr>
            <a:lstStyle/>
            <a:p>
              <a:r>
                <a:rPr lang="en-US" sz="1000">
                  <a:effectLst>
                    <a:outerShdw blurRad="38100" dist="38100" dir="2700000" algn="tl">
                      <a:srgbClr val="000000"/>
                    </a:outerShdw>
                  </a:effectLst>
                </a:rPr>
                <a:t>Nd</a:t>
              </a:r>
            </a:p>
          </p:txBody>
        </p:sp>
        <p:sp>
          <p:nvSpPr>
            <p:cNvPr id="17426" name="Line 18"/>
            <p:cNvSpPr>
              <a:spLocks noChangeShapeType="1"/>
            </p:cNvSpPr>
            <p:nvPr/>
          </p:nvSpPr>
          <p:spPr bwMode="auto">
            <a:xfrm rot="10800000" flipV="1">
              <a:off x="1748" y="794"/>
              <a:ext cx="0" cy="146"/>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27" name="Text Box 19"/>
            <p:cNvSpPr txBox="1">
              <a:spLocks noChangeArrowheads="1"/>
            </p:cNvSpPr>
            <p:nvPr/>
          </p:nvSpPr>
          <p:spPr bwMode="auto">
            <a:xfrm>
              <a:off x="1321" y="624"/>
              <a:ext cx="825" cy="250"/>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Metallurgical Junction</a:t>
              </a:r>
            </a:p>
          </p:txBody>
        </p:sp>
        <p:sp>
          <p:nvSpPr>
            <p:cNvPr id="17428" name="Line 20"/>
            <p:cNvSpPr>
              <a:spLocks noChangeShapeType="1"/>
            </p:cNvSpPr>
            <p:nvPr/>
          </p:nvSpPr>
          <p:spPr bwMode="auto">
            <a:xfrm>
              <a:off x="923" y="1475"/>
              <a:ext cx="0" cy="607"/>
            </a:xfrm>
            <a:prstGeom prst="line">
              <a:avLst/>
            </a:prstGeom>
            <a:noFill/>
            <a:ln w="25400">
              <a:solidFill>
                <a:srgbClr val="CCFFFF"/>
              </a:solidFill>
              <a:prstDash val="dash"/>
              <a:round/>
              <a:headEnd/>
              <a:tailEnd/>
            </a:ln>
            <a:effectLst/>
          </p:spPr>
          <p:txBody>
            <a:bodyPr>
              <a:spAutoFit/>
            </a:bodyPr>
            <a:lstStyle/>
            <a:p>
              <a:endParaRPr lang="en-US"/>
            </a:p>
          </p:txBody>
        </p:sp>
        <p:sp>
          <p:nvSpPr>
            <p:cNvPr id="17429" name="Line 21"/>
            <p:cNvSpPr>
              <a:spLocks noChangeShapeType="1"/>
            </p:cNvSpPr>
            <p:nvPr/>
          </p:nvSpPr>
          <p:spPr bwMode="auto">
            <a:xfrm>
              <a:off x="2544" y="1475"/>
              <a:ext cx="0" cy="607"/>
            </a:xfrm>
            <a:prstGeom prst="line">
              <a:avLst/>
            </a:prstGeom>
            <a:noFill/>
            <a:ln w="25400">
              <a:solidFill>
                <a:srgbClr val="CCFFFF"/>
              </a:solidFill>
              <a:prstDash val="dash"/>
              <a:round/>
              <a:headEnd/>
              <a:tailEnd/>
            </a:ln>
            <a:effectLst/>
          </p:spPr>
          <p:txBody>
            <a:bodyPr>
              <a:spAutoFit/>
            </a:bodyPr>
            <a:lstStyle/>
            <a:p>
              <a:endParaRPr lang="en-US"/>
            </a:p>
          </p:txBody>
        </p:sp>
        <p:sp>
          <p:nvSpPr>
            <p:cNvPr id="17430" name="Line 22"/>
            <p:cNvSpPr>
              <a:spLocks noChangeShapeType="1"/>
            </p:cNvSpPr>
            <p:nvPr/>
          </p:nvSpPr>
          <p:spPr bwMode="auto">
            <a:xfrm>
              <a:off x="1748" y="940"/>
              <a:ext cx="0" cy="535"/>
            </a:xfrm>
            <a:prstGeom prst="line">
              <a:avLst/>
            </a:prstGeom>
            <a:noFill/>
            <a:ln w="38100">
              <a:solidFill>
                <a:srgbClr val="00FFFF"/>
              </a:solidFill>
              <a:round/>
              <a:headEnd/>
              <a:tailEnd/>
            </a:ln>
            <a:effectLst/>
          </p:spPr>
          <p:txBody>
            <a:bodyPr>
              <a:spAutoFit/>
            </a:bodyPr>
            <a:lstStyle/>
            <a:p>
              <a:endParaRPr lang="en-US"/>
            </a:p>
          </p:txBody>
        </p:sp>
        <p:sp>
          <p:nvSpPr>
            <p:cNvPr id="17431" name="Text Box 23"/>
            <p:cNvSpPr txBox="1">
              <a:spLocks noChangeArrowheads="1"/>
            </p:cNvSpPr>
            <p:nvPr/>
          </p:nvSpPr>
          <p:spPr bwMode="auto">
            <a:xfrm>
              <a:off x="1378" y="1499"/>
              <a:ext cx="739" cy="230"/>
            </a:xfrm>
            <a:prstGeom prst="rect">
              <a:avLst/>
            </a:prstGeom>
            <a:noFill/>
            <a:ln w="25400">
              <a:noFill/>
              <a:miter lim="800000"/>
              <a:headEnd/>
              <a:tailEnd/>
            </a:ln>
            <a:effectLst/>
          </p:spPr>
          <p:txBody>
            <a:bodyPr>
              <a:spAutoFit/>
            </a:bodyPr>
            <a:lstStyle/>
            <a:p>
              <a:pPr>
                <a:lnSpc>
                  <a:spcPct val="90000"/>
                </a:lnSpc>
                <a:spcBef>
                  <a:spcPct val="0"/>
                </a:spcBef>
              </a:pPr>
              <a:r>
                <a:rPr lang="en-US" sz="1000">
                  <a:effectLst>
                    <a:outerShdw blurRad="38100" dist="38100" dir="2700000" algn="tl">
                      <a:srgbClr val="000000"/>
                    </a:outerShdw>
                  </a:effectLst>
                </a:rPr>
                <a:t>Space Charge Region</a:t>
              </a:r>
            </a:p>
          </p:txBody>
        </p:sp>
        <p:sp>
          <p:nvSpPr>
            <p:cNvPr id="17432" name="Line 24"/>
            <p:cNvSpPr>
              <a:spLocks noChangeShapeType="1"/>
            </p:cNvSpPr>
            <p:nvPr/>
          </p:nvSpPr>
          <p:spPr bwMode="auto">
            <a:xfrm flipH="1">
              <a:off x="923" y="1547"/>
              <a:ext cx="512"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33" name="Line 25"/>
            <p:cNvSpPr>
              <a:spLocks noChangeShapeType="1"/>
            </p:cNvSpPr>
            <p:nvPr/>
          </p:nvSpPr>
          <p:spPr bwMode="auto">
            <a:xfrm>
              <a:off x="2060" y="1547"/>
              <a:ext cx="484"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34" name="Freeform 26"/>
            <p:cNvSpPr>
              <a:spLocks/>
            </p:cNvSpPr>
            <p:nvPr/>
          </p:nvSpPr>
          <p:spPr bwMode="auto">
            <a:xfrm>
              <a:off x="667" y="1450"/>
              <a:ext cx="313" cy="219"/>
            </a:xfrm>
            <a:custGeom>
              <a:avLst/>
              <a:gdLst/>
              <a:ahLst/>
              <a:cxnLst>
                <a:cxn ang="0">
                  <a:pos x="0" y="465"/>
                </a:cxn>
                <a:cxn ang="0">
                  <a:pos x="216" y="329"/>
                </a:cxn>
                <a:cxn ang="0">
                  <a:pos x="88" y="105"/>
                </a:cxn>
                <a:cxn ang="0">
                  <a:pos x="528" y="0"/>
                </a:cxn>
              </a:cxnLst>
              <a:rect l="0" t="0" r="r" b="b"/>
              <a:pathLst>
                <a:path w="528" h="465">
                  <a:moveTo>
                    <a:pt x="0" y="465"/>
                  </a:moveTo>
                  <a:cubicBezTo>
                    <a:pt x="36" y="442"/>
                    <a:pt x="201" y="389"/>
                    <a:pt x="216" y="329"/>
                  </a:cubicBezTo>
                  <a:cubicBezTo>
                    <a:pt x="243" y="270"/>
                    <a:pt x="21" y="150"/>
                    <a:pt x="88" y="105"/>
                  </a:cubicBezTo>
                  <a:cubicBezTo>
                    <a:pt x="155" y="60"/>
                    <a:pt x="436" y="22"/>
                    <a:pt x="528" y="0"/>
                  </a:cubicBezTo>
                </a:path>
              </a:pathLst>
            </a:custGeom>
            <a:noFill/>
            <a:ln w="38100" cap="flat" cmpd="sng">
              <a:solidFill>
                <a:srgbClr val="FF9900"/>
              </a:solidFill>
              <a:prstDash val="solid"/>
              <a:round/>
              <a:headEnd type="none" w="med" len="med"/>
              <a:tailEnd type="triangle" w="med" len="med"/>
            </a:ln>
            <a:effectLst/>
          </p:spPr>
          <p:txBody>
            <a:bodyPr>
              <a:spAutoFit/>
            </a:bodyPr>
            <a:lstStyle/>
            <a:p>
              <a:endParaRPr lang="en-US"/>
            </a:p>
          </p:txBody>
        </p:sp>
        <p:sp>
          <p:nvSpPr>
            <p:cNvPr id="17435" name="Text Box 27"/>
            <p:cNvSpPr txBox="1">
              <a:spLocks noChangeArrowheads="1"/>
            </p:cNvSpPr>
            <p:nvPr/>
          </p:nvSpPr>
          <p:spPr bwMode="auto">
            <a:xfrm>
              <a:off x="240" y="1572"/>
              <a:ext cx="540" cy="250"/>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ionized acceptors</a:t>
              </a:r>
            </a:p>
          </p:txBody>
        </p:sp>
        <p:sp>
          <p:nvSpPr>
            <p:cNvPr id="17436" name="Freeform 28"/>
            <p:cNvSpPr>
              <a:spLocks/>
            </p:cNvSpPr>
            <p:nvPr/>
          </p:nvSpPr>
          <p:spPr bwMode="auto">
            <a:xfrm>
              <a:off x="2487" y="1450"/>
              <a:ext cx="346" cy="211"/>
            </a:xfrm>
            <a:custGeom>
              <a:avLst/>
              <a:gdLst/>
              <a:ahLst/>
              <a:cxnLst>
                <a:cxn ang="0">
                  <a:pos x="585" y="417"/>
                </a:cxn>
                <a:cxn ang="0">
                  <a:pos x="337" y="353"/>
                </a:cxn>
                <a:cxn ang="0">
                  <a:pos x="457" y="113"/>
                </a:cxn>
                <a:cxn ang="0">
                  <a:pos x="0" y="0"/>
                </a:cxn>
              </a:cxnLst>
              <a:rect l="0" t="0" r="r" b="b"/>
              <a:pathLst>
                <a:path w="585" h="417">
                  <a:moveTo>
                    <a:pt x="585" y="417"/>
                  </a:moveTo>
                  <a:cubicBezTo>
                    <a:pt x="545" y="406"/>
                    <a:pt x="358" y="403"/>
                    <a:pt x="337" y="353"/>
                  </a:cubicBezTo>
                  <a:cubicBezTo>
                    <a:pt x="316" y="303"/>
                    <a:pt x="513" y="172"/>
                    <a:pt x="457" y="113"/>
                  </a:cubicBezTo>
                  <a:cubicBezTo>
                    <a:pt x="401" y="54"/>
                    <a:pt x="95" y="24"/>
                    <a:pt x="0" y="0"/>
                  </a:cubicBezTo>
                </a:path>
              </a:pathLst>
            </a:custGeom>
            <a:noFill/>
            <a:ln w="38100" cap="flat" cmpd="sng">
              <a:solidFill>
                <a:srgbClr val="FF9900"/>
              </a:solidFill>
              <a:prstDash val="solid"/>
              <a:round/>
              <a:headEnd type="none" w="med" len="med"/>
              <a:tailEnd type="triangle" w="med" len="med"/>
            </a:ln>
            <a:effectLst/>
          </p:spPr>
          <p:txBody>
            <a:bodyPr>
              <a:spAutoFit/>
            </a:bodyPr>
            <a:lstStyle/>
            <a:p>
              <a:endParaRPr lang="en-US"/>
            </a:p>
          </p:txBody>
        </p:sp>
        <p:sp>
          <p:nvSpPr>
            <p:cNvPr id="17437" name="Text Box 29"/>
            <p:cNvSpPr txBox="1">
              <a:spLocks noChangeArrowheads="1"/>
            </p:cNvSpPr>
            <p:nvPr/>
          </p:nvSpPr>
          <p:spPr bwMode="auto">
            <a:xfrm>
              <a:off x="2743" y="1596"/>
              <a:ext cx="484" cy="250"/>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ionized donors</a:t>
              </a:r>
            </a:p>
          </p:txBody>
        </p:sp>
        <p:sp>
          <p:nvSpPr>
            <p:cNvPr id="17438" name="Line 30"/>
            <p:cNvSpPr>
              <a:spLocks noChangeShapeType="1"/>
            </p:cNvSpPr>
            <p:nvPr/>
          </p:nvSpPr>
          <p:spPr bwMode="auto">
            <a:xfrm flipH="1">
              <a:off x="1349" y="1815"/>
              <a:ext cx="768"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39" name="Text Box 31"/>
            <p:cNvSpPr txBox="1">
              <a:spLocks noChangeArrowheads="1"/>
            </p:cNvSpPr>
            <p:nvPr/>
          </p:nvSpPr>
          <p:spPr bwMode="auto">
            <a:xfrm>
              <a:off x="1378" y="1815"/>
              <a:ext cx="739" cy="144"/>
            </a:xfrm>
            <a:prstGeom prst="rect">
              <a:avLst/>
            </a:prstGeom>
            <a:noFill/>
            <a:ln w="25400">
              <a:noFill/>
              <a:miter lim="800000"/>
              <a:headEnd/>
              <a:tailEnd/>
            </a:ln>
            <a:effectLst/>
          </p:spPr>
          <p:txBody>
            <a:bodyPr>
              <a:spAutoFit/>
            </a:bodyPr>
            <a:lstStyle/>
            <a:p>
              <a:pPr>
                <a:lnSpc>
                  <a:spcPct val="90000"/>
                </a:lnSpc>
                <a:spcBef>
                  <a:spcPct val="0"/>
                </a:spcBef>
              </a:pPr>
              <a:r>
                <a:rPr lang="en-US" sz="1000">
                  <a:effectLst>
                    <a:outerShdw blurRad="38100" dist="38100" dir="2700000" algn="tl">
                      <a:srgbClr val="000000"/>
                    </a:outerShdw>
                  </a:effectLst>
                </a:rPr>
                <a:t>E-Field</a:t>
              </a:r>
            </a:p>
          </p:txBody>
        </p:sp>
        <p:sp>
          <p:nvSpPr>
            <p:cNvPr id="17440" name="Oval 32"/>
            <p:cNvSpPr>
              <a:spLocks noChangeArrowheads="1"/>
            </p:cNvSpPr>
            <p:nvPr/>
          </p:nvSpPr>
          <p:spPr bwMode="auto">
            <a:xfrm>
              <a:off x="944" y="1961"/>
              <a:ext cx="157" cy="121"/>
            </a:xfrm>
            <a:prstGeom prst="ellipse">
              <a:avLst/>
            </a:prstGeom>
            <a:noFill/>
            <a:ln w="25400">
              <a:solidFill>
                <a:srgbClr val="CCFFFF"/>
              </a:solidFill>
              <a:round/>
              <a:headEnd/>
              <a:tailEnd/>
            </a:ln>
            <a:effectLst/>
          </p:spPr>
          <p:txBody>
            <a:bodyPr wrap="none" anchor="ctr"/>
            <a:lstStyle/>
            <a:p>
              <a:r>
                <a:rPr lang="en-US" sz="1000">
                  <a:effectLst>
                    <a:outerShdw blurRad="38100" dist="38100" dir="2700000" algn="tl">
                      <a:srgbClr val="000000"/>
                    </a:outerShdw>
                  </a:effectLst>
                </a:rPr>
                <a:t>+</a:t>
              </a:r>
            </a:p>
          </p:txBody>
        </p:sp>
        <p:sp>
          <p:nvSpPr>
            <p:cNvPr id="17441" name="Oval 33"/>
            <p:cNvSpPr>
              <a:spLocks noChangeArrowheads="1"/>
            </p:cNvSpPr>
            <p:nvPr/>
          </p:nvSpPr>
          <p:spPr bwMode="auto">
            <a:xfrm>
              <a:off x="752" y="1961"/>
              <a:ext cx="157" cy="121"/>
            </a:xfrm>
            <a:prstGeom prst="ellipse">
              <a:avLst/>
            </a:prstGeom>
            <a:noFill/>
            <a:ln w="25400">
              <a:solidFill>
                <a:srgbClr val="CCFFFF"/>
              </a:solidFill>
              <a:round/>
              <a:headEnd/>
              <a:tailEnd/>
            </a:ln>
            <a:effectLst/>
          </p:spPr>
          <p:txBody>
            <a:bodyPr wrap="none" anchor="ctr"/>
            <a:lstStyle/>
            <a:p>
              <a:r>
                <a:rPr lang="en-US" sz="1000">
                  <a:effectLst>
                    <a:outerShdw blurRad="38100" dist="38100" dir="2700000" algn="tl">
                      <a:srgbClr val="000000"/>
                    </a:outerShdw>
                  </a:effectLst>
                </a:rPr>
                <a:t>+</a:t>
              </a:r>
            </a:p>
          </p:txBody>
        </p:sp>
        <p:sp>
          <p:nvSpPr>
            <p:cNvPr id="17442" name="Oval 34"/>
            <p:cNvSpPr>
              <a:spLocks noChangeArrowheads="1"/>
            </p:cNvSpPr>
            <p:nvPr/>
          </p:nvSpPr>
          <p:spPr bwMode="auto">
            <a:xfrm>
              <a:off x="2373" y="1961"/>
              <a:ext cx="157" cy="121"/>
            </a:xfrm>
            <a:prstGeom prst="ellipse">
              <a:avLst/>
            </a:prstGeom>
            <a:noFill/>
            <a:ln w="25400">
              <a:solidFill>
                <a:srgbClr val="CCFFFF"/>
              </a:solidFill>
              <a:round/>
              <a:headEnd/>
              <a:tailEnd/>
            </a:ln>
            <a:effectLst/>
          </p:spPr>
          <p:txBody>
            <a:bodyPr wrap="none" anchor="ctr"/>
            <a:lstStyle/>
            <a:p>
              <a:r>
                <a:rPr lang="en-US" sz="1000">
                  <a:effectLst>
                    <a:outerShdw blurRad="38100" dist="38100" dir="2700000" algn="tl">
                      <a:srgbClr val="000000"/>
                    </a:outerShdw>
                  </a:effectLst>
                </a:rPr>
                <a:t>_</a:t>
              </a:r>
            </a:p>
            <a:p>
              <a:pPr>
                <a:spcBef>
                  <a:spcPct val="0"/>
                </a:spcBef>
              </a:pPr>
              <a:endParaRPr lang="en-US" sz="1000">
                <a:effectLst>
                  <a:outerShdw blurRad="38100" dist="38100" dir="2700000" algn="tl">
                    <a:srgbClr val="000000"/>
                  </a:outerShdw>
                </a:effectLst>
              </a:endParaRPr>
            </a:p>
          </p:txBody>
        </p:sp>
        <p:sp>
          <p:nvSpPr>
            <p:cNvPr id="17443" name="Oval 35"/>
            <p:cNvSpPr>
              <a:spLocks noChangeArrowheads="1"/>
            </p:cNvSpPr>
            <p:nvPr/>
          </p:nvSpPr>
          <p:spPr bwMode="auto">
            <a:xfrm>
              <a:off x="2572" y="1961"/>
              <a:ext cx="157" cy="121"/>
            </a:xfrm>
            <a:prstGeom prst="ellipse">
              <a:avLst/>
            </a:prstGeom>
            <a:noFill/>
            <a:ln w="25400">
              <a:solidFill>
                <a:srgbClr val="CCFFFF"/>
              </a:solidFill>
              <a:round/>
              <a:headEnd/>
              <a:tailEnd/>
            </a:ln>
            <a:effectLst/>
          </p:spPr>
          <p:txBody>
            <a:bodyPr wrap="none" anchor="ctr"/>
            <a:lstStyle/>
            <a:p>
              <a:r>
                <a:rPr lang="en-US" sz="1000">
                  <a:effectLst>
                    <a:outerShdw blurRad="38100" dist="38100" dir="2700000" algn="tl">
                      <a:srgbClr val="000000"/>
                    </a:outerShdw>
                  </a:effectLst>
                </a:rPr>
                <a:t>_</a:t>
              </a:r>
            </a:p>
            <a:p>
              <a:pPr>
                <a:spcBef>
                  <a:spcPct val="0"/>
                </a:spcBef>
              </a:pPr>
              <a:endParaRPr lang="en-US" sz="1000">
                <a:effectLst>
                  <a:outerShdw blurRad="38100" dist="38100" dir="2700000" algn="tl">
                    <a:srgbClr val="000000"/>
                  </a:outerShdw>
                </a:effectLst>
              </a:endParaRPr>
            </a:p>
          </p:txBody>
        </p:sp>
        <p:sp>
          <p:nvSpPr>
            <p:cNvPr id="17444" name="Line 36"/>
            <p:cNvSpPr>
              <a:spLocks noChangeShapeType="1"/>
            </p:cNvSpPr>
            <p:nvPr/>
          </p:nvSpPr>
          <p:spPr bwMode="auto">
            <a:xfrm>
              <a:off x="1093" y="2033"/>
              <a:ext cx="342"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45" name="Line 37"/>
            <p:cNvSpPr>
              <a:spLocks noChangeShapeType="1"/>
            </p:cNvSpPr>
            <p:nvPr/>
          </p:nvSpPr>
          <p:spPr bwMode="auto">
            <a:xfrm>
              <a:off x="2743" y="2033"/>
              <a:ext cx="341"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46" name="Line 38"/>
            <p:cNvSpPr>
              <a:spLocks noChangeShapeType="1"/>
            </p:cNvSpPr>
            <p:nvPr/>
          </p:nvSpPr>
          <p:spPr bwMode="auto">
            <a:xfrm rot="10800000">
              <a:off x="2032" y="2033"/>
              <a:ext cx="341"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47" name="Line 39"/>
            <p:cNvSpPr>
              <a:spLocks noChangeShapeType="1"/>
            </p:cNvSpPr>
            <p:nvPr/>
          </p:nvSpPr>
          <p:spPr bwMode="auto">
            <a:xfrm rot="10800000">
              <a:off x="411" y="2033"/>
              <a:ext cx="341" cy="0"/>
            </a:xfrm>
            <a:prstGeom prst="line">
              <a:avLst/>
            </a:prstGeom>
            <a:noFill/>
            <a:ln w="25400">
              <a:solidFill>
                <a:srgbClr val="CCFFFF"/>
              </a:solidFill>
              <a:round/>
              <a:headEnd/>
              <a:tailEnd type="triangle" w="med" len="med"/>
            </a:ln>
            <a:effectLst/>
          </p:spPr>
          <p:txBody>
            <a:bodyPr>
              <a:spAutoFit/>
            </a:bodyPr>
            <a:lstStyle/>
            <a:p>
              <a:endParaRPr lang="en-US"/>
            </a:p>
          </p:txBody>
        </p:sp>
        <p:sp>
          <p:nvSpPr>
            <p:cNvPr id="17448" name="Text Box 40"/>
            <p:cNvSpPr txBox="1">
              <a:spLocks noChangeArrowheads="1"/>
            </p:cNvSpPr>
            <p:nvPr/>
          </p:nvSpPr>
          <p:spPr bwMode="auto">
            <a:xfrm>
              <a:off x="382" y="2082"/>
              <a:ext cx="541"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h+ drift</a:t>
              </a:r>
            </a:p>
          </p:txBody>
        </p:sp>
        <p:sp>
          <p:nvSpPr>
            <p:cNvPr id="17449" name="Text Box 41"/>
            <p:cNvSpPr txBox="1">
              <a:spLocks noChangeArrowheads="1"/>
            </p:cNvSpPr>
            <p:nvPr/>
          </p:nvSpPr>
          <p:spPr bwMode="auto">
            <a:xfrm>
              <a:off x="1008" y="2082"/>
              <a:ext cx="626"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h+ diffusion</a:t>
              </a:r>
            </a:p>
          </p:txBody>
        </p:sp>
        <p:sp>
          <p:nvSpPr>
            <p:cNvPr id="17450" name="Text Box 42"/>
            <p:cNvSpPr txBox="1">
              <a:spLocks noChangeArrowheads="1"/>
            </p:cNvSpPr>
            <p:nvPr/>
          </p:nvSpPr>
          <p:spPr bwMode="auto">
            <a:xfrm>
              <a:off x="1861" y="2082"/>
              <a:ext cx="626"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e- diffusion</a:t>
              </a:r>
            </a:p>
          </p:txBody>
        </p:sp>
        <p:sp>
          <p:nvSpPr>
            <p:cNvPr id="17451" name="Text Box 43"/>
            <p:cNvSpPr txBox="1">
              <a:spLocks noChangeArrowheads="1"/>
            </p:cNvSpPr>
            <p:nvPr/>
          </p:nvSpPr>
          <p:spPr bwMode="auto">
            <a:xfrm>
              <a:off x="2544" y="2081"/>
              <a:ext cx="540"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e- drift</a:t>
              </a:r>
            </a:p>
          </p:txBody>
        </p:sp>
        <p:sp>
          <p:nvSpPr>
            <p:cNvPr id="17452" name="Text Box 44"/>
            <p:cNvSpPr txBox="1">
              <a:spLocks noChangeArrowheads="1"/>
            </p:cNvSpPr>
            <p:nvPr/>
          </p:nvSpPr>
          <p:spPr bwMode="auto">
            <a:xfrm>
              <a:off x="865" y="2082"/>
              <a:ext cx="116"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a:t>
              </a:r>
            </a:p>
          </p:txBody>
        </p:sp>
        <p:sp>
          <p:nvSpPr>
            <p:cNvPr id="17453" name="Text Box 45"/>
            <p:cNvSpPr txBox="1">
              <a:spLocks noChangeArrowheads="1"/>
            </p:cNvSpPr>
            <p:nvPr/>
          </p:nvSpPr>
          <p:spPr bwMode="auto">
            <a:xfrm>
              <a:off x="2486" y="2081"/>
              <a:ext cx="116" cy="154"/>
            </a:xfrm>
            <a:prstGeom prst="rect">
              <a:avLst/>
            </a:prstGeom>
            <a:noFill/>
            <a:ln w="25400">
              <a:noFill/>
              <a:miter lim="800000"/>
              <a:headEnd/>
              <a:tailEnd/>
            </a:ln>
            <a:effectLst/>
          </p:spPr>
          <p:txBody>
            <a:bodyPr>
              <a:spAutoFit/>
            </a:bodyPr>
            <a:lstStyle/>
            <a:p>
              <a:r>
                <a:rPr lang="en-US" sz="1000">
                  <a:effectLst>
                    <a:outerShdw blurRad="38100" dist="38100" dir="2700000" algn="tl">
                      <a:srgbClr val="000000"/>
                    </a:outerShdw>
                  </a:effectLst>
                </a:rPr>
                <a:t>=</a:t>
              </a:r>
            </a:p>
          </p:txBody>
        </p:sp>
        <p:sp>
          <p:nvSpPr>
            <p:cNvPr id="17471" name="Text Box 63"/>
            <p:cNvSpPr txBox="1">
              <a:spLocks noChangeArrowheads="1"/>
            </p:cNvSpPr>
            <p:nvPr/>
          </p:nvSpPr>
          <p:spPr bwMode="auto">
            <a:xfrm>
              <a:off x="816" y="2064"/>
              <a:ext cx="192" cy="173"/>
            </a:xfrm>
            <a:prstGeom prst="rect">
              <a:avLst/>
            </a:prstGeom>
            <a:noFill/>
            <a:ln w="25400">
              <a:noFill/>
              <a:miter lim="800000"/>
              <a:headEnd/>
              <a:tailEnd/>
            </a:ln>
            <a:effectLst/>
          </p:spPr>
          <p:txBody>
            <a:bodyPr>
              <a:spAutoFit/>
            </a:bodyPr>
            <a:lstStyle/>
            <a:p>
              <a:pPr algn="r"/>
              <a:r>
                <a:rPr lang="en-US" sz="1200">
                  <a:effectLst>
                    <a:outerShdw blurRad="38100" dist="38100" dir="2700000" algn="tl">
                      <a:srgbClr val="000000"/>
                    </a:outerShdw>
                  </a:effectLst>
                </a:rPr>
                <a:t>=</a:t>
              </a:r>
            </a:p>
          </p:txBody>
        </p:sp>
        <p:sp>
          <p:nvSpPr>
            <p:cNvPr id="17472" name="Text Box 64"/>
            <p:cNvSpPr txBox="1">
              <a:spLocks noChangeArrowheads="1"/>
            </p:cNvSpPr>
            <p:nvPr/>
          </p:nvSpPr>
          <p:spPr bwMode="auto">
            <a:xfrm>
              <a:off x="2448" y="2064"/>
              <a:ext cx="192" cy="173"/>
            </a:xfrm>
            <a:prstGeom prst="rect">
              <a:avLst/>
            </a:prstGeom>
            <a:noFill/>
            <a:ln w="25400">
              <a:noFill/>
              <a:miter lim="800000"/>
              <a:headEnd/>
              <a:tailEnd/>
            </a:ln>
            <a:effectLst/>
          </p:spPr>
          <p:txBody>
            <a:bodyPr>
              <a:spAutoFit/>
            </a:bodyPr>
            <a:lstStyle/>
            <a:p>
              <a:r>
                <a:rPr lang="en-US" sz="1200">
                  <a:effectLst>
                    <a:outerShdw blurRad="38100" dist="38100" dir="2700000" algn="tl">
                      <a:srgbClr val="000000"/>
                    </a:outerShdw>
                  </a:effectLst>
                </a:rPr>
                <a:t>=</a:t>
              </a:r>
            </a:p>
          </p:txBody>
        </p:sp>
      </p:grpSp>
      <p:sp>
        <p:nvSpPr>
          <p:cNvPr id="17473" name="Rectangle 65"/>
          <p:cNvSpPr>
            <a:spLocks noChangeArrowheads="1"/>
          </p:cNvSpPr>
          <p:nvPr/>
        </p:nvSpPr>
        <p:spPr bwMode="auto">
          <a:xfrm>
            <a:off x="5594350" y="1066800"/>
            <a:ext cx="3228975" cy="1905000"/>
          </a:xfrm>
          <a:prstGeom prst="rect">
            <a:avLst/>
          </a:prstGeom>
          <a:solidFill>
            <a:srgbClr val="FFFFFF"/>
          </a:solidFill>
          <a:ln w="25400">
            <a:solidFill>
              <a:srgbClr val="CCFFFF"/>
            </a:solidFill>
            <a:miter lim="800000"/>
            <a:headEnd/>
            <a:tailEnd/>
          </a:ln>
          <a:effectLst/>
        </p:spPr>
        <p:txBody>
          <a:bodyPr anchor="ctr"/>
          <a:lstStyle/>
          <a:p>
            <a:r>
              <a:rPr lang="en-US">
                <a:solidFill>
                  <a:schemeClr val="accent2"/>
                </a:solidFill>
                <a:effectLst>
                  <a:outerShdw blurRad="38100" dist="38100" dir="2700000" algn="tl">
                    <a:srgbClr val="C0C0C0"/>
                  </a:outerShdw>
                </a:effectLst>
              </a:rPr>
              <a:t>When no external source is connected to the pn junction, diffusion and drift balance each other out for both the holes and electrons</a:t>
            </a:r>
          </a:p>
        </p:txBody>
      </p:sp>
      <p:sp>
        <p:nvSpPr>
          <p:cNvPr id="17474" name="Text Box 66"/>
          <p:cNvSpPr txBox="1">
            <a:spLocks noChangeArrowheads="1"/>
          </p:cNvSpPr>
          <p:nvPr/>
        </p:nvSpPr>
        <p:spPr bwMode="auto">
          <a:xfrm>
            <a:off x="228600" y="3733800"/>
            <a:ext cx="8610600" cy="1190625"/>
          </a:xfrm>
          <a:prstGeom prst="rect">
            <a:avLst/>
          </a:prstGeom>
          <a:noFill/>
          <a:ln w="25400">
            <a:noFill/>
            <a:miter lim="800000"/>
            <a:headEnd/>
            <a:tailEnd/>
          </a:ln>
          <a:effectLst/>
        </p:spPr>
        <p:txBody>
          <a:bodyPr>
            <a:spAutoFit/>
          </a:bodyPr>
          <a:lstStyle/>
          <a:p>
            <a:pPr algn="l"/>
            <a:r>
              <a:rPr lang="en-US" sz="1800" u="sng">
                <a:solidFill>
                  <a:srgbClr val="FFFF00"/>
                </a:solidFill>
                <a:effectLst>
                  <a:outerShdw blurRad="38100" dist="38100" dir="2700000" algn="tl">
                    <a:srgbClr val="000000"/>
                  </a:outerShdw>
                </a:effectLst>
              </a:rPr>
              <a:t>Space Charge Region:</a:t>
            </a:r>
            <a:r>
              <a:rPr lang="en-US" sz="1800">
                <a:solidFill>
                  <a:srgbClr val="FFFF00"/>
                </a:solidFill>
                <a:effectLst>
                  <a:outerShdw blurRad="38100" dist="38100" dir="2700000" algn="tl">
                    <a:srgbClr val="000000"/>
                  </a:outerShdw>
                </a:effectLst>
              </a:rPr>
              <a:t>  </a:t>
            </a:r>
            <a:r>
              <a:rPr lang="en-US" sz="1800">
                <a:effectLst>
                  <a:outerShdw blurRad="38100" dist="38100" dir="2700000" algn="tl">
                    <a:srgbClr val="000000"/>
                  </a:outerShdw>
                </a:effectLst>
              </a:rPr>
              <a:t>Also called the depletion region.  This region includes the net positively and negatively charged regions.  The space charge region does not have any free carriers.  The width of the space charge region is denoted by W in pn junction formula’s.</a:t>
            </a:r>
            <a:endParaRPr lang="en-US" sz="1800" u="sng">
              <a:effectLst>
                <a:outerShdw blurRad="38100" dist="38100" dir="2700000" algn="tl">
                  <a:srgbClr val="000000"/>
                </a:outerShdw>
              </a:effectLst>
            </a:endParaRPr>
          </a:p>
        </p:txBody>
      </p:sp>
      <p:sp>
        <p:nvSpPr>
          <p:cNvPr id="17475" name="Text Box 67"/>
          <p:cNvSpPr txBox="1">
            <a:spLocks noChangeArrowheads="1"/>
          </p:cNvSpPr>
          <p:nvPr/>
        </p:nvSpPr>
        <p:spPr bwMode="auto">
          <a:xfrm>
            <a:off x="228600" y="5029200"/>
            <a:ext cx="8686800" cy="366713"/>
          </a:xfrm>
          <a:prstGeom prst="rect">
            <a:avLst/>
          </a:prstGeom>
          <a:noFill/>
          <a:ln w="25400">
            <a:noFill/>
            <a:miter lim="800000"/>
            <a:headEnd/>
            <a:tailEnd/>
          </a:ln>
          <a:effectLst/>
        </p:spPr>
        <p:txBody>
          <a:bodyPr>
            <a:spAutoFit/>
          </a:bodyPr>
          <a:lstStyle/>
          <a:p>
            <a:pPr algn="l"/>
            <a:r>
              <a:rPr lang="en-US" sz="1800" u="sng">
                <a:solidFill>
                  <a:srgbClr val="FFFF00"/>
                </a:solidFill>
                <a:effectLst>
                  <a:outerShdw blurRad="38100" dist="38100" dir="2700000" algn="tl">
                    <a:srgbClr val="000000"/>
                  </a:outerShdw>
                </a:effectLst>
              </a:rPr>
              <a:t>Metallurgical Junction:</a:t>
            </a:r>
            <a:r>
              <a:rPr lang="en-US" sz="1800">
                <a:solidFill>
                  <a:srgbClr val="FFFF00"/>
                </a:solidFill>
                <a:effectLst>
                  <a:outerShdw blurRad="38100" dist="38100" dir="2700000" algn="tl">
                    <a:srgbClr val="000000"/>
                  </a:outerShdw>
                </a:effectLst>
              </a:rPr>
              <a:t>  </a:t>
            </a:r>
            <a:r>
              <a:rPr lang="en-US" sz="1800">
                <a:effectLst>
                  <a:outerShdw blurRad="38100" dist="38100" dir="2700000" algn="tl">
                    <a:srgbClr val="000000"/>
                  </a:outerShdw>
                </a:effectLst>
              </a:rPr>
              <a:t>The interface where the p- and n-type materials meet.</a:t>
            </a:r>
            <a:endParaRPr lang="en-US" sz="1800" u="sng">
              <a:effectLst>
                <a:outerShdw blurRad="38100" dist="38100" dir="2700000" algn="tl">
                  <a:srgbClr val="000000"/>
                </a:outerShdw>
              </a:effectLst>
            </a:endParaRPr>
          </a:p>
        </p:txBody>
      </p:sp>
      <p:sp>
        <p:nvSpPr>
          <p:cNvPr id="17476" name="Text Box 68"/>
          <p:cNvSpPr txBox="1">
            <a:spLocks noChangeArrowheads="1"/>
          </p:cNvSpPr>
          <p:nvPr/>
        </p:nvSpPr>
        <p:spPr bwMode="auto">
          <a:xfrm>
            <a:off x="228600" y="5638800"/>
            <a:ext cx="8686800" cy="641350"/>
          </a:xfrm>
          <a:prstGeom prst="rect">
            <a:avLst/>
          </a:prstGeom>
          <a:noFill/>
          <a:ln w="25400">
            <a:noFill/>
            <a:miter lim="800000"/>
            <a:headEnd/>
            <a:tailEnd/>
          </a:ln>
          <a:effectLst/>
        </p:spPr>
        <p:txBody>
          <a:bodyPr>
            <a:spAutoFit/>
          </a:bodyPr>
          <a:lstStyle/>
          <a:p>
            <a:pPr algn="l"/>
            <a:r>
              <a:rPr lang="en-US" sz="1800" u="sng">
                <a:solidFill>
                  <a:srgbClr val="FFFF00"/>
                </a:solidFill>
                <a:effectLst>
                  <a:outerShdw blurRad="38100" dist="38100" dir="2700000" algn="tl">
                    <a:srgbClr val="000000"/>
                  </a:outerShdw>
                </a:effectLst>
              </a:rPr>
              <a:t>Na &amp; Nd:</a:t>
            </a:r>
            <a:r>
              <a:rPr lang="en-US" sz="1800">
                <a:solidFill>
                  <a:srgbClr val="FFFF00"/>
                </a:solidFill>
                <a:effectLst>
                  <a:outerShdw blurRad="38100" dist="38100" dir="2700000" algn="tl">
                    <a:srgbClr val="000000"/>
                  </a:outerShdw>
                </a:effectLst>
              </a:rPr>
              <a:t>  </a:t>
            </a:r>
            <a:r>
              <a:rPr lang="en-US" sz="1800">
                <a:effectLst>
                  <a:outerShdw blurRad="38100" dist="38100" dir="2700000" algn="tl">
                    <a:srgbClr val="000000"/>
                  </a:outerShdw>
                </a:effectLst>
              </a:rPr>
              <a:t>Represent the amount of negative and positive doping in number of carriers per centimeter cubed.  Usually in the range of 10</a:t>
            </a:r>
            <a:r>
              <a:rPr lang="en-US" sz="1800" baseline="30000">
                <a:effectLst>
                  <a:outerShdw blurRad="38100" dist="38100" dir="2700000" algn="tl">
                    <a:srgbClr val="000000"/>
                  </a:outerShdw>
                </a:effectLst>
              </a:rPr>
              <a:t>15</a:t>
            </a:r>
            <a:r>
              <a:rPr lang="en-US" sz="1800">
                <a:effectLst>
                  <a:outerShdw blurRad="38100" dist="38100" dir="2700000" algn="tl">
                    <a:srgbClr val="000000"/>
                  </a:outerShdw>
                </a:effectLst>
              </a:rPr>
              <a:t> to 10</a:t>
            </a:r>
            <a:r>
              <a:rPr lang="en-US" sz="1800" baseline="30000">
                <a:effectLst>
                  <a:outerShdw blurRad="38100" dist="38100" dir="2700000" algn="tl">
                    <a:srgbClr val="000000"/>
                  </a:outerShdw>
                </a:effectLst>
              </a:rPr>
              <a:t>20</a:t>
            </a:r>
            <a:r>
              <a:rPr lang="en-US" sz="1800">
                <a:effectLst>
                  <a:outerShdw blurRad="38100" dist="38100" dir="2700000" algn="tl">
                    <a:srgbClr val="000000"/>
                  </a:outerShdw>
                </a:effectLst>
              </a:rPr>
              <a:t>.</a:t>
            </a:r>
            <a:endParaRPr lang="en-US" sz="1800" baseline="30000">
              <a:effectLst>
                <a:outerShdw blurRad="38100" dist="38100" dir="2700000" algn="tl">
                  <a:srgbClr val="000000"/>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2"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The Biased PN Junction</a:t>
            </a:r>
          </a:p>
        </p:txBody>
      </p:sp>
      <p:sp>
        <p:nvSpPr>
          <p:cNvPr id="19474" name="Rectangle 18"/>
          <p:cNvSpPr>
            <a:spLocks noChangeArrowheads="1"/>
          </p:cNvSpPr>
          <p:nvPr/>
        </p:nvSpPr>
        <p:spPr bwMode="auto">
          <a:xfrm>
            <a:off x="1295400" y="1447800"/>
            <a:ext cx="1450975" cy="1676400"/>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9475" name="Rectangle 19"/>
          <p:cNvSpPr>
            <a:spLocks noChangeArrowheads="1"/>
          </p:cNvSpPr>
          <p:nvPr/>
        </p:nvSpPr>
        <p:spPr bwMode="auto">
          <a:xfrm>
            <a:off x="2743200" y="1447800"/>
            <a:ext cx="1752600" cy="1676400"/>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9476" name="Rectangle 20"/>
          <p:cNvSpPr>
            <a:spLocks noChangeArrowheads="1"/>
          </p:cNvSpPr>
          <p:nvPr/>
        </p:nvSpPr>
        <p:spPr bwMode="auto">
          <a:xfrm>
            <a:off x="4495800" y="1447800"/>
            <a:ext cx="1692275" cy="1676400"/>
          </a:xfrm>
          <a:prstGeom prst="rect">
            <a:avLst/>
          </a:prstGeom>
          <a:solidFill>
            <a:srgbClr val="FFFFFF"/>
          </a:solidFill>
          <a:ln w="38100">
            <a:solidFill>
              <a:srgbClr val="CCFFFF"/>
            </a:solidFill>
            <a:miter lim="800000"/>
            <a:headEnd/>
            <a:tailEnd/>
          </a:ln>
          <a:effectLst/>
        </p:spPr>
        <p:txBody>
          <a:bodyPr anchor="ctr">
            <a:spAutoFit/>
          </a:bodyPr>
          <a:lstStyle/>
          <a:p>
            <a:endParaRPr lang="en-US"/>
          </a:p>
        </p:txBody>
      </p:sp>
      <p:sp>
        <p:nvSpPr>
          <p:cNvPr id="19477" name="Rectangle 21"/>
          <p:cNvSpPr>
            <a:spLocks noChangeArrowheads="1"/>
          </p:cNvSpPr>
          <p:nvPr/>
        </p:nvSpPr>
        <p:spPr bwMode="auto">
          <a:xfrm>
            <a:off x="6172200" y="1447800"/>
            <a:ext cx="1631950" cy="1676400"/>
          </a:xfrm>
          <a:prstGeom prst="rect">
            <a:avLst/>
          </a:prstGeom>
          <a:solidFill>
            <a:srgbClr val="99CCFF"/>
          </a:solidFill>
          <a:ln w="38100">
            <a:solidFill>
              <a:srgbClr val="CCFFFF"/>
            </a:solidFill>
            <a:miter lim="800000"/>
            <a:headEnd/>
            <a:tailEnd/>
          </a:ln>
          <a:effectLst/>
        </p:spPr>
        <p:txBody>
          <a:bodyPr anchor="ctr">
            <a:spAutoFit/>
          </a:bodyPr>
          <a:lstStyle/>
          <a:p>
            <a:endParaRPr lang="en-US"/>
          </a:p>
        </p:txBody>
      </p:sp>
      <p:sp>
        <p:nvSpPr>
          <p:cNvPr id="19478" name="Line 22"/>
          <p:cNvSpPr>
            <a:spLocks noChangeShapeType="1"/>
          </p:cNvSpPr>
          <p:nvPr/>
        </p:nvSpPr>
        <p:spPr bwMode="auto">
          <a:xfrm>
            <a:off x="2743200" y="1447800"/>
            <a:ext cx="1588" cy="1676400"/>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9479" name="Line 23"/>
          <p:cNvSpPr>
            <a:spLocks noChangeShapeType="1"/>
          </p:cNvSpPr>
          <p:nvPr/>
        </p:nvSpPr>
        <p:spPr bwMode="auto">
          <a:xfrm>
            <a:off x="6172200" y="1447800"/>
            <a:ext cx="1588" cy="1676400"/>
          </a:xfrm>
          <a:prstGeom prst="line">
            <a:avLst/>
          </a:prstGeom>
          <a:noFill/>
          <a:ln w="38100">
            <a:solidFill>
              <a:schemeClr val="tx1"/>
            </a:solidFill>
            <a:prstDash val="dash"/>
            <a:round/>
            <a:headEnd/>
            <a:tailEnd/>
          </a:ln>
          <a:effectLst/>
        </p:spPr>
        <p:txBody>
          <a:bodyPr anchor="ctr">
            <a:spAutoFit/>
          </a:bodyPr>
          <a:lstStyle/>
          <a:p>
            <a:endParaRPr lang="en-US"/>
          </a:p>
        </p:txBody>
      </p:sp>
      <p:sp>
        <p:nvSpPr>
          <p:cNvPr id="19480" name="Text Box 24"/>
          <p:cNvSpPr txBox="1">
            <a:spLocks noChangeArrowheads="1"/>
          </p:cNvSpPr>
          <p:nvPr/>
        </p:nvSpPr>
        <p:spPr bwMode="auto">
          <a:xfrm>
            <a:off x="1676400" y="1981200"/>
            <a:ext cx="665163" cy="579438"/>
          </a:xfrm>
          <a:prstGeom prst="rect">
            <a:avLst/>
          </a:prstGeom>
          <a:noFill/>
          <a:ln w="38100">
            <a:noFill/>
            <a:miter lim="800000"/>
            <a:headEnd/>
            <a:tailEnd/>
          </a:ln>
          <a:effectLst/>
        </p:spPr>
        <p:txBody>
          <a:bodyPr>
            <a:spAutoFit/>
          </a:bodyPr>
          <a:lstStyle/>
          <a:p>
            <a:r>
              <a:rPr lang="en-US" sz="3200">
                <a:solidFill>
                  <a:schemeClr val="tx1"/>
                </a:solidFill>
                <a:effectLst>
                  <a:outerShdw blurRad="38100" dist="38100" dir="2700000" algn="tl">
                    <a:srgbClr val="FFFFFF"/>
                  </a:outerShdw>
                </a:effectLst>
              </a:rPr>
              <a:t>P</a:t>
            </a:r>
          </a:p>
        </p:txBody>
      </p:sp>
      <p:sp>
        <p:nvSpPr>
          <p:cNvPr id="19481" name="Text Box 25"/>
          <p:cNvSpPr txBox="1">
            <a:spLocks noChangeArrowheads="1"/>
          </p:cNvSpPr>
          <p:nvPr/>
        </p:nvSpPr>
        <p:spPr bwMode="auto">
          <a:xfrm>
            <a:off x="6705600" y="1981200"/>
            <a:ext cx="665163" cy="579438"/>
          </a:xfrm>
          <a:prstGeom prst="rect">
            <a:avLst/>
          </a:prstGeom>
          <a:noFill/>
          <a:ln w="38100">
            <a:noFill/>
            <a:miter lim="800000"/>
            <a:headEnd/>
            <a:tailEnd/>
          </a:ln>
          <a:effectLst/>
        </p:spPr>
        <p:txBody>
          <a:bodyPr>
            <a:spAutoFit/>
          </a:bodyPr>
          <a:lstStyle/>
          <a:p>
            <a:r>
              <a:rPr lang="en-US" sz="3200">
                <a:solidFill>
                  <a:schemeClr val="tx1"/>
                </a:solidFill>
                <a:effectLst>
                  <a:outerShdw blurRad="38100" dist="38100" dir="2700000" algn="tl">
                    <a:srgbClr val="FFFFFF"/>
                  </a:outerShdw>
                </a:effectLst>
              </a:rPr>
              <a:t>n</a:t>
            </a:r>
          </a:p>
        </p:txBody>
      </p:sp>
      <p:sp>
        <p:nvSpPr>
          <p:cNvPr id="19485" name="Line 29"/>
          <p:cNvSpPr>
            <a:spLocks noChangeShapeType="1"/>
          </p:cNvSpPr>
          <p:nvPr/>
        </p:nvSpPr>
        <p:spPr bwMode="auto">
          <a:xfrm>
            <a:off x="4495800" y="1447800"/>
            <a:ext cx="1588" cy="1676400"/>
          </a:xfrm>
          <a:prstGeom prst="line">
            <a:avLst/>
          </a:prstGeom>
          <a:noFill/>
          <a:ln w="38100">
            <a:solidFill>
              <a:srgbClr val="00FFFF"/>
            </a:solidFill>
            <a:round/>
            <a:headEnd/>
            <a:tailEnd/>
          </a:ln>
          <a:effectLst/>
        </p:spPr>
        <p:txBody>
          <a:bodyPr>
            <a:spAutoFit/>
          </a:bodyPr>
          <a:lstStyle/>
          <a:p>
            <a:endParaRPr lang="en-US"/>
          </a:p>
        </p:txBody>
      </p:sp>
      <p:sp>
        <p:nvSpPr>
          <p:cNvPr id="19488" name="Text Box 32"/>
          <p:cNvSpPr txBox="1">
            <a:spLocks noChangeArrowheads="1"/>
          </p:cNvSpPr>
          <p:nvPr/>
        </p:nvSpPr>
        <p:spPr bwMode="auto">
          <a:xfrm>
            <a:off x="6248400" y="1447800"/>
            <a:ext cx="381000" cy="396875"/>
          </a:xfrm>
          <a:prstGeom prst="rect">
            <a:avLst/>
          </a:prstGeom>
          <a:noFill/>
          <a:ln w="25400">
            <a:noFill/>
            <a:miter lim="800000"/>
            <a:headEnd/>
            <a:tailEnd/>
          </a:ln>
          <a:effectLst/>
        </p:spPr>
        <p:txBody>
          <a:bodyPr>
            <a:spAutoFit/>
          </a:bodyPr>
          <a:lstStyle/>
          <a:p>
            <a:r>
              <a:rPr lang="en-US">
                <a:solidFill>
                  <a:schemeClr val="tx1"/>
                </a:solidFill>
                <a:effectLst>
                  <a:outerShdw blurRad="38100" dist="38100" dir="2700000" algn="tl">
                    <a:srgbClr val="FFFFFF"/>
                  </a:outerShdw>
                </a:effectLst>
              </a:rPr>
              <a:t>+</a:t>
            </a:r>
          </a:p>
        </p:txBody>
      </p:sp>
      <p:sp>
        <p:nvSpPr>
          <p:cNvPr id="19489" name="Text Box 33"/>
          <p:cNvSpPr txBox="1">
            <a:spLocks noChangeArrowheads="1"/>
          </p:cNvSpPr>
          <p:nvPr/>
        </p:nvSpPr>
        <p:spPr bwMode="auto">
          <a:xfrm>
            <a:off x="2286000" y="1295400"/>
            <a:ext cx="381000" cy="396875"/>
          </a:xfrm>
          <a:prstGeom prst="rect">
            <a:avLst/>
          </a:prstGeom>
          <a:noFill/>
          <a:ln w="25400">
            <a:noFill/>
            <a:miter lim="800000"/>
            <a:headEnd/>
            <a:tailEnd/>
          </a:ln>
          <a:effectLst/>
        </p:spPr>
        <p:txBody>
          <a:bodyPr>
            <a:spAutoFit/>
          </a:bodyPr>
          <a:lstStyle/>
          <a:p>
            <a:r>
              <a:rPr lang="en-US">
                <a:solidFill>
                  <a:schemeClr val="tx1"/>
                </a:solidFill>
                <a:effectLst>
                  <a:outerShdw blurRad="38100" dist="38100" dir="2700000" algn="tl">
                    <a:srgbClr val="FFFFFF"/>
                  </a:outerShdw>
                </a:effectLst>
              </a:rPr>
              <a:t>_</a:t>
            </a:r>
          </a:p>
        </p:txBody>
      </p:sp>
      <p:sp>
        <p:nvSpPr>
          <p:cNvPr id="19490" name="Freeform 34"/>
          <p:cNvSpPr>
            <a:spLocks/>
          </p:cNvSpPr>
          <p:nvPr/>
        </p:nvSpPr>
        <p:spPr bwMode="auto">
          <a:xfrm>
            <a:off x="3276600" y="1866900"/>
            <a:ext cx="2438400" cy="192088"/>
          </a:xfrm>
          <a:custGeom>
            <a:avLst/>
            <a:gdLst/>
            <a:ahLst/>
            <a:cxnLst>
              <a:cxn ang="0">
                <a:pos x="1536" y="120"/>
              </a:cxn>
              <a:cxn ang="0">
                <a:pos x="744" y="0"/>
              </a:cxn>
              <a:cxn ang="0">
                <a:pos x="0" y="121"/>
              </a:cxn>
            </a:cxnLst>
            <a:rect l="0" t="0" r="r" b="b"/>
            <a:pathLst>
              <a:path w="1536" h="121">
                <a:moveTo>
                  <a:pt x="1536" y="120"/>
                </a:moveTo>
                <a:cubicBezTo>
                  <a:pt x="1404" y="100"/>
                  <a:pt x="1000" y="0"/>
                  <a:pt x="744" y="0"/>
                </a:cubicBezTo>
                <a:cubicBezTo>
                  <a:pt x="488" y="0"/>
                  <a:pt x="155" y="96"/>
                  <a:pt x="0" y="121"/>
                </a:cubicBezTo>
              </a:path>
            </a:pathLst>
          </a:custGeom>
          <a:noFill/>
          <a:ln w="25400" cap="flat" cmpd="sng">
            <a:solidFill>
              <a:srgbClr val="0000FF"/>
            </a:solidFill>
            <a:prstDash val="solid"/>
            <a:round/>
            <a:headEnd type="none" w="med" len="med"/>
            <a:tailEnd type="triangle" w="med" len="med"/>
          </a:ln>
          <a:effectLst/>
        </p:spPr>
        <p:txBody>
          <a:bodyPr>
            <a:spAutoFit/>
          </a:bodyPr>
          <a:lstStyle/>
          <a:p>
            <a:endParaRPr lang="en-US"/>
          </a:p>
        </p:txBody>
      </p:sp>
      <p:sp>
        <p:nvSpPr>
          <p:cNvPr id="19491" name="Text Box 35"/>
          <p:cNvSpPr txBox="1">
            <a:spLocks noChangeArrowheads="1"/>
          </p:cNvSpPr>
          <p:nvPr/>
        </p:nvSpPr>
        <p:spPr bwMode="auto">
          <a:xfrm>
            <a:off x="3657600" y="1905000"/>
            <a:ext cx="1600200" cy="581025"/>
          </a:xfrm>
          <a:prstGeom prst="rect">
            <a:avLst/>
          </a:prstGeom>
          <a:noFill/>
          <a:ln w="25400">
            <a:noFill/>
            <a:miter lim="800000"/>
            <a:headEnd/>
            <a:tailEnd/>
          </a:ln>
          <a:effectLst/>
        </p:spPr>
        <p:txBody>
          <a:bodyPr>
            <a:spAutoFit/>
          </a:bodyPr>
          <a:lstStyle/>
          <a:p>
            <a:r>
              <a:rPr lang="en-US" sz="1600">
                <a:solidFill>
                  <a:schemeClr val="tx1"/>
                </a:solidFill>
                <a:effectLst>
                  <a:outerShdw blurRad="38100" dist="38100" dir="2700000" algn="tl">
                    <a:srgbClr val="FFFFFF"/>
                  </a:outerShdw>
                </a:effectLst>
              </a:rPr>
              <a:t>Applied Electric Field</a:t>
            </a:r>
          </a:p>
        </p:txBody>
      </p:sp>
      <p:sp>
        <p:nvSpPr>
          <p:cNvPr id="19492" name="Rectangle 36"/>
          <p:cNvSpPr>
            <a:spLocks noChangeArrowheads="1"/>
          </p:cNvSpPr>
          <p:nvPr/>
        </p:nvSpPr>
        <p:spPr bwMode="auto">
          <a:xfrm>
            <a:off x="1143000" y="1447800"/>
            <a:ext cx="152400" cy="1676400"/>
          </a:xfrm>
          <a:prstGeom prst="rect">
            <a:avLst/>
          </a:prstGeom>
          <a:solidFill>
            <a:srgbClr val="C0C0C0"/>
          </a:solidFill>
          <a:ln w="38100">
            <a:solidFill>
              <a:srgbClr val="FFCC00"/>
            </a:solidFill>
            <a:miter lim="800000"/>
            <a:headEnd/>
            <a:tailEnd/>
          </a:ln>
          <a:effectLst/>
        </p:spPr>
        <p:txBody>
          <a:bodyPr wrap="none" anchor="ctr">
            <a:spAutoFit/>
          </a:bodyPr>
          <a:lstStyle/>
          <a:p>
            <a:endParaRPr lang="en-US"/>
          </a:p>
        </p:txBody>
      </p:sp>
      <p:sp>
        <p:nvSpPr>
          <p:cNvPr id="19493" name="Rectangle 37"/>
          <p:cNvSpPr>
            <a:spLocks noChangeArrowheads="1"/>
          </p:cNvSpPr>
          <p:nvPr/>
        </p:nvSpPr>
        <p:spPr bwMode="auto">
          <a:xfrm>
            <a:off x="7848600" y="1447800"/>
            <a:ext cx="152400" cy="1676400"/>
          </a:xfrm>
          <a:prstGeom prst="rect">
            <a:avLst/>
          </a:prstGeom>
          <a:solidFill>
            <a:srgbClr val="C0C0C0"/>
          </a:solidFill>
          <a:ln w="38100">
            <a:solidFill>
              <a:srgbClr val="FFCC00"/>
            </a:solidFill>
            <a:miter lim="800000"/>
            <a:headEnd/>
            <a:tailEnd/>
          </a:ln>
          <a:effectLst/>
        </p:spPr>
        <p:txBody>
          <a:bodyPr wrap="none" anchor="ctr">
            <a:spAutoFit/>
          </a:bodyPr>
          <a:lstStyle/>
          <a:p>
            <a:endParaRPr lang="en-US"/>
          </a:p>
        </p:txBody>
      </p:sp>
      <p:sp>
        <p:nvSpPr>
          <p:cNvPr id="19494" name="Line 38"/>
          <p:cNvSpPr>
            <a:spLocks noChangeShapeType="1"/>
          </p:cNvSpPr>
          <p:nvPr/>
        </p:nvSpPr>
        <p:spPr bwMode="auto">
          <a:xfrm flipH="1">
            <a:off x="533400" y="2286000"/>
            <a:ext cx="609600" cy="0"/>
          </a:xfrm>
          <a:prstGeom prst="line">
            <a:avLst/>
          </a:prstGeom>
          <a:noFill/>
          <a:ln w="38100">
            <a:solidFill>
              <a:schemeClr val="bg1"/>
            </a:solidFill>
            <a:round/>
            <a:headEnd/>
            <a:tailEnd/>
          </a:ln>
          <a:effectLst/>
        </p:spPr>
        <p:txBody>
          <a:bodyPr>
            <a:spAutoFit/>
          </a:bodyPr>
          <a:lstStyle/>
          <a:p>
            <a:endParaRPr lang="en-US"/>
          </a:p>
        </p:txBody>
      </p:sp>
      <p:sp>
        <p:nvSpPr>
          <p:cNvPr id="19495" name="Line 39"/>
          <p:cNvSpPr>
            <a:spLocks noChangeShapeType="1"/>
          </p:cNvSpPr>
          <p:nvPr/>
        </p:nvSpPr>
        <p:spPr bwMode="auto">
          <a:xfrm flipH="1">
            <a:off x="8001000" y="2286000"/>
            <a:ext cx="609600" cy="0"/>
          </a:xfrm>
          <a:prstGeom prst="line">
            <a:avLst/>
          </a:prstGeom>
          <a:noFill/>
          <a:ln w="38100">
            <a:solidFill>
              <a:schemeClr val="bg1"/>
            </a:solidFill>
            <a:round/>
            <a:headEnd/>
            <a:tailEnd/>
          </a:ln>
          <a:effectLst/>
        </p:spPr>
        <p:txBody>
          <a:bodyPr>
            <a:spAutoFit/>
          </a:bodyPr>
          <a:lstStyle/>
          <a:p>
            <a:endParaRPr lang="en-US"/>
          </a:p>
        </p:txBody>
      </p:sp>
      <p:sp>
        <p:nvSpPr>
          <p:cNvPr id="19496" name="Line 40"/>
          <p:cNvSpPr>
            <a:spLocks noChangeShapeType="1"/>
          </p:cNvSpPr>
          <p:nvPr/>
        </p:nvSpPr>
        <p:spPr bwMode="auto">
          <a:xfrm>
            <a:off x="533400" y="2286000"/>
            <a:ext cx="0" cy="2209800"/>
          </a:xfrm>
          <a:prstGeom prst="line">
            <a:avLst/>
          </a:prstGeom>
          <a:noFill/>
          <a:ln w="38100">
            <a:solidFill>
              <a:schemeClr val="bg1"/>
            </a:solidFill>
            <a:round/>
            <a:headEnd/>
            <a:tailEnd/>
          </a:ln>
          <a:effectLst/>
        </p:spPr>
        <p:txBody>
          <a:bodyPr>
            <a:spAutoFit/>
          </a:bodyPr>
          <a:lstStyle/>
          <a:p>
            <a:endParaRPr lang="en-US"/>
          </a:p>
        </p:txBody>
      </p:sp>
      <p:sp>
        <p:nvSpPr>
          <p:cNvPr id="19497" name="Line 41"/>
          <p:cNvSpPr>
            <a:spLocks noChangeShapeType="1"/>
          </p:cNvSpPr>
          <p:nvPr/>
        </p:nvSpPr>
        <p:spPr bwMode="auto">
          <a:xfrm>
            <a:off x="533400" y="4495800"/>
            <a:ext cx="3733800" cy="0"/>
          </a:xfrm>
          <a:prstGeom prst="line">
            <a:avLst/>
          </a:prstGeom>
          <a:noFill/>
          <a:ln w="38100">
            <a:solidFill>
              <a:schemeClr val="bg1"/>
            </a:solidFill>
            <a:round/>
            <a:headEnd/>
            <a:tailEnd/>
          </a:ln>
          <a:effectLst/>
        </p:spPr>
        <p:txBody>
          <a:bodyPr>
            <a:spAutoFit/>
          </a:bodyPr>
          <a:lstStyle/>
          <a:p>
            <a:endParaRPr lang="en-US"/>
          </a:p>
        </p:txBody>
      </p:sp>
      <p:sp>
        <p:nvSpPr>
          <p:cNvPr id="19498" name="Line 42"/>
          <p:cNvSpPr>
            <a:spLocks noChangeShapeType="1"/>
          </p:cNvSpPr>
          <p:nvPr/>
        </p:nvSpPr>
        <p:spPr bwMode="auto">
          <a:xfrm>
            <a:off x="8610600" y="2286000"/>
            <a:ext cx="0" cy="2209800"/>
          </a:xfrm>
          <a:prstGeom prst="line">
            <a:avLst/>
          </a:prstGeom>
          <a:noFill/>
          <a:ln w="38100">
            <a:solidFill>
              <a:schemeClr val="bg1"/>
            </a:solidFill>
            <a:round/>
            <a:headEnd/>
            <a:tailEnd/>
          </a:ln>
          <a:effectLst/>
        </p:spPr>
        <p:txBody>
          <a:bodyPr>
            <a:spAutoFit/>
          </a:bodyPr>
          <a:lstStyle/>
          <a:p>
            <a:endParaRPr lang="en-US"/>
          </a:p>
        </p:txBody>
      </p:sp>
      <p:sp>
        <p:nvSpPr>
          <p:cNvPr id="19499" name="Line 43"/>
          <p:cNvSpPr>
            <a:spLocks noChangeShapeType="1"/>
          </p:cNvSpPr>
          <p:nvPr/>
        </p:nvSpPr>
        <p:spPr bwMode="auto">
          <a:xfrm flipH="1">
            <a:off x="4724400" y="4495800"/>
            <a:ext cx="3886200" cy="0"/>
          </a:xfrm>
          <a:prstGeom prst="line">
            <a:avLst/>
          </a:prstGeom>
          <a:noFill/>
          <a:ln w="38100">
            <a:solidFill>
              <a:schemeClr val="bg1"/>
            </a:solidFill>
            <a:round/>
            <a:headEnd/>
            <a:tailEnd/>
          </a:ln>
          <a:effectLst/>
        </p:spPr>
        <p:txBody>
          <a:bodyPr>
            <a:spAutoFit/>
          </a:bodyPr>
          <a:lstStyle/>
          <a:p>
            <a:endParaRPr lang="en-US"/>
          </a:p>
        </p:txBody>
      </p:sp>
      <p:sp>
        <p:nvSpPr>
          <p:cNvPr id="19500" name="Line 44"/>
          <p:cNvSpPr>
            <a:spLocks noChangeShapeType="1"/>
          </p:cNvSpPr>
          <p:nvPr/>
        </p:nvSpPr>
        <p:spPr bwMode="auto">
          <a:xfrm>
            <a:off x="4267200" y="4038600"/>
            <a:ext cx="0" cy="914400"/>
          </a:xfrm>
          <a:prstGeom prst="line">
            <a:avLst/>
          </a:prstGeom>
          <a:noFill/>
          <a:ln w="38100">
            <a:solidFill>
              <a:schemeClr val="bg1"/>
            </a:solidFill>
            <a:round/>
            <a:headEnd/>
            <a:tailEnd/>
          </a:ln>
          <a:effectLst/>
        </p:spPr>
        <p:txBody>
          <a:bodyPr>
            <a:spAutoFit/>
          </a:bodyPr>
          <a:lstStyle/>
          <a:p>
            <a:endParaRPr lang="en-US"/>
          </a:p>
        </p:txBody>
      </p:sp>
      <p:sp>
        <p:nvSpPr>
          <p:cNvPr id="19501" name="Line 45"/>
          <p:cNvSpPr>
            <a:spLocks noChangeShapeType="1"/>
          </p:cNvSpPr>
          <p:nvPr/>
        </p:nvSpPr>
        <p:spPr bwMode="auto">
          <a:xfrm>
            <a:off x="4419600" y="4267200"/>
            <a:ext cx="0" cy="457200"/>
          </a:xfrm>
          <a:prstGeom prst="line">
            <a:avLst/>
          </a:prstGeom>
          <a:noFill/>
          <a:ln w="38100">
            <a:solidFill>
              <a:schemeClr val="bg1"/>
            </a:solidFill>
            <a:round/>
            <a:headEnd/>
            <a:tailEnd/>
          </a:ln>
          <a:effectLst/>
        </p:spPr>
        <p:txBody>
          <a:bodyPr>
            <a:spAutoFit/>
          </a:bodyPr>
          <a:lstStyle/>
          <a:p>
            <a:endParaRPr lang="en-US"/>
          </a:p>
        </p:txBody>
      </p:sp>
      <p:sp>
        <p:nvSpPr>
          <p:cNvPr id="19502" name="Line 46"/>
          <p:cNvSpPr>
            <a:spLocks noChangeShapeType="1"/>
          </p:cNvSpPr>
          <p:nvPr/>
        </p:nvSpPr>
        <p:spPr bwMode="auto">
          <a:xfrm>
            <a:off x="4572000" y="4038600"/>
            <a:ext cx="0" cy="914400"/>
          </a:xfrm>
          <a:prstGeom prst="line">
            <a:avLst/>
          </a:prstGeom>
          <a:noFill/>
          <a:ln w="38100">
            <a:solidFill>
              <a:schemeClr val="bg1"/>
            </a:solidFill>
            <a:round/>
            <a:headEnd/>
            <a:tailEnd/>
          </a:ln>
          <a:effectLst/>
        </p:spPr>
        <p:txBody>
          <a:bodyPr>
            <a:spAutoFit/>
          </a:bodyPr>
          <a:lstStyle/>
          <a:p>
            <a:endParaRPr lang="en-US"/>
          </a:p>
        </p:txBody>
      </p:sp>
      <p:sp>
        <p:nvSpPr>
          <p:cNvPr id="19503" name="Line 47"/>
          <p:cNvSpPr>
            <a:spLocks noChangeShapeType="1"/>
          </p:cNvSpPr>
          <p:nvPr/>
        </p:nvSpPr>
        <p:spPr bwMode="auto">
          <a:xfrm>
            <a:off x="4724400" y="4267200"/>
            <a:ext cx="0" cy="457200"/>
          </a:xfrm>
          <a:prstGeom prst="line">
            <a:avLst/>
          </a:prstGeom>
          <a:noFill/>
          <a:ln w="38100">
            <a:solidFill>
              <a:schemeClr val="bg1"/>
            </a:solidFill>
            <a:round/>
            <a:headEnd/>
            <a:tailEnd/>
          </a:ln>
          <a:effectLst/>
        </p:spPr>
        <p:txBody>
          <a:bodyPr>
            <a:spAutoFit/>
          </a:bodyPr>
          <a:lstStyle/>
          <a:p>
            <a:endParaRPr lang="en-US"/>
          </a:p>
        </p:txBody>
      </p:sp>
      <p:sp>
        <p:nvSpPr>
          <p:cNvPr id="19504" name="Freeform 48"/>
          <p:cNvSpPr>
            <a:spLocks/>
          </p:cNvSpPr>
          <p:nvPr/>
        </p:nvSpPr>
        <p:spPr bwMode="auto">
          <a:xfrm>
            <a:off x="736600" y="1049338"/>
            <a:ext cx="482600" cy="474662"/>
          </a:xfrm>
          <a:custGeom>
            <a:avLst/>
            <a:gdLst/>
            <a:ahLst/>
            <a:cxnLst>
              <a:cxn ang="0">
                <a:pos x="0" y="99"/>
              </a:cxn>
              <a:cxn ang="0">
                <a:pos x="192" y="27"/>
              </a:cxn>
              <a:cxn ang="0">
                <a:pos x="304" y="299"/>
              </a:cxn>
            </a:cxnLst>
            <a:rect l="0" t="0" r="r" b="b"/>
            <a:pathLst>
              <a:path w="304" h="299">
                <a:moveTo>
                  <a:pt x="0" y="99"/>
                </a:moveTo>
                <a:cubicBezTo>
                  <a:pt x="49" y="82"/>
                  <a:pt x="132" y="0"/>
                  <a:pt x="192" y="27"/>
                </a:cubicBezTo>
                <a:cubicBezTo>
                  <a:pt x="252" y="54"/>
                  <a:pt x="281" y="242"/>
                  <a:pt x="304" y="299"/>
                </a:cubicBezTo>
              </a:path>
            </a:pathLst>
          </a:custGeom>
          <a:noFill/>
          <a:ln w="25400" cap="flat" cmpd="sng">
            <a:solidFill>
              <a:srgbClr val="00FF00"/>
            </a:solidFill>
            <a:prstDash val="solid"/>
            <a:round/>
            <a:headEnd type="none" w="med" len="med"/>
            <a:tailEnd type="triangle" w="med" len="med"/>
          </a:ln>
          <a:effectLst/>
        </p:spPr>
        <p:txBody>
          <a:bodyPr>
            <a:spAutoFit/>
          </a:bodyPr>
          <a:lstStyle/>
          <a:p>
            <a:endParaRPr lang="en-US"/>
          </a:p>
        </p:txBody>
      </p:sp>
      <p:sp>
        <p:nvSpPr>
          <p:cNvPr id="19505" name="Text Box 49"/>
          <p:cNvSpPr txBox="1">
            <a:spLocks noChangeArrowheads="1"/>
          </p:cNvSpPr>
          <p:nvPr/>
        </p:nvSpPr>
        <p:spPr bwMode="auto">
          <a:xfrm>
            <a:off x="0" y="838200"/>
            <a:ext cx="838200" cy="1189038"/>
          </a:xfrm>
          <a:prstGeom prst="rect">
            <a:avLst/>
          </a:prstGeom>
          <a:noFill/>
          <a:ln w="38100">
            <a:noFill/>
            <a:miter lim="800000"/>
            <a:headEnd/>
            <a:tailEnd/>
          </a:ln>
          <a:effectLst/>
        </p:spPr>
        <p:txBody>
          <a:bodyPr>
            <a:spAutoFit/>
          </a:bodyPr>
          <a:lstStyle/>
          <a:p>
            <a:r>
              <a:rPr lang="en-US" sz="1200">
                <a:effectLst>
                  <a:outerShdw blurRad="38100" dist="38100" dir="2700000" algn="tl">
                    <a:srgbClr val="000000"/>
                  </a:outerShdw>
                </a:effectLst>
              </a:rPr>
              <a:t>Metal Contact</a:t>
            </a:r>
          </a:p>
          <a:p>
            <a:r>
              <a:rPr lang="en-US" sz="1200">
                <a:effectLst>
                  <a:outerShdw blurRad="38100" dist="38100" dir="2700000" algn="tl">
                    <a:srgbClr val="000000"/>
                  </a:outerShdw>
                </a:effectLst>
              </a:rPr>
              <a:t>“Ohmic Contact”</a:t>
            </a:r>
          </a:p>
          <a:p>
            <a:r>
              <a:rPr lang="en-US" sz="1200">
                <a:effectLst>
                  <a:outerShdw blurRad="38100" dist="38100" dir="2700000" algn="tl">
                    <a:srgbClr val="000000"/>
                  </a:outerShdw>
                </a:effectLst>
              </a:rPr>
              <a:t>(Rs~0)</a:t>
            </a:r>
          </a:p>
        </p:txBody>
      </p:sp>
      <p:sp>
        <p:nvSpPr>
          <p:cNvPr id="19506" name="Text Box 50"/>
          <p:cNvSpPr txBox="1">
            <a:spLocks noChangeArrowheads="1"/>
          </p:cNvSpPr>
          <p:nvPr/>
        </p:nvSpPr>
        <p:spPr bwMode="auto">
          <a:xfrm>
            <a:off x="3886200" y="4495800"/>
            <a:ext cx="381000" cy="396875"/>
          </a:xfrm>
          <a:prstGeom prst="rect">
            <a:avLst/>
          </a:prstGeom>
          <a:noFill/>
          <a:ln w="25400">
            <a:noFill/>
            <a:miter lim="800000"/>
            <a:headEnd/>
            <a:tailEnd/>
          </a:ln>
          <a:effectLst/>
        </p:spPr>
        <p:txBody>
          <a:bodyPr>
            <a:spAutoFit/>
          </a:bodyPr>
          <a:lstStyle/>
          <a:p>
            <a:r>
              <a:rPr lang="en-US">
                <a:solidFill>
                  <a:srgbClr val="FFFF00"/>
                </a:solidFill>
                <a:effectLst>
                  <a:outerShdw blurRad="38100" dist="38100" dir="2700000" algn="tl">
                    <a:srgbClr val="000000"/>
                  </a:outerShdw>
                </a:effectLst>
              </a:rPr>
              <a:t>+</a:t>
            </a:r>
          </a:p>
        </p:txBody>
      </p:sp>
      <p:sp>
        <p:nvSpPr>
          <p:cNvPr id="19507" name="Text Box 51"/>
          <p:cNvSpPr txBox="1">
            <a:spLocks noChangeArrowheads="1"/>
          </p:cNvSpPr>
          <p:nvPr/>
        </p:nvSpPr>
        <p:spPr bwMode="auto">
          <a:xfrm>
            <a:off x="4724400" y="4343400"/>
            <a:ext cx="381000" cy="396875"/>
          </a:xfrm>
          <a:prstGeom prst="rect">
            <a:avLst/>
          </a:prstGeom>
          <a:noFill/>
          <a:ln w="25400">
            <a:noFill/>
            <a:miter lim="800000"/>
            <a:headEnd/>
            <a:tailEnd/>
          </a:ln>
          <a:effectLst/>
        </p:spPr>
        <p:txBody>
          <a:bodyPr>
            <a:spAutoFit/>
          </a:bodyPr>
          <a:lstStyle/>
          <a:p>
            <a:r>
              <a:rPr lang="en-US">
                <a:solidFill>
                  <a:srgbClr val="FFFF00"/>
                </a:solidFill>
                <a:effectLst>
                  <a:outerShdw blurRad="38100" dist="38100" dir="2700000" algn="tl">
                    <a:srgbClr val="000000"/>
                  </a:outerShdw>
                </a:effectLst>
              </a:rPr>
              <a:t>_</a:t>
            </a:r>
          </a:p>
        </p:txBody>
      </p:sp>
      <p:sp>
        <p:nvSpPr>
          <p:cNvPr id="19508" name="Text Box 52"/>
          <p:cNvSpPr txBox="1">
            <a:spLocks noChangeArrowheads="1"/>
          </p:cNvSpPr>
          <p:nvPr/>
        </p:nvSpPr>
        <p:spPr bwMode="auto">
          <a:xfrm>
            <a:off x="3810000" y="4876800"/>
            <a:ext cx="1600200" cy="519113"/>
          </a:xfrm>
          <a:prstGeom prst="rect">
            <a:avLst/>
          </a:prstGeom>
          <a:noFill/>
          <a:ln w="38100">
            <a:noFill/>
            <a:miter lim="800000"/>
            <a:headEnd/>
            <a:tailEnd/>
          </a:ln>
          <a:effectLst/>
        </p:spPr>
        <p:txBody>
          <a:bodyPr>
            <a:spAutoFit/>
          </a:bodyPr>
          <a:lstStyle/>
          <a:p>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endParaRPr lang="en-US" sz="2800">
              <a:solidFill>
                <a:srgbClr val="FFFF00"/>
              </a:solidFill>
              <a:effectLst>
                <a:outerShdw blurRad="38100" dist="38100" dir="2700000" algn="tl">
                  <a:srgbClr val="000000"/>
                </a:outerShdw>
              </a:effectLst>
            </a:endParaRPr>
          </a:p>
        </p:txBody>
      </p:sp>
      <p:sp>
        <p:nvSpPr>
          <p:cNvPr id="19509" name="Line 53"/>
          <p:cNvSpPr>
            <a:spLocks noChangeShapeType="1"/>
          </p:cNvSpPr>
          <p:nvPr/>
        </p:nvSpPr>
        <p:spPr bwMode="auto">
          <a:xfrm flipH="1">
            <a:off x="381000" y="3657600"/>
            <a:ext cx="152400" cy="152400"/>
          </a:xfrm>
          <a:prstGeom prst="line">
            <a:avLst/>
          </a:prstGeom>
          <a:noFill/>
          <a:ln w="38100">
            <a:solidFill>
              <a:schemeClr val="bg1"/>
            </a:solidFill>
            <a:round/>
            <a:headEnd/>
            <a:tailEnd/>
          </a:ln>
          <a:effectLst/>
        </p:spPr>
        <p:txBody>
          <a:bodyPr>
            <a:spAutoFit/>
          </a:bodyPr>
          <a:lstStyle/>
          <a:p>
            <a:endParaRPr lang="en-US"/>
          </a:p>
        </p:txBody>
      </p:sp>
      <p:sp>
        <p:nvSpPr>
          <p:cNvPr id="19510" name="Line 54"/>
          <p:cNvSpPr>
            <a:spLocks noChangeShapeType="1"/>
          </p:cNvSpPr>
          <p:nvPr/>
        </p:nvSpPr>
        <p:spPr bwMode="auto">
          <a:xfrm>
            <a:off x="533400" y="3657600"/>
            <a:ext cx="152400" cy="152400"/>
          </a:xfrm>
          <a:prstGeom prst="line">
            <a:avLst/>
          </a:prstGeom>
          <a:noFill/>
          <a:ln w="38100">
            <a:solidFill>
              <a:schemeClr val="bg1"/>
            </a:solidFill>
            <a:round/>
            <a:headEnd/>
            <a:tailEnd/>
          </a:ln>
          <a:effectLst/>
        </p:spPr>
        <p:txBody>
          <a:bodyPr>
            <a:spAutoFit/>
          </a:bodyPr>
          <a:lstStyle/>
          <a:p>
            <a:endParaRPr lang="en-US"/>
          </a:p>
        </p:txBody>
      </p:sp>
      <p:sp>
        <p:nvSpPr>
          <p:cNvPr id="19511" name="Text Box 55"/>
          <p:cNvSpPr txBox="1">
            <a:spLocks noChangeArrowheads="1"/>
          </p:cNvSpPr>
          <p:nvPr/>
        </p:nvSpPr>
        <p:spPr bwMode="auto">
          <a:xfrm>
            <a:off x="609600" y="3505200"/>
            <a:ext cx="665163" cy="519113"/>
          </a:xfrm>
          <a:prstGeom prst="rect">
            <a:avLst/>
          </a:prstGeom>
          <a:noFill/>
          <a:ln w="38100">
            <a:noFill/>
            <a:miter lim="800000"/>
            <a:headEnd/>
            <a:tailEnd/>
          </a:ln>
          <a:effectLst/>
        </p:spPr>
        <p:txBody>
          <a:bodyPr>
            <a:spAutoFit/>
          </a:bodyPr>
          <a:lstStyle/>
          <a:p>
            <a:r>
              <a:rPr lang="en-US" sz="2800">
                <a:solidFill>
                  <a:srgbClr val="FFFF00"/>
                </a:solidFill>
                <a:effectLst>
                  <a:outerShdw blurRad="38100" dist="38100" dir="2700000" algn="tl">
                    <a:srgbClr val="000000"/>
                  </a:outerShdw>
                </a:effectLst>
                <a:latin typeface="Times New Roman" pitchFamily="18" charset="0"/>
              </a:rPr>
              <a:t>I</a:t>
            </a:r>
          </a:p>
        </p:txBody>
      </p:sp>
      <p:sp>
        <p:nvSpPr>
          <p:cNvPr id="19512" name="Text Box 56"/>
          <p:cNvSpPr txBox="1">
            <a:spLocks noChangeArrowheads="1"/>
          </p:cNvSpPr>
          <p:nvPr/>
        </p:nvSpPr>
        <p:spPr bwMode="auto">
          <a:xfrm>
            <a:off x="0" y="5486400"/>
            <a:ext cx="9144000" cy="1006475"/>
          </a:xfrm>
          <a:prstGeom prst="rect">
            <a:avLst/>
          </a:prstGeom>
          <a:noFill/>
          <a:ln w="38100">
            <a:noFill/>
            <a:miter lim="800000"/>
            <a:headEnd/>
            <a:tailEnd/>
          </a:ln>
          <a:effectLst/>
        </p:spPr>
        <p:txBody>
          <a:bodyPr>
            <a:spAutoFit/>
          </a:bodyPr>
          <a:lstStyle/>
          <a:p>
            <a:r>
              <a:rPr lang="en-US" dirty="0">
                <a:effectLst>
                  <a:outerShdw blurRad="38100" dist="38100" dir="2700000" algn="tl">
                    <a:srgbClr val="000000"/>
                  </a:outerShdw>
                </a:effectLst>
              </a:rPr>
              <a:t>The </a:t>
            </a:r>
            <a:r>
              <a:rPr lang="en-US" dirty="0" err="1">
                <a:effectLst>
                  <a:outerShdw blurRad="38100" dist="38100" dir="2700000" algn="tl">
                    <a:srgbClr val="000000"/>
                  </a:outerShdw>
                </a:effectLst>
              </a:rPr>
              <a:t>pn</a:t>
            </a:r>
            <a:r>
              <a:rPr lang="en-US" dirty="0">
                <a:effectLst>
                  <a:outerShdw blurRad="38100" dist="38100" dir="2700000" algn="tl">
                    <a:srgbClr val="000000"/>
                  </a:outerShdw>
                </a:effectLst>
              </a:rPr>
              <a:t> junction is considered biased when an external voltage is applied.  There are two types of biasing:  Forward bias and Reverse bias. </a:t>
            </a:r>
          </a:p>
          <a:p>
            <a:pPr>
              <a:spcBef>
                <a:spcPct val="0"/>
              </a:spcBef>
            </a:pPr>
            <a:r>
              <a:rPr lang="en-US" dirty="0">
                <a:effectLst>
                  <a:outerShdw blurRad="38100" dist="38100" dir="2700000" algn="tl">
                    <a:srgbClr val="000000"/>
                  </a:outerShdw>
                </a:effectLst>
              </a:rPr>
              <a:t> These are described on then next slide.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6"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The Biased PN Junction</a:t>
            </a:r>
          </a:p>
        </p:txBody>
      </p:sp>
      <p:sp>
        <p:nvSpPr>
          <p:cNvPr id="20498" name="Text Box 18"/>
          <p:cNvSpPr txBox="1">
            <a:spLocks noChangeArrowheads="1"/>
          </p:cNvSpPr>
          <p:nvPr/>
        </p:nvSpPr>
        <p:spPr bwMode="auto">
          <a:xfrm>
            <a:off x="0" y="9144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Forward Bias:</a:t>
            </a:r>
          </a:p>
        </p:txBody>
      </p:sp>
      <p:sp>
        <p:nvSpPr>
          <p:cNvPr id="20499" name="Text Box 19"/>
          <p:cNvSpPr txBox="1">
            <a:spLocks noChangeArrowheads="1"/>
          </p:cNvSpPr>
          <p:nvPr/>
        </p:nvSpPr>
        <p:spPr bwMode="auto">
          <a:xfrm>
            <a:off x="2209800" y="914400"/>
            <a:ext cx="6934200" cy="25304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In forward bias the depletion region shrinks slightly in width.  With this shrinking the energy required for charge carriers to cross the depletion region decreases exponentially.  Therefore, as the applied voltage increases, current starts to flow across the junction.  The barrier potential of the diode is the voltage at which appreciable current starts to flow through the diode.  The barrier potential varies for different materials.</a:t>
            </a:r>
          </a:p>
        </p:txBody>
      </p:sp>
      <p:sp>
        <p:nvSpPr>
          <p:cNvPr id="20500" name="Text Box 20"/>
          <p:cNvSpPr txBox="1">
            <a:spLocks noChangeArrowheads="1"/>
          </p:cNvSpPr>
          <p:nvPr/>
        </p:nvSpPr>
        <p:spPr bwMode="auto">
          <a:xfrm>
            <a:off x="0" y="3657600"/>
            <a:ext cx="2590800" cy="457200"/>
          </a:xfrm>
          <a:prstGeom prst="rect">
            <a:avLst/>
          </a:prstGeom>
          <a:noFill/>
          <a:ln w="25400">
            <a:noFill/>
            <a:miter lim="800000"/>
            <a:headEnd/>
            <a:tailEnd/>
          </a:ln>
          <a:effectLst/>
        </p:spPr>
        <p:txBody>
          <a:bodyPr>
            <a:spAutoFit/>
          </a:bodyPr>
          <a:lstStyle/>
          <a:p>
            <a:pPr algn="l"/>
            <a:r>
              <a:rPr lang="en-US" sz="2400" u="sng">
                <a:solidFill>
                  <a:srgbClr val="FFFF00"/>
                </a:solidFill>
                <a:effectLst>
                  <a:outerShdw blurRad="38100" dist="38100" dir="2700000" algn="tl">
                    <a:srgbClr val="000000"/>
                  </a:outerShdw>
                </a:effectLst>
              </a:rPr>
              <a:t>Reverse Bias:</a:t>
            </a:r>
          </a:p>
        </p:txBody>
      </p:sp>
      <p:sp>
        <p:nvSpPr>
          <p:cNvPr id="20501" name="Text Box 21"/>
          <p:cNvSpPr txBox="1">
            <a:spLocks noChangeArrowheads="1"/>
          </p:cNvSpPr>
          <p:nvPr/>
        </p:nvSpPr>
        <p:spPr bwMode="auto">
          <a:xfrm>
            <a:off x="2209800" y="3657600"/>
            <a:ext cx="6934200" cy="2835275"/>
          </a:xfrm>
          <a:prstGeom prst="rect">
            <a:avLst/>
          </a:prstGeom>
          <a:noFill/>
          <a:ln w="25400">
            <a:noFill/>
            <a:miter lim="800000"/>
            <a:headEnd/>
            <a:tailEnd/>
          </a:ln>
          <a:effectLst/>
        </p:spPr>
        <p:txBody>
          <a:bodyPr>
            <a:spAutoFit/>
          </a:bodyPr>
          <a:lstStyle/>
          <a:p>
            <a:pPr algn="l"/>
            <a:r>
              <a:rPr lang="en-US">
                <a:effectLst>
                  <a:outerShdw blurRad="38100" dist="38100" dir="2700000" algn="tl">
                    <a:srgbClr val="000000"/>
                  </a:outerShdw>
                </a:effectLst>
              </a:rPr>
              <a:t>Under reverse bias the depletion region widens.  This causes the electric field produced by the ions to cancel out the applied reverse bias voltage.   A small leakage current, Is (saturation current) flows under reverse bias conditions.  This saturation current is made up of electron-hole pairs being produced in the depletion region.  Saturation current is sometimes referred to as scale current because of it’s relationship to junction temperature.</a:t>
            </a:r>
          </a:p>
        </p:txBody>
      </p:sp>
      <p:sp>
        <p:nvSpPr>
          <p:cNvPr id="20502" name="Text Box 22"/>
          <p:cNvSpPr txBox="1">
            <a:spLocks noChangeArrowheads="1"/>
          </p:cNvSpPr>
          <p:nvPr/>
        </p:nvSpPr>
        <p:spPr bwMode="auto">
          <a:xfrm>
            <a:off x="152400" y="1676400"/>
            <a:ext cx="1752600" cy="396875"/>
          </a:xfrm>
          <a:prstGeom prst="rect">
            <a:avLst/>
          </a:prstGeom>
          <a:noFill/>
          <a:ln w="38100">
            <a:noFill/>
            <a:miter lim="800000"/>
            <a:headEnd/>
            <a:tailEnd/>
          </a:ln>
          <a:effectLst/>
        </p:spPr>
        <p:txBody>
          <a:bodyPr>
            <a:spAutoFit/>
          </a:bodyPr>
          <a:lstStyle/>
          <a:p>
            <a:endParaRPr lang="en-US">
              <a:effectLst>
                <a:outerShdw blurRad="38100" dist="38100" dir="2700000" algn="tl">
                  <a:srgbClr val="000000"/>
                </a:outerShdw>
              </a:effectLst>
            </a:endParaRPr>
          </a:p>
        </p:txBody>
      </p:sp>
      <p:sp>
        <p:nvSpPr>
          <p:cNvPr id="20503" name="Text Box 23"/>
          <p:cNvSpPr txBox="1">
            <a:spLocks noChangeArrowheads="1"/>
          </p:cNvSpPr>
          <p:nvPr/>
        </p:nvSpPr>
        <p:spPr bwMode="auto">
          <a:xfrm>
            <a:off x="0" y="1600200"/>
            <a:ext cx="2209800" cy="519113"/>
          </a:xfrm>
          <a:prstGeom prst="rect">
            <a:avLst/>
          </a:prstGeom>
          <a:noFill/>
          <a:ln w="38100">
            <a:noFill/>
            <a:miter lim="800000"/>
            <a:headEnd/>
            <a:tailEnd/>
          </a:ln>
          <a:effectLst/>
        </p:spPr>
        <p:txBody>
          <a:bodyPr>
            <a:spAutoFit/>
          </a:bodyPr>
          <a:lstStyle/>
          <a:p>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r>
              <a:rPr lang="en-US" sz="2800">
                <a:solidFill>
                  <a:srgbClr val="FFFF00"/>
                </a:solidFill>
                <a:effectLst>
                  <a:outerShdw blurRad="38100" dist="38100" dir="2700000" algn="tl">
                    <a:srgbClr val="000000"/>
                  </a:outerShdw>
                </a:effectLst>
              </a:rPr>
              <a:t> &gt; 0</a:t>
            </a:r>
          </a:p>
        </p:txBody>
      </p:sp>
      <p:sp>
        <p:nvSpPr>
          <p:cNvPr id="20504" name="Text Box 24"/>
          <p:cNvSpPr txBox="1">
            <a:spLocks noChangeArrowheads="1"/>
          </p:cNvSpPr>
          <p:nvPr/>
        </p:nvSpPr>
        <p:spPr bwMode="auto">
          <a:xfrm>
            <a:off x="0" y="4343400"/>
            <a:ext cx="2209800" cy="519113"/>
          </a:xfrm>
          <a:prstGeom prst="rect">
            <a:avLst/>
          </a:prstGeom>
          <a:noFill/>
          <a:ln w="38100">
            <a:noFill/>
            <a:miter lim="800000"/>
            <a:headEnd/>
            <a:tailEnd/>
          </a:ln>
          <a:effectLst/>
        </p:spPr>
        <p:txBody>
          <a:bodyPr>
            <a:spAutoFit/>
          </a:bodyPr>
          <a:lstStyle/>
          <a:p>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r>
              <a:rPr lang="en-US" sz="2800">
                <a:solidFill>
                  <a:srgbClr val="FFFF00"/>
                </a:solidFill>
                <a:effectLst>
                  <a:outerShdw blurRad="38100" dist="38100" dir="2700000" algn="tl">
                    <a:srgbClr val="000000"/>
                  </a:outerShdw>
                </a:effectLst>
              </a:rPr>
              <a:t> &lt; 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8"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r>
              <a:rPr lang="en-US" sz="3200" u="sng">
                <a:solidFill>
                  <a:schemeClr val="bg1"/>
                </a:solidFill>
                <a:effectLst>
                  <a:outerShdw blurRad="38100" dist="38100" dir="2700000" algn="tl">
                    <a:srgbClr val="000000"/>
                  </a:outerShdw>
                </a:effectLst>
              </a:rPr>
              <a:t>Properties of Diodes</a:t>
            </a:r>
          </a:p>
        </p:txBody>
      </p:sp>
      <p:sp>
        <p:nvSpPr>
          <p:cNvPr id="18450" name="Text Box 18"/>
          <p:cNvSpPr txBox="1">
            <a:spLocks noChangeArrowheads="1"/>
          </p:cNvSpPr>
          <p:nvPr/>
        </p:nvSpPr>
        <p:spPr bwMode="auto">
          <a:xfrm>
            <a:off x="1371600" y="533400"/>
            <a:ext cx="6400800" cy="396875"/>
          </a:xfrm>
          <a:prstGeom prst="rect">
            <a:avLst/>
          </a:prstGeom>
          <a:noFill/>
          <a:ln w="25400">
            <a:noFill/>
            <a:miter lim="800000"/>
            <a:headEnd/>
            <a:tailEnd/>
          </a:ln>
          <a:effectLst/>
        </p:spPr>
        <p:txBody>
          <a:bodyPr>
            <a:spAutoFit/>
          </a:bodyPr>
          <a:lstStyle/>
          <a:p>
            <a:r>
              <a:rPr lang="en-US">
                <a:effectLst>
                  <a:outerShdw blurRad="38100" dist="38100" dir="2700000" algn="tl">
                    <a:srgbClr val="000000"/>
                  </a:outerShdw>
                </a:effectLst>
              </a:rPr>
              <a:t>Figure 1.10 – The Diode Transconductance Curve</a:t>
            </a:r>
            <a:r>
              <a:rPr lang="en-US" baseline="30000">
                <a:effectLst>
                  <a:outerShdw blurRad="38100" dist="38100" dir="2700000" algn="tl">
                    <a:srgbClr val="000000"/>
                  </a:outerShdw>
                </a:effectLst>
              </a:rPr>
              <a:t>2</a:t>
            </a:r>
          </a:p>
        </p:txBody>
      </p:sp>
      <p:sp>
        <p:nvSpPr>
          <p:cNvPr id="18488" name="Text Box 56"/>
          <p:cNvSpPr txBox="1">
            <a:spLocks noChangeArrowheads="1"/>
          </p:cNvSpPr>
          <p:nvPr/>
        </p:nvSpPr>
        <p:spPr bwMode="auto">
          <a:xfrm>
            <a:off x="6096000" y="1143000"/>
            <a:ext cx="3048000" cy="4359275"/>
          </a:xfrm>
          <a:prstGeom prst="rect">
            <a:avLst/>
          </a:prstGeom>
          <a:noFill/>
          <a:ln w="38100">
            <a:noFill/>
            <a:miter lim="800000"/>
            <a:headEnd/>
            <a:tailEnd/>
          </a:ln>
          <a:effectLst/>
        </p:spPr>
        <p:txBody>
          <a:bodyPr>
            <a:spAutoFit/>
          </a:bodyPr>
          <a:lstStyle/>
          <a:p>
            <a:pPr marL="230188" indent="-230188" algn="l">
              <a:buFontTx/>
              <a:buChar cha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 Bias Voltage</a:t>
            </a:r>
          </a:p>
          <a:p>
            <a:pPr marL="230188" indent="-230188" algn="l">
              <a:buFontTx/>
              <a:buChar char="•"/>
            </a:pPr>
            <a:r>
              <a:rPr lang="en-US">
                <a:effectLst>
                  <a:outerShdw blurRad="38100" dist="38100" dir="2700000" algn="tl">
                    <a:srgbClr val="000000"/>
                  </a:outerShdw>
                </a:effectLst>
              </a:rPr>
              <a:t>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 Current through Diode.  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Negative for Reverse Bias and Positive for Forward Bias</a:t>
            </a:r>
          </a:p>
          <a:p>
            <a:pPr marL="230188" indent="-230188" algn="l">
              <a:buFontTx/>
              <a:buChar char="•"/>
            </a:pPr>
            <a:r>
              <a:rPr lang="en-US">
                <a:effectLst>
                  <a:outerShdw blurRad="38100" dist="38100" dir="2700000" algn="tl">
                    <a:srgbClr val="000000"/>
                  </a:outerShdw>
                </a:effectLst>
              </a:rPr>
              <a:t>I</a:t>
            </a:r>
            <a:r>
              <a:rPr lang="en-US" baseline="-20000">
                <a:effectLst>
                  <a:outerShdw blurRad="38100" dist="38100" dir="2700000" algn="tl">
                    <a:srgbClr val="000000"/>
                  </a:outerShdw>
                </a:effectLst>
              </a:rPr>
              <a:t>S</a:t>
            </a:r>
            <a:r>
              <a:rPr lang="en-US">
                <a:effectLst>
                  <a:outerShdw blurRad="38100" dist="38100" dir="2700000" algn="tl">
                    <a:srgbClr val="000000"/>
                  </a:outerShdw>
                </a:effectLst>
              </a:rPr>
              <a:t> = Saturation Current</a:t>
            </a:r>
          </a:p>
          <a:p>
            <a:pPr marL="230188" indent="-230188" algn="l">
              <a:buFontTx/>
              <a:buChar cha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BR</a:t>
            </a:r>
            <a:r>
              <a:rPr lang="en-US">
                <a:effectLst>
                  <a:outerShdw blurRad="38100" dist="38100" dir="2700000" algn="tl">
                    <a:srgbClr val="000000"/>
                  </a:outerShdw>
                </a:effectLst>
              </a:rPr>
              <a:t> = Breakdown Voltage</a:t>
            </a:r>
          </a:p>
          <a:p>
            <a:pPr marL="230188" indent="-230188" algn="l">
              <a:buFontTx/>
              <a:buChar char="•"/>
            </a:pPr>
            <a:r>
              <a:rPr lang="en-US">
                <a:effectLst>
                  <a:outerShdw blurRad="38100" dist="38100" dir="2700000" algn="tl">
                    <a:srgbClr val="000000"/>
                  </a:outerShdw>
                </a:effectLst>
              </a:rPr>
              <a:t>V</a:t>
            </a:r>
            <a:r>
              <a:rPr lang="en-US" baseline="-25000">
                <a:effectLst>
                  <a:outerShdw blurRad="38100" dist="38100" dir="2700000" algn="tl">
                    <a:srgbClr val="000000"/>
                  </a:outerShdw>
                </a:effectLst>
                <a:latin typeface="Times New Roman" pitchFamily="18" charset="0"/>
                <a:sym typeface="Symbol" pitchFamily="18" charset="2"/>
              </a:rPr>
              <a:t></a:t>
            </a:r>
            <a:r>
              <a:rPr lang="en-US">
                <a:effectLst>
                  <a:outerShdw blurRad="38100" dist="38100" dir="2700000" algn="tl">
                    <a:srgbClr val="000000"/>
                  </a:outerShdw>
                </a:effectLst>
                <a:latin typeface="Times New Roman" pitchFamily="18" charset="0"/>
                <a:sym typeface="Symbol" pitchFamily="18" charset="2"/>
              </a:rPr>
              <a:t> = Barrier Potential Voltage</a:t>
            </a:r>
            <a:endParaRPr lang="en-US" baseline="-25000">
              <a:effectLst>
                <a:outerShdw blurRad="38100" dist="38100" dir="2700000" algn="tl">
                  <a:srgbClr val="000000"/>
                </a:outerShdw>
              </a:effectLst>
              <a:latin typeface="Times New Roman" pitchFamily="18" charset="0"/>
              <a:sym typeface="Symbol" pitchFamily="18" charset="2"/>
            </a:endParaRPr>
          </a:p>
        </p:txBody>
      </p:sp>
      <p:grpSp>
        <p:nvGrpSpPr>
          <p:cNvPr id="3" name="Group 61"/>
          <p:cNvGrpSpPr>
            <a:grpSpLocks/>
          </p:cNvGrpSpPr>
          <p:nvPr/>
        </p:nvGrpSpPr>
        <p:grpSpPr bwMode="auto">
          <a:xfrm>
            <a:off x="228600" y="990600"/>
            <a:ext cx="5715000" cy="5638800"/>
            <a:chOff x="144" y="624"/>
            <a:chExt cx="3600" cy="3552"/>
          </a:xfrm>
        </p:grpSpPr>
        <p:sp>
          <p:nvSpPr>
            <p:cNvPr id="18454" name="Text Box 22"/>
            <p:cNvSpPr txBox="1">
              <a:spLocks noChangeArrowheads="1"/>
            </p:cNvSpPr>
            <p:nvPr/>
          </p:nvSpPr>
          <p:spPr bwMode="auto">
            <a:xfrm>
              <a:off x="3324" y="2400"/>
              <a:ext cx="420" cy="288"/>
            </a:xfrm>
            <a:prstGeom prst="rect">
              <a:avLst/>
            </a:prstGeom>
            <a:noFill/>
            <a:ln w="38100">
              <a:noFill/>
              <a:miter lim="800000"/>
              <a:headEnd/>
              <a:tailEnd/>
            </a:ln>
            <a:effectLst/>
          </p:spPr>
          <p:txBody>
            <a:bodyPr>
              <a:spAutoFit/>
            </a:bodyPr>
            <a:lstStyle/>
            <a:p>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rPr>
                <a:t>D</a:t>
              </a:r>
            </a:p>
          </p:txBody>
        </p:sp>
        <p:sp>
          <p:nvSpPr>
            <p:cNvPr id="18455" name="Text Box 23"/>
            <p:cNvSpPr txBox="1">
              <a:spLocks noChangeArrowheads="1"/>
            </p:cNvSpPr>
            <p:nvPr/>
          </p:nvSpPr>
          <p:spPr bwMode="auto">
            <a:xfrm>
              <a:off x="1488" y="624"/>
              <a:ext cx="323" cy="288"/>
            </a:xfrm>
            <a:prstGeom prst="rect">
              <a:avLst/>
            </a:prstGeom>
            <a:noFill/>
            <a:ln w="38100">
              <a:noFill/>
              <a:miter lim="800000"/>
              <a:headEnd/>
              <a:tailEnd/>
            </a:ln>
            <a:effectLst/>
          </p:spPr>
          <p:txBody>
            <a:bodyPr>
              <a:spAutoFit/>
            </a:bodyPr>
            <a:lstStyle/>
            <a:p>
              <a:r>
                <a:rPr lang="en-US" sz="2400">
                  <a:effectLst>
                    <a:outerShdw blurRad="38100" dist="38100" dir="2700000" algn="tl">
                      <a:srgbClr val="000000"/>
                    </a:outerShdw>
                  </a:effectLst>
                </a:rPr>
                <a:t>I</a:t>
              </a:r>
              <a:r>
                <a:rPr lang="en-US" sz="2400" baseline="-25000">
                  <a:effectLst>
                    <a:outerShdw blurRad="38100" dist="38100" dir="2700000" algn="tl">
                      <a:srgbClr val="000000"/>
                    </a:outerShdw>
                  </a:effectLst>
                </a:rPr>
                <a:t>D</a:t>
              </a:r>
            </a:p>
          </p:txBody>
        </p:sp>
        <p:sp>
          <p:nvSpPr>
            <p:cNvPr id="18456" name="Text Box 24"/>
            <p:cNvSpPr txBox="1">
              <a:spLocks noChangeArrowheads="1"/>
            </p:cNvSpPr>
            <p:nvPr/>
          </p:nvSpPr>
          <p:spPr bwMode="auto">
            <a:xfrm>
              <a:off x="1811" y="720"/>
              <a:ext cx="493" cy="212"/>
            </a:xfrm>
            <a:prstGeom prst="rect">
              <a:avLst/>
            </a:prstGeom>
            <a:noFill/>
            <a:ln w="38100">
              <a:noFill/>
              <a:miter lim="800000"/>
              <a:headEnd/>
              <a:tailEnd/>
            </a:ln>
            <a:effectLst/>
          </p:spPr>
          <p:txBody>
            <a:bodyPr>
              <a:spAutoFit/>
            </a:bodyPr>
            <a:lstStyle/>
            <a:p>
              <a:r>
                <a:rPr lang="en-US" sz="1600">
                  <a:effectLst>
                    <a:outerShdw blurRad="38100" dist="38100" dir="2700000" algn="tl">
                      <a:srgbClr val="000000"/>
                    </a:outerShdw>
                  </a:effectLst>
                </a:rPr>
                <a:t>(mA)</a:t>
              </a:r>
            </a:p>
          </p:txBody>
        </p:sp>
        <p:sp>
          <p:nvSpPr>
            <p:cNvPr id="18457" name="Text Box 25"/>
            <p:cNvSpPr txBox="1">
              <a:spLocks noChangeArrowheads="1"/>
            </p:cNvSpPr>
            <p:nvPr/>
          </p:nvSpPr>
          <p:spPr bwMode="auto">
            <a:xfrm>
              <a:off x="1780" y="3888"/>
              <a:ext cx="428" cy="212"/>
            </a:xfrm>
            <a:prstGeom prst="rect">
              <a:avLst/>
            </a:prstGeom>
            <a:noFill/>
            <a:ln w="38100">
              <a:noFill/>
              <a:miter lim="800000"/>
              <a:headEnd/>
              <a:tailEnd/>
            </a:ln>
            <a:effectLst/>
          </p:spPr>
          <p:txBody>
            <a:bodyPr>
              <a:spAutoFit/>
            </a:bodyPr>
            <a:lstStyle/>
            <a:p>
              <a:r>
                <a:rPr lang="en-US" sz="1600">
                  <a:effectLst>
                    <a:outerShdw blurRad="38100" dist="38100" dir="2700000" algn="tl">
                      <a:srgbClr val="000000"/>
                    </a:outerShdw>
                  </a:effectLst>
                </a:rPr>
                <a:t>(nA)</a:t>
              </a:r>
            </a:p>
          </p:txBody>
        </p:sp>
        <p:sp>
          <p:nvSpPr>
            <p:cNvPr id="18458" name="Line 26"/>
            <p:cNvSpPr>
              <a:spLocks noChangeShapeType="1"/>
            </p:cNvSpPr>
            <p:nvPr/>
          </p:nvSpPr>
          <p:spPr bwMode="auto">
            <a:xfrm flipV="1">
              <a:off x="1811" y="672"/>
              <a:ext cx="0" cy="1680"/>
            </a:xfrm>
            <a:prstGeom prst="line">
              <a:avLst/>
            </a:prstGeom>
            <a:noFill/>
            <a:ln w="38100">
              <a:solidFill>
                <a:schemeClr val="bg1"/>
              </a:solidFill>
              <a:round/>
              <a:headEnd/>
              <a:tailEnd type="triangle" w="med" len="med"/>
            </a:ln>
            <a:effectLst/>
          </p:spPr>
          <p:txBody>
            <a:bodyPr>
              <a:spAutoFit/>
            </a:bodyPr>
            <a:lstStyle/>
            <a:p>
              <a:endParaRPr lang="en-US"/>
            </a:p>
          </p:txBody>
        </p:sp>
        <p:sp>
          <p:nvSpPr>
            <p:cNvPr id="18459" name="Line 27"/>
            <p:cNvSpPr>
              <a:spLocks noChangeShapeType="1"/>
            </p:cNvSpPr>
            <p:nvPr/>
          </p:nvSpPr>
          <p:spPr bwMode="auto">
            <a:xfrm>
              <a:off x="1811" y="3360"/>
              <a:ext cx="0" cy="816"/>
            </a:xfrm>
            <a:prstGeom prst="line">
              <a:avLst/>
            </a:prstGeom>
            <a:noFill/>
            <a:ln w="38100">
              <a:solidFill>
                <a:schemeClr val="bg1"/>
              </a:solidFill>
              <a:round/>
              <a:headEnd/>
              <a:tailEnd type="triangle" w="med" len="med"/>
            </a:ln>
            <a:effectLst/>
          </p:spPr>
          <p:txBody>
            <a:bodyPr>
              <a:spAutoFit/>
            </a:bodyPr>
            <a:lstStyle/>
            <a:p>
              <a:endParaRPr lang="en-US"/>
            </a:p>
          </p:txBody>
        </p:sp>
        <p:sp>
          <p:nvSpPr>
            <p:cNvPr id="18460" name="Line 28"/>
            <p:cNvSpPr>
              <a:spLocks noChangeShapeType="1"/>
            </p:cNvSpPr>
            <p:nvPr/>
          </p:nvSpPr>
          <p:spPr bwMode="auto">
            <a:xfrm>
              <a:off x="1811" y="2352"/>
              <a:ext cx="0" cy="864"/>
            </a:xfrm>
            <a:prstGeom prst="line">
              <a:avLst/>
            </a:prstGeom>
            <a:noFill/>
            <a:ln w="38100">
              <a:solidFill>
                <a:schemeClr val="bg1"/>
              </a:solidFill>
              <a:round/>
              <a:headEnd/>
              <a:tailEnd/>
            </a:ln>
            <a:effectLst/>
          </p:spPr>
          <p:txBody>
            <a:bodyPr>
              <a:spAutoFit/>
            </a:bodyPr>
            <a:lstStyle/>
            <a:p>
              <a:endParaRPr lang="en-US"/>
            </a:p>
          </p:txBody>
        </p:sp>
        <p:sp>
          <p:nvSpPr>
            <p:cNvPr id="18461" name="Freeform 29"/>
            <p:cNvSpPr>
              <a:spLocks/>
            </p:cNvSpPr>
            <p:nvPr/>
          </p:nvSpPr>
          <p:spPr bwMode="auto">
            <a:xfrm>
              <a:off x="1718" y="3168"/>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2" name="Freeform 30"/>
            <p:cNvSpPr>
              <a:spLocks/>
            </p:cNvSpPr>
            <p:nvPr/>
          </p:nvSpPr>
          <p:spPr bwMode="auto">
            <a:xfrm>
              <a:off x="1718" y="3312"/>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3" name="Freeform 31"/>
            <p:cNvSpPr>
              <a:spLocks/>
            </p:cNvSpPr>
            <p:nvPr/>
          </p:nvSpPr>
          <p:spPr bwMode="auto">
            <a:xfrm>
              <a:off x="298" y="3024"/>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4" name="Freeform 32"/>
            <p:cNvSpPr>
              <a:spLocks/>
            </p:cNvSpPr>
            <p:nvPr/>
          </p:nvSpPr>
          <p:spPr bwMode="auto">
            <a:xfrm>
              <a:off x="298" y="3168"/>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5" name="Freeform 33"/>
            <p:cNvSpPr>
              <a:spLocks/>
            </p:cNvSpPr>
            <p:nvPr/>
          </p:nvSpPr>
          <p:spPr bwMode="auto">
            <a:xfrm rot="5400000">
              <a:off x="828" y="2422"/>
              <a:ext cx="300" cy="63"/>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6" name="Freeform 34"/>
            <p:cNvSpPr>
              <a:spLocks/>
            </p:cNvSpPr>
            <p:nvPr/>
          </p:nvSpPr>
          <p:spPr bwMode="auto">
            <a:xfrm rot="5400000">
              <a:off x="735" y="2423"/>
              <a:ext cx="300" cy="61"/>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endParaRPr lang="en-US"/>
            </a:p>
          </p:txBody>
        </p:sp>
        <p:sp>
          <p:nvSpPr>
            <p:cNvPr id="18467" name="Line 35"/>
            <p:cNvSpPr>
              <a:spLocks noChangeShapeType="1"/>
            </p:cNvSpPr>
            <p:nvPr/>
          </p:nvSpPr>
          <p:spPr bwMode="auto">
            <a:xfrm>
              <a:off x="1811" y="2400"/>
              <a:ext cx="1667" cy="0"/>
            </a:xfrm>
            <a:prstGeom prst="line">
              <a:avLst/>
            </a:prstGeom>
            <a:noFill/>
            <a:ln w="38100">
              <a:solidFill>
                <a:schemeClr val="bg1"/>
              </a:solidFill>
              <a:round/>
              <a:headEnd/>
              <a:tailEnd type="triangle" w="med" len="med"/>
            </a:ln>
            <a:effectLst/>
          </p:spPr>
          <p:txBody>
            <a:bodyPr>
              <a:spAutoFit/>
            </a:bodyPr>
            <a:lstStyle/>
            <a:p>
              <a:endParaRPr lang="en-US"/>
            </a:p>
          </p:txBody>
        </p:sp>
        <p:sp>
          <p:nvSpPr>
            <p:cNvPr id="18468" name="Line 36"/>
            <p:cNvSpPr>
              <a:spLocks noChangeShapeType="1"/>
            </p:cNvSpPr>
            <p:nvPr/>
          </p:nvSpPr>
          <p:spPr bwMode="auto">
            <a:xfrm flipH="1">
              <a:off x="144" y="2400"/>
              <a:ext cx="741" cy="0"/>
            </a:xfrm>
            <a:prstGeom prst="line">
              <a:avLst/>
            </a:prstGeom>
            <a:noFill/>
            <a:ln w="38100">
              <a:solidFill>
                <a:schemeClr val="bg1"/>
              </a:solidFill>
              <a:round/>
              <a:headEnd/>
              <a:tailEnd type="triangle" w="med" len="med"/>
            </a:ln>
            <a:effectLst/>
          </p:spPr>
          <p:txBody>
            <a:bodyPr>
              <a:spAutoFit/>
            </a:bodyPr>
            <a:lstStyle/>
            <a:p>
              <a:endParaRPr lang="en-US"/>
            </a:p>
          </p:txBody>
        </p:sp>
        <p:sp>
          <p:nvSpPr>
            <p:cNvPr id="18469" name="Line 37"/>
            <p:cNvSpPr>
              <a:spLocks noChangeShapeType="1"/>
            </p:cNvSpPr>
            <p:nvPr/>
          </p:nvSpPr>
          <p:spPr bwMode="auto">
            <a:xfrm flipH="1">
              <a:off x="977" y="2400"/>
              <a:ext cx="834" cy="0"/>
            </a:xfrm>
            <a:prstGeom prst="line">
              <a:avLst/>
            </a:prstGeom>
            <a:noFill/>
            <a:ln w="38100">
              <a:solidFill>
                <a:schemeClr val="bg1"/>
              </a:solidFill>
              <a:round/>
              <a:headEnd/>
              <a:tailEnd/>
            </a:ln>
            <a:effectLst/>
          </p:spPr>
          <p:txBody>
            <a:bodyPr>
              <a:spAutoFit/>
            </a:bodyPr>
            <a:lstStyle/>
            <a:p>
              <a:endParaRPr lang="en-US"/>
            </a:p>
          </p:txBody>
        </p:sp>
        <p:sp>
          <p:nvSpPr>
            <p:cNvPr id="18470" name="Freeform 38"/>
            <p:cNvSpPr>
              <a:spLocks/>
            </p:cNvSpPr>
            <p:nvPr/>
          </p:nvSpPr>
          <p:spPr bwMode="auto">
            <a:xfrm>
              <a:off x="1813" y="676"/>
              <a:ext cx="1240" cy="1782"/>
            </a:xfrm>
            <a:custGeom>
              <a:avLst/>
              <a:gdLst/>
              <a:ahLst/>
              <a:cxnLst>
                <a:cxn ang="0">
                  <a:pos x="0" y="1716"/>
                </a:cxn>
                <a:cxn ang="0">
                  <a:pos x="680" y="1716"/>
                </a:cxn>
                <a:cxn ang="0">
                  <a:pos x="1640" y="1496"/>
                </a:cxn>
                <a:cxn ang="0">
                  <a:pos x="1928" y="0"/>
                </a:cxn>
              </a:cxnLst>
              <a:rect l="0" t="0" r="r" b="b"/>
              <a:pathLst>
                <a:path w="1928" h="1782">
                  <a:moveTo>
                    <a:pt x="0" y="1716"/>
                  </a:moveTo>
                  <a:lnTo>
                    <a:pt x="680" y="1716"/>
                  </a:lnTo>
                  <a:cubicBezTo>
                    <a:pt x="953" y="1679"/>
                    <a:pt x="1432" y="1782"/>
                    <a:pt x="1640" y="1496"/>
                  </a:cubicBezTo>
                  <a:cubicBezTo>
                    <a:pt x="1851" y="1217"/>
                    <a:pt x="1868" y="312"/>
                    <a:pt x="1928" y="0"/>
                  </a:cubicBezTo>
                </a:path>
              </a:pathLst>
            </a:custGeom>
            <a:noFill/>
            <a:ln w="38100" cap="flat" cmpd="sng">
              <a:solidFill>
                <a:srgbClr val="99CC00"/>
              </a:solidFill>
              <a:prstDash val="solid"/>
              <a:round/>
              <a:headEnd type="none" w="med" len="med"/>
              <a:tailEnd type="none" w="med" len="med"/>
            </a:ln>
            <a:effectLst/>
          </p:spPr>
          <p:txBody>
            <a:bodyPr>
              <a:spAutoFit/>
            </a:bodyPr>
            <a:lstStyle/>
            <a:p>
              <a:endParaRPr lang="en-US"/>
            </a:p>
          </p:txBody>
        </p:sp>
        <p:sp>
          <p:nvSpPr>
            <p:cNvPr id="18471" name="Line 39"/>
            <p:cNvSpPr>
              <a:spLocks noChangeShapeType="1"/>
            </p:cNvSpPr>
            <p:nvPr/>
          </p:nvSpPr>
          <p:spPr bwMode="auto">
            <a:xfrm flipH="1">
              <a:off x="1688" y="2400"/>
              <a:ext cx="123" cy="144"/>
            </a:xfrm>
            <a:prstGeom prst="line">
              <a:avLst/>
            </a:prstGeom>
            <a:noFill/>
            <a:ln w="38100">
              <a:solidFill>
                <a:srgbClr val="99CC00"/>
              </a:solidFill>
              <a:round/>
              <a:headEnd/>
              <a:tailEnd/>
            </a:ln>
            <a:effectLst/>
          </p:spPr>
          <p:txBody>
            <a:bodyPr>
              <a:spAutoFit/>
            </a:bodyPr>
            <a:lstStyle/>
            <a:p>
              <a:endParaRPr lang="en-US"/>
            </a:p>
          </p:txBody>
        </p:sp>
        <p:sp>
          <p:nvSpPr>
            <p:cNvPr id="18472" name="Freeform 40"/>
            <p:cNvSpPr>
              <a:spLocks/>
            </p:cNvSpPr>
            <p:nvPr/>
          </p:nvSpPr>
          <p:spPr bwMode="auto">
            <a:xfrm>
              <a:off x="998" y="2542"/>
              <a:ext cx="690" cy="2"/>
            </a:xfrm>
            <a:custGeom>
              <a:avLst/>
              <a:gdLst/>
              <a:ahLst/>
              <a:cxnLst>
                <a:cxn ang="0">
                  <a:pos x="1072" y="2"/>
                </a:cxn>
                <a:cxn ang="0">
                  <a:pos x="0" y="0"/>
                </a:cxn>
              </a:cxnLst>
              <a:rect l="0" t="0" r="r" b="b"/>
              <a:pathLst>
                <a:path w="1072" h="2">
                  <a:moveTo>
                    <a:pt x="1072" y="2"/>
                  </a:moveTo>
                  <a:lnTo>
                    <a:pt x="0" y="0"/>
                  </a:lnTo>
                </a:path>
              </a:pathLst>
            </a:custGeom>
            <a:noFill/>
            <a:ln w="38100" cap="flat" cmpd="sng">
              <a:solidFill>
                <a:srgbClr val="99CC00"/>
              </a:solidFill>
              <a:prstDash val="solid"/>
              <a:round/>
              <a:headEnd type="none" w="med" len="med"/>
              <a:tailEnd type="none" w="med" len="med"/>
            </a:ln>
            <a:effectLst/>
          </p:spPr>
          <p:txBody>
            <a:bodyPr>
              <a:spAutoFit/>
            </a:bodyPr>
            <a:lstStyle/>
            <a:p>
              <a:endParaRPr lang="en-US"/>
            </a:p>
          </p:txBody>
        </p:sp>
        <p:sp>
          <p:nvSpPr>
            <p:cNvPr id="18474" name="Freeform 42"/>
            <p:cNvSpPr>
              <a:spLocks/>
            </p:cNvSpPr>
            <p:nvPr/>
          </p:nvSpPr>
          <p:spPr bwMode="auto">
            <a:xfrm>
              <a:off x="421" y="2544"/>
              <a:ext cx="472" cy="1"/>
            </a:xfrm>
            <a:custGeom>
              <a:avLst/>
              <a:gdLst/>
              <a:ahLst/>
              <a:cxnLst>
                <a:cxn ang="0">
                  <a:pos x="732" y="0"/>
                </a:cxn>
                <a:cxn ang="0">
                  <a:pos x="0" y="1"/>
                </a:cxn>
              </a:cxnLst>
              <a:rect l="0" t="0" r="r" b="b"/>
              <a:pathLst>
                <a:path w="732" h="1">
                  <a:moveTo>
                    <a:pt x="732" y="0"/>
                  </a:moveTo>
                  <a:lnTo>
                    <a:pt x="0" y="1"/>
                  </a:lnTo>
                </a:path>
              </a:pathLst>
            </a:custGeom>
            <a:noFill/>
            <a:ln w="38100" cap="flat" cmpd="sng">
              <a:solidFill>
                <a:srgbClr val="99CC00"/>
              </a:solidFill>
              <a:prstDash val="solid"/>
              <a:round/>
              <a:headEnd type="none" w="med" len="med"/>
              <a:tailEnd type="none" w="med" len="med"/>
            </a:ln>
            <a:effectLst/>
          </p:spPr>
          <p:txBody>
            <a:bodyPr>
              <a:spAutoFit/>
            </a:bodyPr>
            <a:lstStyle/>
            <a:p>
              <a:endParaRPr lang="en-US"/>
            </a:p>
          </p:txBody>
        </p:sp>
        <p:sp>
          <p:nvSpPr>
            <p:cNvPr id="18476" name="Freeform 44"/>
            <p:cNvSpPr>
              <a:spLocks/>
            </p:cNvSpPr>
            <p:nvPr/>
          </p:nvSpPr>
          <p:spPr bwMode="auto">
            <a:xfrm>
              <a:off x="388" y="2541"/>
              <a:ext cx="54" cy="108"/>
            </a:xfrm>
            <a:custGeom>
              <a:avLst/>
              <a:gdLst/>
              <a:ahLst/>
              <a:cxnLst>
                <a:cxn ang="0">
                  <a:pos x="84" y="3"/>
                </a:cxn>
                <a:cxn ang="0">
                  <a:pos x="12" y="17"/>
                </a:cxn>
                <a:cxn ang="0">
                  <a:pos x="3" y="108"/>
                </a:cxn>
              </a:cxnLst>
              <a:rect l="0" t="0" r="r" b="b"/>
              <a:pathLst>
                <a:path w="84" h="108">
                  <a:moveTo>
                    <a:pt x="84" y="3"/>
                  </a:moveTo>
                  <a:cubicBezTo>
                    <a:pt x="72" y="5"/>
                    <a:pt x="25" y="0"/>
                    <a:pt x="12" y="17"/>
                  </a:cubicBezTo>
                  <a:cubicBezTo>
                    <a:pt x="0" y="33"/>
                    <a:pt x="5" y="89"/>
                    <a:pt x="3" y="108"/>
                  </a:cubicBezTo>
                </a:path>
              </a:pathLst>
            </a:custGeom>
            <a:noFill/>
            <a:ln w="38100" cap="flat" cmpd="sng">
              <a:solidFill>
                <a:srgbClr val="99CC00"/>
              </a:solidFill>
              <a:prstDash val="solid"/>
              <a:round/>
              <a:headEnd type="none" w="med" len="med"/>
              <a:tailEnd type="none" w="med" len="med"/>
            </a:ln>
            <a:effectLst/>
          </p:spPr>
          <p:txBody>
            <a:bodyPr>
              <a:spAutoFit/>
            </a:bodyPr>
            <a:lstStyle/>
            <a:p>
              <a:endParaRPr lang="en-US"/>
            </a:p>
          </p:txBody>
        </p:sp>
        <p:sp>
          <p:nvSpPr>
            <p:cNvPr id="18477" name="Line 45"/>
            <p:cNvSpPr>
              <a:spLocks noChangeShapeType="1"/>
            </p:cNvSpPr>
            <p:nvPr/>
          </p:nvSpPr>
          <p:spPr bwMode="auto">
            <a:xfrm>
              <a:off x="391" y="2640"/>
              <a:ext cx="0" cy="432"/>
            </a:xfrm>
            <a:prstGeom prst="line">
              <a:avLst/>
            </a:prstGeom>
            <a:noFill/>
            <a:ln w="38100">
              <a:solidFill>
                <a:srgbClr val="99CC00"/>
              </a:solidFill>
              <a:round/>
              <a:headEnd/>
              <a:tailEnd/>
            </a:ln>
            <a:effectLst/>
          </p:spPr>
          <p:txBody>
            <a:bodyPr>
              <a:spAutoFit/>
            </a:bodyPr>
            <a:lstStyle/>
            <a:p>
              <a:endParaRPr lang="en-US"/>
            </a:p>
          </p:txBody>
        </p:sp>
        <p:sp>
          <p:nvSpPr>
            <p:cNvPr id="18478" name="Line 46"/>
            <p:cNvSpPr>
              <a:spLocks noChangeShapeType="1"/>
            </p:cNvSpPr>
            <p:nvPr/>
          </p:nvSpPr>
          <p:spPr bwMode="auto">
            <a:xfrm>
              <a:off x="391" y="3216"/>
              <a:ext cx="0" cy="816"/>
            </a:xfrm>
            <a:prstGeom prst="line">
              <a:avLst/>
            </a:prstGeom>
            <a:noFill/>
            <a:ln w="38100">
              <a:solidFill>
                <a:srgbClr val="99CC00"/>
              </a:solidFill>
              <a:round/>
              <a:headEnd/>
              <a:tailEnd/>
            </a:ln>
            <a:effectLst/>
          </p:spPr>
          <p:txBody>
            <a:bodyPr>
              <a:spAutoFit/>
            </a:bodyPr>
            <a:lstStyle/>
            <a:p>
              <a:endParaRPr lang="en-US"/>
            </a:p>
          </p:txBody>
        </p:sp>
        <p:sp>
          <p:nvSpPr>
            <p:cNvPr id="18480" name="Line 48"/>
            <p:cNvSpPr>
              <a:spLocks noChangeShapeType="1"/>
            </p:cNvSpPr>
            <p:nvPr/>
          </p:nvSpPr>
          <p:spPr bwMode="auto">
            <a:xfrm>
              <a:off x="391" y="2304"/>
              <a:ext cx="0" cy="192"/>
            </a:xfrm>
            <a:prstGeom prst="line">
              <a:avLst/>
            </a:prstGeom>
            <a:noFill/>
            <a:ln w="38100">
              <a:solidFill>
                <a:schemeClr val="bg1"/>
              </a:solidFill>
              <a:round/>
              <a:headEnd/>
              <a:tailEnd/>
            </a:ln>
            <a:effectLst/>
          </p:spPr>
          <p:txBody>
            <a:bodyPr>
              <a:spAutoFit/>
            </a:bodyPr>
            <a:lstStyle/>
            <a:p>
              <a:endParaRPr lang="en-US"/>
            </a:p>
          </p:txBody>
        </p:sp>
        <p:sp>
          <p:nvSpPr>
            <p:cNvPr id="18481" name="Text Box 49"/>
            <p:cNvSpPr txBox="1">
              <a:spLocks noChangeArrowheads="1"/>
            </p:cNvSpPr>
            <p:nvPr/>
          </p:nvSpPr>
          <p:spPr bwMode="auto">
            <a:xfrm>
              <a:off x="236" y="2016"/>
              <a:ext cx="532" cy="288"/>
            </a:xfrm>
            <a:prstGeom prst="rect">
              <a:avLst/>
            </a:prstGeom>
            <a:noFill/>
            <a:ln w="38100">
              <a:noFill/>
              <a:miter lim="800000"/>
              <a:headEnd/>
              <a:tailEnd/>
            </a:ln>
            <a:effectLst/>
          </p:spPr>
          <p:txBody>
            <a:bodyPr>
              <a:spAutoFit/>
            </a:bodyPr>
            <a:lstStyle/>
            <a:p>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rPr>
                <a:t>BR</a:t>
              </a:r>
            </a:p>
          </p:txBody>
        </p:sp>
        <p:sp>
          <p:nvSpPr>
            <p:cNvPr id="18482" name="Line 50"/>
            <p:cNvSpPr>
              <a:spLocks noChangeShapeType="1"/>
            </p:cNvSpPr>
            <p:nvPr/>
          </p:nvSpPr>
          <p:spPr bwMode="auto">
            <a:xfrm>
              <a:off x="3076" y="2304"/>
              <a:ext cx="0" cy="192"/>
            </a:xfrm>
            <a:prstGeom prst="line">
              <a:avLst/>
            </a:prstGeom>
            <a:noFill/>
            <a:ln w="38100">
              <a:solidFill>
                <a:schemeClr val="bg1"/>
              </a:solidFill>
              <a:round/>
              <a:headEnd/>
              <a:tailEnd/>
            </a:ln>
            <a:effectLst/>
          </p:spPr>
          <p:txBody>
            <a:bodyPr>
              <a:spAutoFit/>
            </a:bodyPr>
            <a:lstStyle/>
            <a:p>
              <a:endParaRPr lang="en-US"/>
            </a:p>
          </p:txBody>
        </p:sp>
        <p:sp>
          <p:nvSpPr>
            <p:cNvPr id="18483" name="Text Box 51"/>
            <p:cNvSpPr txBox="1">
              <a:spLocks noChangeArrowheads="1"/>
            </p:cNvSpPr>
            <p:nvPr/>
          </p:nvSpPr>
          <p:spPr bwMode="auto">
            <a:xfrm>
              <a:off x="2830" y="2448"/>
              <a:ext cx="434" cy="519"/>
            </a:xfrm>
            <a:prstGeom prst="rect">
              <a:avLst/>
            </a:prstGeom>
            <a:noFill/>
            <a:ln w="38100">
              <a:noFill/>
              <a:miter lim="800000"/>
              <a:headEnd/>
              <a:tailEnd/>
            </a:ln>
            <a:effectLst/>
          </p:spPr>
          <p:txBody>
            <a:bodyPr>
              <a:spAutoFit/>
            </a:bodyPr>
            <a:lstStyle/>
            <a:p>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latin typeface="Times New Roman" pitchFamily="18" charset="0"/>
                  <a:sym typeface="Symbol" pitchFamily="18" charset="2"/>
                </a:rPr>
                <a:t></a:t>
              </a:r>
              <a:endParaRPr lang="en-US" sz="2400" baseline="-25000">
                <a:effectLst>
                  <a:outerShdw blurRad="38100" dist="38100" dir="2700000" algn="tl">
                    <a:srgbClr val="000000"/>
                  </a:outerShdw>
                </a:effectLst>
              </a:endParaRPr>
            </a:p>
            <a:p>
              <a:endParaRPr lang="en-US" sz="2400" baseline="-25000">
                <a:effectLst>
                  <a:outerShdw blurRad="38100" dist="38100" dir="2700000" algn="tl">
                    <a:srgbClr val="000000"/>
                  </a:outerShdw>
                </a:effectLst>
              </a:endParaRPr>
            </a:p>
          </p:txBody>
        </p:sp>
        <p:sp>
          <p:nvSpPr>
            <p:cNvPr id="18489" name="Line 57"/>
            <p:cNvSpPr>
              <a:spLocks noChangeShapeType="1"/>
            </p:cNvSpPr>
            <p:nvPr/>
          </p:nvSpPr>
          <p:spPr bwMode="auto">
            <a:xfrm flipV="1">
              <a:off x="1440" y="2544"/>
              <a:ext cx="0" cy="384"/>
            </a:xfrm>
            <a:prstGeom prst="line">
              <a:avLst/>
            </a:prstGeom>
            <a:noFill/>
            <a:ln w="38100">
              <a:solidFill>
                <a:srgbClr val="CCFFFF"/>
              </a:solidFill>
              <a:round/>
              <a:headEnd/>
              <a:tailEnd type="triangle" w="med" len="med"/>
            </a:ln>
            <a:effectLst/>
          </p:spPr>
          <p:txBody>
            <a:bodyPr anchor="ctr"/>
            <a:lstStyle/>
            <a:p>
              <a:endParaRPr lang="en-US"/>
            </a:p>
          </p:txBody>
        </p:sp>
        <p:sp>
          <p:nvSpPr>
            <p:cNvPr id="18490" name="Line 58"/>
            <p:cNvSpPr>
              <a:spLocks noChangeShapeType="1"/>
            </p:cNvSpPr>
            <p:nvPr/>
          </p:nvSpPr>
          <p:spPr bwMode="auto">
            <a:xfrm>
              <a:off x="1440" y="2016"/>
              <a:ext cx="0" cy="384"/>
            </a:xfrm>
            <a:prstGeom prst="line">
              <a:avLst/>
            </a:prstGeom>
            <a:noFill/>
            <a:ln w="38100">
              <a:solidFill>
                <a:srgbClr val="CCFFFF"/>
              </a:solidFill>
              <a:round/>
              <a:headEnd/>
              <a:tailEnd type="triangle" w="med" len="med"/>
            </a:ln>
            <a:effectLst/>
          </p:spPr>
          <p:txBody>
            <a:bodyPr anchor="ctr"/>
            <a:lstStyle/>
            <a:p>
              <a:endParaRPr lang="en-US"/>
            </a:p>
          </p:txBody>
        </p:sp>
        <p:sp>
          <p:nvSpPr>
            <p:cNvPr id="18491" name="Text Box 59"/>
            <p:cNvSpPr txBox="1">
              <a:spLocks noChangeArrowheads="1"/>
            </p:cNvSpPr>
            <p:nvPr/>
          </p:nvSpPr>
          <p:spPr bwMode="auto">
            <a:xfrm>
              <a:off x="1296" y="1728"/>
              <a:ext cx="323" cy="288"/>
            </a:xfrm>
            <a:prstGeom prst="rect">
              <a:avLst/>
            </a:prstGeom>
            <a:noFill/>
            <a:ln w="38100">
              <a:noFill/>
              <a:miter lim="800000"/>
              <a:headEnd/>
              <a:tailEnd/>
            </a:ln>
            <a:effectLst/>
          </p:spPr>
          <p:txBody>
            <a:bodyPr>
              <a:spAutoFit/>
            </a:bodyPr>
            <a:lstStyle/>
            <a:p>
              <a:r>
                <a:rPr lang="en-US" sz="2400">
                  <a:effectLst>
                    <a:outerShdw blurRad="38100" dist="38100" dir="2700000" algn="tl">
                      <a:srgbClr val="000000"/>
                    </a:outerShdw>
                  </a:effectLst>
                </a:rPr>
                <a:t>I</a:t>
              </a:r>
              <a:r>
                <a:rPr lang="en-US" sz="2400" baseline="-25000">
                  <a:effectLst>
                    <a:outerShdw blurRad="38100" dist="38100" dir="2700000" algn="tl">
                      <a:srgbClr val="000000"/>
                    </a:outerShdw>
                  </a:effectLst>
                </a:rPr>
                <a:t>S</a:t>
              </a: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2134</Words>
  <Application>Microsoft Office PowerPoint</Application>
  <PresentationFormat>On-screen Show (4:3)</PresentationFormat>
  <Paragraphs>278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DIODES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josphine</dc:creator>
  <cp:lastModifiedBy>josphine</cp:lastModifiedBy>
  <cp:revision>6</cp:revision>
  <dcterms:created xsi:type="dcterms:W3CDTF">2018-09-24T06:55:47Z</dcterms:created>
  <dcterms:modified xsi:type="dcterms:W3CDTF">2018-09-24T07:12:07Z</dcterms:modified>
</cp:coreProperties>
</file>