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sldIdLst>
    <p:sldId id="256" r:id="rId2"/>
    <p:sldId id="279" r:id="rId3"/>
    <p:sldId id="280" r:id="rId4"/>
    <p:sldId id="269" r:id="rId5"/>
    <p:sldId id="270" r:id="rId6"/>
    <p:sldId id="271" r:id="rId7"/>
    <p:sldId id="272" r:id="rId8"/>
    <p:sldId id="273" r:id="rId9"/>
    <p:sldId id="274" r:id="rId10"/>
    <p:sldId id="275" r:id="rId11"/>
    <p:sldId id="283" r:id="rId12"/>
    <p:sldId id="276" r:id="rId13"/>
    <p:sldId id="277" r:id="rId14"/>
    <p:sldId id="284"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EE1D01-7A09-4395-927C-60D81957219F}"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456C9D-BAC4-46ED-B7A5-6362053A90AA}"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E1D01-7A09-4395-927C-60D81957219F}"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456C9D-BAC4-46ED-B7A5-6362053A90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EE1D01-7A09-4395-927C-60D81957219F}"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456C9D-BAC4-46ED-B7A5-6362053A90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DEE1D01-7A09-4395-927C-60D81957219F}"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456C9D-BAC4-46ED-B7A5-6362053A90AA}"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EE1D01-7A09-4395-927C-60D81957219F}" type="datetimeFigureOut">
              <a:rPr lang="en-US" smtClean="0"/>
              <a:pPr/>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456C9D-BAC4-46ED-B7A5-6362053A90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DEE1D01-7A09-4395-927C-60D81957219F}"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456C9D-BAC4-46ED-B7A5-6362053A90AA}"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EE1D01-7A09-4395-927C-60D81957219F}" type="datetimeFigureOut">
              <a:rPr lang="en-US" smtClean="0"/>
              <a:pPr/>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456C9D-BAC4-46ED-B7A5-6362053A90AA}"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EE1D01-7A09-4395-927C-60D81957219F}" type="datetimeFigureOut">
              <a:rPr lang="en-US" smtClean="0"/>
              <a:pPr/>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456C9D-BAC4-46ED-B7A5-6362053A90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E1D01-7A09-4395-927C-60D81957219F}" type="datetimeFigureOut">
              <a:rPr lang="en-US" smtClean="0"/>
              <a:pPr/>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456C9D-BAC4-46ED-B7A5-6362053A90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E1D01-7A09-4395-927C-60D81957219F}"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456C9D-BAC4-46ED-B7A5-6362053A90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E1D01-7A09-4395-927C-60D81957219F}" type="datetimeFigureOut">
              <a:rPr lang="en-US" smtClean="0"/>
              <a:pPr/>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456C9D-BAC4-46ED-B7A5-6362053A90AA}"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DEE1D01-7A09-4395-927C-60D81957219F}" type="datetimeFigureOut">
              <a:rPr lang="en-US" smtClean="0"/>
              <a:pPr/>
              <a:t>9/18/2018</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9456C9D-BAC4-46ED-B7A5-6362053A90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pcsupport.about.com/od/componentprofiles/p/p_kb.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pcsupport.about.com/od/componentprofiles/p/p_video.htm" TargetMode="External"/><Relationship Id="rId2" Type="http://schemas.openxmlformats.org/officeDocument/2006/relationships/hyperlink" Target="http://pcsupport.about.com/od/componentprofiles/p/p_cpu.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00200"/>
            <a:ext cx="7175351" cy="1905000"/>
          </a:xfrm>
        </p:spPr>
        <p:txBody>
          <a:bodyPr/>
          <a:lstStyle/>
          <a:p>
            <a:pPr marL="182880" indent="0" algn="ctr">
              <a:buNone/>
            </a:pPr>
            <a:r>
              <a:rPr lang="en-US" sz="3200" dirty="0" smtClean="0"/>
              <a:t>Motherboard BIOS </a:t>
            </a:r>
            <a:br>
              <a:rPr lang="en-US" sz="3200" dirty="0" smtClean="0"/>
            </a:br>
            <a:r>
              <a:rPr lang="en-US" sz="3200" dirty="0"/>
              <a:t/>
            </a:r>
            <a:br>
              <a:rPr lang="en-US" sz="3200" dirty="0"/>
            </a:br>
            <a:r>
              <a:rPr lang="en-US" sz="3200" dirty="0" smtClean="0"/>
              <a:t>and </a:t>
            </a:r>
            <a:r>
              <a:rPr lang="en-US" sz="3200" dirty="0" smtClean="0"/>
              <a:t>Troubleshooting</a:t>
            </a:r>
            <a:endParaRPr lang="en-US" sz="3200" dirty="0"/>
          </a:p>
        </p:txBody>
      </p:sp>
      <p:sp>
        <p:nvSpPr>
          <p:cNvPr id="3" name="Rectangle 2"/>
          <p:cNvSpPr/>
          <p:nvPr/>
        </p:nvSpPr>
        <p:spPr>
          <a:xfrm>
            <a:off x="1676400" y="4495800"/>
            <a:ext cx="62484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By</a:t>
            </a:r>
          </a:p>
          <a:p>
            <a:pPr algn="r"/>
            <a:r>
              <a:rPr lang="en-US" dirty="0" smtClean="0"/>
              <a:t>E. </a:t>
            </a:r>
            <a:r>
              <a:rPr lang="en-US" dirty="0" err="1" smtClean="0"/>
              <a:t>Thirumeni</a:t>
            </a:r>
            <a:endParaRPr lang="en-US" dirty="0" smtClean="0"/>
          </a:p>
          <a:p>
            <a:pPr algn="r"/>
            <a:r>
              <a:rPr lang="en-US" dirty="0" smtClean="0"/>
              <a:t>Department of Electronics</a:t>
            </a:r>
          </a:p>
          <a:p>
            <a:pPr algn="r"/>
            <a:r>
              <a:rPr lang="en-US" dirty="0" smtClean="0"/>
              <a:t>St. Joseph’s College (Autonomous)</a:t>
            </a:r>
          </a:p>
          <a:p>
            <a:pPr algn="r"/>
            <a:r>
              <a:rPr lang="en-US" dirty="0" err="1" smtClean="0"/>
              <a:t>Trichy</a:t>
            </a:r>
            <a:endParaRPr lang="en-US" dirty="0"/>
          </a:p>
        </p:txBody>
      </p:sp>
    </p:spTree>
    <p:extLst>
      <p:ext uri="{BB962C8B-B14F-4D97-AF65-F5344CB8AC3E}">
        <p14:creationId xmlns:p14="http://schemas.microsoft.com/office/powerpoint/2010/main" val="2015539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762000"/>
            <a:ext cx="7772400" cy="5638800"/>
          </a:xfrm>
        </p:spPr>
        <p:txBody>
          <a:bodyPr>
            <a:normAutofit/>
          </a:bodyPr>
          <a:lstStyle/>
          <a:p>
            <a:r>
              <a:rPr lang="en-US" b="1" dirty="0">
                <a:latin typeface="Times New Roman" pitchFamily="18" charset="0"/>
                <a:cs typeface="Times New Roman" pitchFamily="18" charset="0"/>
              </a:rPr>
              <a:t>1 Short Beep</a:t>
            </a:r>
            <a:endParaRPr lang="en-US" dirty="0">
              <a:latin typeface="Times New Roman" pitchFamily="18" charset="0"/>
              <a:cs typeface="Times New Roman" pitchFamily="18" charset="0"/>
            </a:endParaRPr>
          </a:p>
          <a:p>
            <a:pPr marL="45720" indent="0">
              <a:buNone/>
            </a:pPr>
            <a:r>
              <a:rPr lang="en-US" dirty="0">
                <a:latin typeface="Times New Roman" pitchFamily="18" charset="0"/>
                <a:cs typeface="Times New Roman" pitchFamily="18" charset="0"/>
              </a:rPr>
              <a:t>A single, short beep from an Award based BIOS is actually an "all systems clear" notification. </a:t>
            </a:r>
            <a:r>
              <a:rPr lang="en-US" dirty="0" smtClean="0">
                <a:latin typeface="Times New Roman" pitchFamily="18" charset="0"/>
                <a:cs typeface="Times New Roman" pitchFamily="18" charset="0"/>
              </a:rPr>
              <a:t>No </a:t>
            </a:r>
            <a:r>
              <a:rPr lang="en-US" dirty="0">
                <a:latin typeface="Times New Roman" pitchFamily="18" charset="0"/>
                <a:cs typeface="Times New Roman" pitchFamily="18" charset="0"/>
              </a:rPr>
              <a:t>troubleshooting necessary</a:t>
            </a:r>
            <a:r>
              <a:rPr lang="en-US" dirty="0" smtClean="0">
                <a:latin typeface="Times New Roman" pitchFamily="18" charset="0"/>
                <a:cs typeface="Times New Roman" pitchFamily="18" charset="0"/>
              </a:rPr>
              <a:t>!</a:t>
            </a:r>
          </a:p>
          <a:p>
            <a:pPr marL="45720" indent="0">
              <a:buNone/>
            </a:pP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1 Long Beep, 2 Short Beeps</a:t>
            </a:r>
            <a:endParaRPr lang="en-US" dirty="0">
              <a:latin typeface="Times New Roman" pitchFamily="18" charset="0"/>
              <a:cs typeface="Times New Roman" pitchFamily="18" charset="0"/>
            </a:endParaRPr>
          </a:p>
          <a:p>
            <a:pPr marL="45720" indent="0">
              <a:buNone/>
            </a:pPr>
            <a:r>
              <a:rPr lang="en-US" dirty="0">
                <a:latin typeface="Times New Roman" pitchFamily="18" charset="0"/>
                <a:cs typeface="Times New Roman" pitchFamily="18" charset="0"/>
              </a:rPr>
              <a:t>One long beep followed by two short beeps indicates that there has been some kind of error with the </a:t>
            </a:r>
            <a:r>
              <a:rPr lang="en-US" u="sng" dirty="0">
                <a:latin typeface="Times New Roman" pitchFamily="18" charset="0"/>
                <a:cs typeface="Times New Roman" pitchFamily="18" charset="0"/>
              </a:rPr>
              <a:t>video card</a:t>
            </a:r>
            <a:r>
              <a:rPr lang="en-US" dirty="0">
                <a:latin typeface="Times New Roman" pitchFamily="18" charset="0"/>
                <a:cs typeface="Times New Roman" pitchFamily="18" charset="0"/>
              </a:rPr>
              <a:t>. Replacing the video card is usually the most you'll have to do to fix this one</a:t>
            </a:r>
            <a:r>
              <a:rPr lang="en-US" dirty="0" smtClean="0">
                <a:latin typeface="Times New Roman" pitchFamily="18" charset="0"/>
                <a:cs typeface="Times New Roman" pitchFamily="18" charset="0"/>
              </a:rPr>
              <a:t>.</a:t>
            </a:r>
          </a:p>
          <a:p>
            <a:pPr marL="45720" indent="0">
              <a:buNone/>
            </a:pP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1 Long Beep, 3 Short Beeps</a:t>
            </a:r>
            <a:endParaRPr lang="en-US" dirty="0">
              <a:latin typeface="Times New Roman" pitchFamily="18" charset="0"/>
              <a:cs typeface="Times New Roman" pitchFamily="18" charset="0"/>
            </a:endParaRPr>
          </a:p>
          <a:p>
            <a:pPr marL="45720" indent="0">
              <a:buNone/>
            </a:pPr>
            <a:r>
              <a:rPr lang="en-US" dirty="0">
                <a:latin typeface="Times New Roman" pitchFamily="18" charset="0"/>
                <a:cs typeface="Times New Roman" pitchFamily="18" charset="0"/>
              </a:rPr>
              <a:t>One long beep followed by three short beeps means that either the video card isn't installed or the memory on the video card is bad. Reseating or replacing the video card will typically fix the cause of this Award beep code</a:t>
            </a:r>
            <a:r>
              <a:rPr lang="en-US" dirty="0" smtClean="0">
                <a:latin typeface="Times New Roman" pitchFamily="18" charset="0"/>
                <a:cs typeface="Times New Roman" pitchFamily="18" charset="0"/>
              </a:rPr>
              <a:t>.</a:t>
            </a:r>
          </a:p>
        </p:txBody>
      </p:sp>
      <p:sp>
        <p:nvSpPr>
          <p:cNvPr id="4" name="Rectangle 2"/>
          <p:cNvSpPr>
            <a:spLocks noChangeArrowheads="1"/>
          </p:cNvSpPr>
          <p:nvPr/>
        </p:nvSpPr>
        <p:spPr bwMode="auto">
          <a:xfrm>
            <a:off x="1143712" y="364284"/>
            <a:ext cx="6781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Calibri" pitchFamily="34" charset="0"/>
                <a:ea typeface="Times New Roman" pitchFamily="18" charset="0"/>
                <a:cs typeface="Times New Roman" pitchFamily="18" charset="0"/>
              </a:rPr>
              <a:t>AWARD BIOS</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POST Error Codes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7258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3"/>
          </p:nvPr>
        </p:nvSpPr>
        <p:spPr>
          <a:xfrm>
            <a:off x="1143000" y="731520"/>
            <a:ext cx="6400800" cy="5440680"/>
          </a:xfrm>
        </p:spPr>
        <p:txBody>
          <a:bodyPr>
            <a:noAutofit/>
          </a:bodyPr>
          <a:lstStyle/>
          <a:p>
            <a:pPr marL="45720" indent="0">
              <a:buNone/>
            </a:pPr>
            <a:endParaRPr lang="en-US" sz="1600" b="1"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1 High Pitched Beep, 1 Low Pitched Beep (Repeating)</a:t>
            </a:r>
          </a:p>
          <a:p>
            <a:pPr marL="45720" indent="0">
              <a:buNone/>
            </a:pPr>
            <a:r>
              <a:rPr lang="en-US" sz="1600" b="1" dirty="0" smtClean="0">
                <a:latin typeface="Times New Roman" pitchFamily="18" charset="0"/>
                <a:cs typeface="Times New Roman" pitchFamily="18" charset="0"/>
              </a:rPr>
              <a:t>A repeating high pitched / low pitched beep pattern is an indication of some kind of </a:t>
            </a:r>
            <a:r>
              <a:rPr lang="en-US" sz="1600" b="1" u="sng" dirty="0" smtClean="0">
                <a:latin typeface="Times New Roman" pitchFamily="18" charset="0"/>
                <a:cs typeface="Times New Roman" pitchFamily="18" charset="0"/>
              </a:rPr>
              <a:t>CPU</a:t>
            </a:r>
            <a:r>
              <a:rPr lang="en-US" sz="1600" b="1" dirty="0" smtClean="0">
                <a:latin typeface="Times New Roman" pitchFamily="18" charset="0"/>
                <a:cs typeface="Times New Roman" pitchFamily="18" charset="0"/>
              </a:rPr>
              <a:t> problem. The CPU could be overheating or malfunctioning in some other way.</a:t>
            </a:r>
          </a:p>
          <a:p>
            <a:pPr marL="45720" indent="0">
              <a:buNone/>
            </a:pPr>
            <a:endParaRPr lang="en-US" sz="1600" b="1"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1 High Pitched Beep (Repeating)</a:t>
            </a:r>
          </a:p>
          <a:p>
            <a:pPr marL="45720" indent="0">
              <a:buNone/>
            </a:pPr>
            <a:r>
              <a:rPr lang="en-US" sz="1600" b="1" dirty="0" smtClean="0">
                <a:latin typeface="Times New Roman" pitchFamily="18" charset="0"/>
                <a:cs typeface="Times New Roman" pitchFamily="18" charset="0"/>
              </a:rPr>
              <a:t>A single, repeating, high pitched beeping sound means that the CPU is overheating. You'll need to figure out why the CPU is getting too hot before this Award beep code will go away. </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Important: Turn your computer off immediately if you hear this beep code. The longer your CPU is running hot, the higher the chance that you'll permanently damage this expensive part of your system.</a:t>
            </a:r>
          </a:p>
          <a:p>
            <a:pPr marL="45720" indent="0">
              <a:buNone/>
            </a:pPr>
            <a:endParaRPr lang="en-US" sz="1600" b="1"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All Other Beep Codes</a:t>
            </a:r>
          </a:p>
          <a:p>
            <a:pPr marL="45720" indent="0">
              <a:buNone/>
            </a:pPr>
            <a:r>
              <a:rPr lang="en-US" sz="1600" b="1" dirty="0" smtClean="0">
                <a:latin typeface="Times New Roman" pitchFamily="18" charset="0"/>
                <a:cs typeface="Times New Roman" pitchFamily="18" charset="0"/>
              </a:rPr>
              <a:t>Any other beep code pattern you hear means that there has been some kind of </a:t>
            </a:r>
            <a:r>
              <a:rPr lang="en-US" sz="1600" b="1" u="sng" dirty="0" smtClean="0">
                <a:latin typeface="Times New Roman" pitchFamily="18" charset="0"/>
                <a:cs typeface="Times New Roman" pitchFamily="18" charset="0"/>
              </a:rPr>
              <a:t>memory</a:t>
            </a:r>
            <a:r>
              <a:rPr lang="en-US" sz="1600" b="1" dirty="0" smtClean="0">
                <a:latin typeface="Times New Roman" pitchFamily="18" charset="0"/>
                <a:cs typeface="Times New Roman" pitchFamily="18" charset="0"/>
              </a:rPr>
              <a:t> problem. Replacing your RAM is the most you'll need to do to fix this problem.</a:t>
            </a:r>
          </a:p>
          <a:p>
            <a:endParaRPr lang="en-US" sz="1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62000"/>
            <a:ext cx="8001000" cy="5715000"/>
          </a:xfrm>
        </p:spPr>
        <p:txBody>
          <a:bodyPr>
            <a:noAutofit/>
          </a:bodyPr>
          <a:lstStyle/>
          <a:p>
            <a:r>
              <a:rPr lang="en-US" sz="1400" b="1" dirty="0">
                <a:latin typeface="Times New Roman" pitchFamily="18" charset="0"/>
                <a:cs typeface="Times New Roman" pitchFamily="18" charset="0"/>
              </a:rPr>
              <a:t>1 Beep</a:t>
            </a:r>
          </a:p>
          <a:p>
            <a:pPr marL="45720" indent="0">
              <a:buNone/>
            </a:pPr>
            <a:r>
              <a:rPr lang="en-US" sz="1400" b="1" dirty="0">
                <a:latin typeface="Times New Roman" pitchFamily="18" charset="0"/>
                <a:cs typeface="Times New Roman" pitchFamily="18" charset="0"/>
              </a:rPr>
              <a:t>A single beep from a Phoenix based BIOS is actually an "all systems clear" notification. Technically, it's an indication that the </a:t>
            </a:r>
            <a:r>
              <a:rPr lang="en-US" sz="1400" b="1" dirty="0" smtClean="0">
                <a:latin typeface="Times New Roman" pitchFamily="18" charset="0"/>
                <a:cs typeface="Times New Roman" pitchFamily="18" charset="0"/>
              </a:rPr>
              <a:t>POST is </a:t>
            </a:r>
            <a:r>
              <a:rPr lang="en-US" sz="1400" b="1" dirty="0">
                <a:latin typeface="Times New Roman" pitchFamily="18" charset="0"/>
                <a:cs typeface="Times New Roman" pitchFamily="18" charset="0"/>
              </a:rPr>
              <a:t>complete. No troubleshooting necessary!</a:t>
            </a:r>
          </a:p>
          <a:p>
            <a:endParaRPr lang="en-US" sz="1400" b="1" dirty="0" smtClean="0">
              <a:latin typeface="Times New Roman" pitchFamily="18" charset="0"/>
              <a:cs typeface="Times New Roman" pitchFamily="18" charset="0"/>
            </a:endParaRPr>
          </a:p>
          <a:p>
            <a:r>
              <a:rPr lang="en-US" sz="1400" b="1" dirty="0" smtClean="0">
                <a:latin typeface="Times New Roman" pitchFamily="18" charset="0"/>
                <a:cs typeface="Times New Roman" pitchFamily="18" charset="0"/>
              </a:rPr>
              <a:t>1 </a:t>
            </a:r>
            <a:r>
              <a:rPr lang="en-US" sz="1400" b="1" dirty="0">
                <a:latin typeface="Times New Roman" pitchFamily="18" charset="0"/>
                <a:cs typeface="Times New Roman" pitchFamily="18" charset="0"/>
              </a:rPr>
              <a:t>Continuous Beep</a:t>
            </a:r>
          </a:p>
          <a:p>
            <a:pPr marL="45720" indent="0">
              <a:buNone/>
            </a:pPr>
            <a:r>
              <a:rPr lang="en-US" sz="1400" b="1" dirty="0" smtClean="0">
                <a:latin typeface="Times New Roman" pitchFamily="18" charset="0"/>
                <a:cs typeface="Times New Roman" pitchFamily="18" charset="0"/>
              </a:rPr>
              <a:t>CPU</a:t>
            </a:r>
            <a:r>
              <a:rPr lang="en-US" sz="1400" b="1" dirty="0">
                <a:latin typeface="Times New Roman" pitchFamily="18" charset="0"/>
                <a:cs typeface="Times New Roman" pitchFamily="18" charset="0"/>
              </a:rPr>
              <a:t> </a:t>
            </a:r>
            <a:r>
              <a:rPr lang="en-US" sz="1400" b="1" dirty="0" smtClean="0">
                <a:latin typeface="Times New Roman" pitchFamily="18" charset="0"/>
                <a:cs typeface="Times New Roman" pitchFamily="18" charset="0"/>
              </a:rPr>
              <a:t>not inserted properly or not present.</a:t>
            </a:r>
          </a:p>
          <a:p>
            <a:pPr marL="45720" indent="0">
              <a:buNone/>
            </a:pPr>
            <a:endParaRPr lang="en-US" sz="1400" b="1" dirty="0">
              <a:latin typeface="Times New Roman" pitchFamily="18" charset="0"/>
              <a:cs typeface="Times New Roman" pitchFamily="18" charset="0"/>
            </a:endParaRPr>
          </a:p>
          <a:p>
            <a:r>
              <a:rPr lang="en-US" sz="1400" b="1" dirty="0">
                <a:latin typeface="Times New Roman" pitchFamily="18" charset="0"/>
                <a:cs typeface="Times New Roman" pitchFamily="18" charset="0"/>
              </a:rPr>
              <a:t>1 Long Beep, 2 Short Beeps</a:t>
            </a:r>
          </a:p>
          <a:p>
            <a:pPr marL="45720" indent="0">
              <a:buNone/>
            </a:pPr>
            <a:r>
              <a:rPr lang="en-US" sz="1400" b="1" dirty="0">
                <a:latin typeface="Times New Roman" pitchFamily="18" charset="0"/>
                <a:cs typeface="Times New Roman" pitchFamily="18" charset="0"/>
              </a:rPr>
              <a:t>One long beep followed by two short beeps indicates that there has been a checksum error. This means that there is some kind of motherboard issue. Replacing the motherboard should fix this problem</a:t>
            </a:r>
            <a:r>
              <a:rPr lang="en-US" sz="1400" b="1" dirty="0" smtClean="0">
                <a:latin typeface="Times New Roman" pitchFamily="18" charset="0"/>
                <a:cs typeface="Times New Roman" pitchFamily="18" charset="0"/>
              </a:rPr>
              <a:t>.</a:t>
            </a:r>
          </a:p>
          <a:p>
            <a:pPr marL="45720" indent="0">
              <a:buNone/>
            </a:pPr>
            <a:endParaRPr lang="en-US" sz="1400" b="1" dirty="0">
              <a:latin typeface="Times New Roman" pitchFamily="18" charset="0"/>
              <a:cs typeface="Times New Roman" pitchFamily="18" charset="0"/>
            </a:endParaRPr>
          </a:p>
          <a:p>
            <a:r>
              <a:rPr lang="en-US" sz="1400" b="1" dirty="0">
                <a:latin typeface="Times New Roman" pitchFamily="18" charset="0"/>
                <a:cs typeface="Times New Roman" pitchFamily="18" charset="0"/>
              </a:rPr>
              <a:t>1-1-1-1 Beep Code Pattern</a:t>
            </a:r>
          </a:p>
          <a:p>
            <a:pPr marL="45720" indent="0">
              <a:buNone/>
            </a:pPr>
            <a:r>
              <a:rPr lang="en-US" sz="1400" b="1" dirty="0" smtClean="0">
                <a:latin typeface="Times New Roman" pitchFamily="18" charset="0"/>
                <a:cs typeface="Times New Roman" pitchFamily="18" charset="0"/>
              </a:rPr>
              <a:t>Most </a:t>
            </a:r>
            <a:r>
              <a:rPr lang="en-US" sz="1400" b="1" dirty="0">
                <a:latin typeface="Times New Roman" pitchFamily="18" charset="0"/>
                <a:cs typeface="Times New Roman" pitchFamily="18" charset="0"/>
              </a:rPr>
              <a:t>often, it's a problem with the system memory. This Phoenix BIOS issue is usually corrected by replacing the RAM</a:t>
            </a:r>
            <a:r>
              <a:rPr lang="en-US" sz="1400" b="1" dirty="0" smtClean="0">
                <a:latin typeface="Times New Roman" pitchFamily="18" charset="0"/>
                <a:cs typeface="Times New Roman" pitchFamily="18" charset="0"/>
              </a:rPr>
              <a:t>.</a:t>
            </a:r>
          </a:p>
          <a:p>
            <a:pPr marL="45720" indent="0">
              <a:buNone/>
            </a:pPr>
            <a:endParaRPr lang="en-US" sz="1400" b="1" dirty="0">
              <a:latin typeface="Times New Roman" pitchFamily="18" charset="0"/>
              <a:cs typeface="Times New Roman" pitchFamily="18" charset="0"/>
            </a:endParaRPr>
          </a:p>
          <a:p>
            <a:r>
              <a:rPr lang="en-US" sz="1400" b="1" dirty="0">
                <a:latin typeface="Times New Roman" pitchFamily="18" charset="0"/>
                <a:cs typeface="Times New Roman" pitchFamily="18" charset="0"/>
              </a:rPr>
              <a:t>1-2-2-3 Beep Code Pattern</a:t>
            </a:r>
          </a:p>
          <a:p>
            <a:pPr marL="45720" indent="0">
              <a:buNone/>
            </a:pPr>
            <a:r>
              <a:rPr lang="en-US" sz="1400" b="1" dirty="0">
                <a:latin typeface="Times New Roman" pitchFamily="18" charset="0"/>
                <a:cs typeface="Times New Roman" pitchFamily="18" charset="0"/>
              </a:rPr>
              <a:t>A 1-2-2-3 beep code pattern means that there has been a BIOS ROM checksum error. </a:t>
            </a:r>
            <a:r>
              <a:rPr lang="en-US" sz="1400" b="1" dirty="0" smtClean="0">
                <a:latin typeface="Times New Roman" pitchFamily="18" charset="0"/>
                <a:cs typeface="Times New Roman" pitchFamily="18" charset="0"/>
              </a:rPr>
              <a:t>Need to replace </a:t>
            </a:r>
            <a:r>
              <a:rPr lang="en-US" sz="1400" b="1" dirty="0">
                <a:latin typeface="Times New Roman" pitchFamily="18" charset="0"/>
                <a:cs typeface="Times New Roman" pitchFamily="18" charset="0"/>
              </a:rPr>
              <a:t>the entire motherboard</a:t>
            </a:r>
            <a:r>
              <a:rPr lang="en-US" sz="1400" b="1" dirty="0" smtClean="0">
                <a:latin typeface="Times New Roman" pitchFamily="18" charset="0"/>
                <a:cs typeface="Times New Roman" pitchFamily="18" charset="0"/>
              </a:rPr>
              <a:t>.</a:t>
            </a:r>
          </a:p>
          <a:p>
            <a:pPr marL="45720" indent="0">
              <a:buNone/>
            </a:pPr>
            <a:endParaRPr lang="en-US" sz="1400" b="1" dirty="0">
              <a:latin typeface="Times New Roman" pitchFamily="18" charset="0"/>
              <a:cs typeface="Times New Roman" pitchFamily="18" charset="0"/>
            </a:endParaRPr>
          </a:p>
          <a:p>
            <a:r>
              <a:rPr lang="en-US" sz="1400" b="1" dirty="0">
                <a:latin typeface="Times New Roman" pitchFamily="18" charset="0"/>
                <a:cs typeface="Times New Roman" pitchFamily="18" charset="0"/>
              </a:rPr>
              <a:t>1-3-1-1 Beep Code Pattern</a:t>
            </a:r>
          </a:p>
          <a:p>
            <a:pPr marL="45720" indent="0">
              <a:buNone/>
            </a:pPr>
            <a:r>
              <a:rPr lang="en-US" sz="1400" b="1" dirty="0">
                <a:latin typeface="Times New Roman" pitchFamily="18" charset="0"/>
                <a:cs typeface="Times New Roman" pitchFamily="18" charset="0"/>
              </a:rPr>
              <a:t>A 1-3-1-1 beep code pattern on a </a:t>
            </a:r>
            <a:r>
              <a:rPr lang="en-US" sz="1400" b="1" dirty="0" err="1">
                <a:latin typeface="Times New Roman" pitchFamily="18" charset="0"/>
                <a:cs typeface="Times New Roman" pitchFamily="18" charset="0"/>
              </a:rPr>
              <a:t>PhoenixBIOS</a:t>
            </a:r>
            <a:r>
              <a:rPr lang="en-US" sz="1400" b="1" dirty="0">
                <a:latin typeface="Times New Roman" pitchFamily="18" charset="0"/>
                <a:cs typeface="Times New Roman" pitchFamily="18" charset="0"/>
              </a:rPr>
              <a:t> system means that there has been an issue while testing the DRAM refresh. This could be a problem with the system memory, an expansion card, or the motherboard</a:t>
            </a:r>
            <a:r>
              <a:rPr lang="en-US" sz="1400" b="1" dirty="0" smtClean="0">
                <a:latin typeface="Times New Roman" pitchFamily="18" charset="0"/>
                <a:cs typeface="Times New Roman" pitchFamily="18" charset="0"/>
              </a:rPr>
              <a:t>.</a:t>
            </a:r>
            <a:endParaRPr lang="en-US" sz="1400" b="1" dirty="0">
              <a:latin typeface="Times New Roman" pitchFamily="18" charset="0"/>
              <a:cs typeface="Times New Roman" pitchFamily="18" charset="0"/>
            </a:endParaRPr>
          </a:p>
          <a:p>
            <a:endParaRPr lang="en-US" sz="1400" b="1" dirty="0">
              <a:latin typeface="Times New Roman" pitchFamily="18" charset="0"/>
              <a:cs typeface="Times New Roman" pitchFamily="18" charset="0"/>
            </a:endParaRPr>
          </a:p>
        </p:txBody>
      </p:sp>
      <p:sp>
        <p:nvSpPr>
          <p:cNvPr id="4" name="Rectangle 2"/>
          <p:cNvSpPr>
            <a:spLocks noChangeArrowheads="1"/>
          </p:cNvSpPr>
          <p:nvPr/>
        </p:nvSpPr>
        <p:spPr bwMode="auto">
          <a:xfrm>
            <a:off x="685800" y="228600"/>
            <a:ext cx="6781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Calibri" pitchFamily="34" charset="0"/>
                <a:ea typeface="Times New Roman" pitchFamily="18" charset="0"/>
                <a:cs typeface="Times New Roman" pitchFamily="18" charset="0"/>
              </a:rPr>
              <a:t>Phoenix BIOS</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POST Error Codes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58808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51820"/>
            <a:ext cx="6400800" cy="5648980"/>
          </a:xfrm>
        </p:spPr>
        <p:txBody>
          <a:bodyPr>
            <a:normAutofit fontScale="62500" lnSpcReduction="20000"/>
          </a:bodyPr>
          <a:lstStyle/>
          <a:p>
            <a:pPr marL="45720" indent="0">
              <a:buNone/>
            </a:pPr>
            <a:endParaRPr lang="en-US" sz="3400" dirty="0"/>
          </a:p>
          <a:p>
            <a:r>
              <a:rPr lang="en-US" sz="3400" b="1" dirty="0"/>
              <a:t>1-3-1-3 Beep Code Pattern</a:t>
            </a:r>
          </a:p>
          <a:p>
            <a:pPr marL="45720" indent="0">
              <a:buNone/>
            </a:pPr>
            <a:r>
              <a:rPr lang="en-US" sz="3400" dirty="0" smtClean="0"/>
              <a:t>This </a:t>
            </a:r>
            <a:r>
              <a:rPr lang="en-US" sz="3400" dirty="0"/>
              <a:t>usually means that there is a problem with the currently connected </a:t>
            </a:r>
            <a:r>
              <a:rPr lang="en-US" sz="3400" dirty="0">
                <a:hlinkClick r:id="rId2"/>
              </a:rPr>
              <a:t>keyboard</a:t>
            </a:r>
            <a:r>
              <a:rPr lang="en-US" sz="3400" dirty="0"/>
              <a:t> but it could also indicate a motherboard issue.</a:t>
            </a:r>
          </a:p>
          <a:p>
            <a:pPr marL="45720" indent="0">
              <a:buNone/>
            </a:pPr>
            <a:endParaRPr lang="en-US" sz="3400" dirty="0"/>
          </a:p>
          <a:p>
            <a:r>
              <a:rPr lang="en-US" sz="3400" b="1" dirty="0"/>
              <a:t>1-3-4-1 Beep Code Pattern</a:t>
            </a:r>
          </a:p>
          <a:p>
            <a:pPr marL="45720" indent="0">
              <a:buNone/>
            </a:pPr>
            <a:r>
              <a:rPr lang="en-US" sz="3400" dirty="0"/>
              <a:t>A 1-3-1-1 beep code pattern on a </a:t>
            </a:r>
            <a:r>
              <a:rPr lang="en-US" sz="3400" dirty="0" err="1"/>
              <a:t>PhoenixBIOS</a:t>
            </a:r>
            <a:r>
              <a:rPr lang="en-US" sz="3400" dirty="0"/>
              <a:t> system means that there is some kind of issue with the RAM. Replacing the system memory usually fixes this problem.</a:t>
            </a:r>
          </a:p>
          <a:p>
            <a:pPr marL="45720" indent="0">
              <a:buNone/>
            </a:pPr>
            <a:endParaRPr lang="en-US" sz="3400" dirty="0"/>
          </a:p>
          <a:p>
            <a:r>
              <a:rPr lang="en-US" sz="3400" b="1" dirty="0"/>
              <a:t>1-3-4-3 Beep Code Pattern</a:t>
            </a:r>
          </a:p>
          <a:p>
            <a:pPr marL="45720" indent="0">
              <a:buNone/>
            </a:pPr>
            <a:r>
              <a:rPr lang="en-US" sz="3400" dirty="0"/>
              <a:t>A 1-3-1-1 beep code pattern indicates some kind of issue with the memory. Replacing the RAM is the usual recommendation for solving this problem.</a:t>
            </a:r>
          </a:p>
          <a:p>
            <a:pPr marL="45720" indent="0">
              <a:buNone/>
            </a:pPr>
            <a:endParaRPr lang="en-US" sz="3400" dirty="0"/>
          </a:p>
          <a:p>
            <a:endParaRPr lang="en-US" sz="2400" dirty="0"/>
          </a:p>
          <a:p>
            <a:endParaRPr lang="en-US" dirty="0"/>
          </a:p>
        </p:txBody>
      </p:sp>
      <p:sp>
        <p:nvSpPr>
          <p:cNvPr id="4" name="Rectangle 2"/>
          <p:cNvSpPr>
            <a:spLocks noChangeArrowheads="1"/>
          </p:cNvSpPr>
          <p:nvPr/>
        </p:nvSpPr>
        <p:spPr bwMode="auto">
          <a:xfrm>
            <a:off x="1143000" y="228600"/>
            <a:ext cx="6781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Calibri" pitchFamily="34" charset="0"/>
                <a:ea typeface="Times New Roman" pitchFamily="18" charset="0"/>
                <a:cs typeface="Times New Roman" pitchFamily="18" charset="0"/>
              </a:rPr>
              <a:t>Phoenix BIOS</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POST Error Codes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5154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1143000" y="731520"/>
            <a:ext cx="7162800" cy="5440680"/>
          </a:xfrm>
        </p:spPr>
        <p:txBody>
          <a:bodyPr>
            <a:normAutofit fontScale="92500" lnSpcReduction="20000"/>
          </a:bodyPr>
          <a:lstStyle/>
          <a:p>
            <a:pPr marL="45720" indent="0">
              <a:buNone/>
            </a:pPr>
            <a:r>
              <a:rPr lang="en-US" sz="2400" b="1" dirty="0" smtClean="0">
                <a:latin typeface="Times New Roman" pitchFamily="18" charset="0"/>
                <a:cs typeface="Times New Roman" pitchFamily="18" charset="0"/>
              </a:rPr>
              <a:t>1-4-1-1 Beep Code Pattern</a:t>
            </a:r>
          </a:p>
          <a:p>
            <a:r>
              <a:rPr lang="en-US" sz="2400" dirty="0" smtClean="0">
                <a:latin typeface="Times New Roman" pitchFamily="18" charset="0"/>
                <a:cs typeface="Times New Roman" pitchFamily="18" charset="0"/>
              </a:rPr>
              <a:t>A 1-4-1-1 beep code pattern on a </a:t>
            </a:r>
            <a:r>
              <a:rPr lang="en-US" sz="2400" dirty="0" err="1" smtClean="0">
                <a:latin typeface="Times New Roman" pitchFamily="18" charset="0"/>
                <a:cs typeface="Times New Roman" pitchFamily="18" charset="0"/>
              </a:rPr>
              <a:t>PhoenixBIOS</a:t>
            </a:r>
            <a:r>
              <a:rPr lang="en-US" sz="2400" dirty="0" smtClean="0">
                <a:latin typeface="Times New Roman" pitchFamily="18" charset="0"/>
                <a:cs typeface="Times New Roman" pitchFamily="18" charset="0"/>
              </a:rPr>
              <a:t> system means that there is an issue with the system memory. Replacing the RAM usually fixes this problem.</a:t>
            </a:r>
          </a:p>
          <a:p>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2-1-2-3 Beep Code Pattern</a:t>
            </a:r>
          </a:p>
          <a:p>
            <a:pPr marL="45720" indent="0">
              <a:buNone/>
            </a:pPr>
            <a:r>
              <a:rPr lang="en-US" sz="2400" dirty="0" smtClean="0">
                <a:latin typeface="Times New Roman" pitchFamily="18" charset="0"/>
                <a:cs typeface="Times New Roman" pitchFamily="18" charset="0"/>
              </a:rPr>
              <a:t>A 2-1-2-3 beep code pattern means that there has been a BIOS ROM error, meaning an issue with the BIOS chip on the motherboard. This Phoenix BIOS issue is usually corrected by replacing the motherboard.</a:t>
            </a:r>
          </a:p>
          <a:p>
            <a:pPr marL="45720" indent="0">
              <a:buNone/>
            </a:pP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2-2-3-1 Beep Code Pattern</a:t>
            </a:r>
          </a:p>
          <a:p>
            <a:pPr marL="45720" indent="0">
              <a:buNone/>
            </a:pPr>
            <a:r>
              <a:rPr lang="en-US" sz="2400" dirty="0" smtClean="0">
                <a:latin typeface="Times New Roman" pitchFamily="18" charset="0"/>
                <a:cs typeface="Times New Roman" pitchFamily="18" charset="0"/>
              </a:rPr>
              <a:t>A 2-2-3-1 beep code pattern on a </a:t>
            </a:r>
            <a:r>
              <a:rPr lang="en-US" sz="2400" dirty="0" err="1" smtClean="0">
                <a:latin typeface="Times New Roman" pitchFamily="18" charset="0"/>
                <a:cs typeface="Times New Roman" pitchFamily="18" charset="0"/>
              </a:rPr>
              <a:t>PhoenixBIOS</a:t>
            </a:r>
            <a:r>
              <a:rPr lang="en-US" sz="2400" dirty="0" smtClean="0">
                <a:latin typeface="Times New Roman" pitchFamily="18" charset="0"/>
                <a:cs typeface="Times New Roman" pitchFamily="18" charset="0"/>
              </a:rPr>
              <a:t> system means that there has been an issue while testing hardware related to IRQs. This could be a hardware or </a:t>
            </a:r>
            <a:r>
              <a:rPr lang="en-US" sz="2400" dirty="0" err="1" smtClean="0">
                <a:latin typeface="Times New Roman" pitchFamily="18" charset="0"/>
                <a:cs typeface="Times New Roman" pitchFamily="18" charset="0"/>
              </a:rPr>
              <a:t>misconfiguration</a:t>
            </a:r>
            <a:r>
              <a:rPr lang="en-US" sz="2400" dirty="0" smtClean="0">
                <a:latin typeface="Times New Roman" pitchFamily="18" charset="0"/>
                <a:cs typeface="Times New Roman" pitchFamily="18" charset="0"/>
              </a:rPr>
              <a:t> problem with an expansion card or some kind of motherboard failure.</a:t>
            </a:r>
          </a:p>
          <a:p>
            <a:endParaRPr lang="en-US" sz="16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7086600" cy="5288280"/>
          </a:xfrm>
        </p:spPr>
        <p:txBody>
          <a:bodyPr/>
          <a:lstStyle/>
          <a:p>
            <a:pPr marL="45720" indent="0" algn="ctr">
              <a:buNone/>
            </a:pPr>
            <a:r>
              <a:rPr lang="en-US" sz="2800" b="1" u="sng" dirty="0" smtClean="0"/>
              <a:t>GROUP DISCUSSION:</a:t>
            </a:r>
          </a:p>
          <a:p>
            <a:endParaRPr lang="en-US" dirty="0"/>
          </a:p>
          <a:p>
            <a:r>
              <a:rPr lang="en-US" dirty="0" smtClean="0"/>
              <a:t>Why does the computer beep </a:t>
            </a:r>
            <a:r>
              <a:rPr lang="en-US" smtClean="0"/>
              <a:t>everytime</a:t>
            </a:r>
            <a:r>
              <a:rPr lang="en-US" dirty="0" smtClean="0"/>
              <a:t> during start up?</a:t>
            </a:r>
          </a:p>
          <a:p>
            <a:endParaRPr lang="en-US" dirty="0"/>
          </a:p>
          <a:p>
            <a:r>
              <a:rPr lang="en-US" dirty="0" smtClean="0"/>
              <a:t>Why is it important to know different beeps when dealing with computers?</a:t>
            </a:r>
          </a:p>
          <a:p>
            <a:endParaRPr lang="en-US" dirty="0" smtClean="0"/>
          </a:p>
          <a:p>
            <a:r>
              <a:rPr lang="en-US" dirty="0" smtClean="0"/>
              <a:t>How do you know what BIOS you are using on your computer?</a:t>
            </a:r>
          </a:p>
          <a:p>
            <a:endParaRPr lang="en-US" dirty="0"/>
          </a:p>
          <a:p>
            <a:r>
              <a:rPr lang="en-US" dirty="0" smtClean="0"/>
              <a:t>What is the BIOS used for and its purpose?</a:t>
            </a:r>
          </a:p>
        </p:txBody>
      </p:sp>
    </p:spTree>
    <p:extLst>
      <p:ext uri="{BB962C8B-B14F-4D97-AF65-F5344CB8AC3E}">
        <p14:creationId xmlns:p14="http://schemas.microsoft.com/office/powerpoint/2010/main" val="583428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457200"/>
            <a:ext cx="7620000" cy="5943600"/>
          </a:xfrm>
        </p:spPr>
        <p:txBody>
          <a:bodyPr>
            <a:normAutofit fontScale="25000" lnSpcReduction="20000"/>
          </a:bodyPr>
          <a:lstStyle/>
          <a:p>
            <a:pPr marL="45720" indent="0">
              <a:buNone/>
            </a:pPr>
            <a:r>
              <a:rPr lang="en-US" sz="7200" b="1" dirty="0" smtClean="0">
                <a:latin typeface="Times New Roman" pitchFamily="18" charset="0"/>
                <a:cs typeface="Times New Roman" pitchFamily="18" charset="0"/>
              </a:rPr>
              <a:t>What is a BIOS?</a:t>
            </a:r>
          </a:p>
          <a:p>
            <a:endParaRPr lang="en-US" sz="7200" dirty="0">
              <a:latin typeface="Times New Roman" pitchFamily="18" charset="0"/>
              <a:cs typeface="Times New Roman" pitchFamily="18" charset="0"/>
            </a:endParaRPr>
          </a:p>
          <a:p>
            <a:r>
              <a:rPr lang="en-US" sz="7200" b="1" dirty="0">
                <a:latin typeface="Times New Roman" pitchFamily="18" charset="0"/>
                <a:cs typeface="Times New Roman" pitchFamily="18" charset="0"/>
              </a:rPr>
              <a:t>basic input/output system (BIOS)</a:t>
            </a:r>
            <a:r>
              <a:rPr lang="en-US" sz="7200" dirty="0">
                <a:latin typeface="Times New Roman" pitchFamily="18" charset="0"/>
                <a:cs typeface="Times New Roman" pitchFamily="18" charset="0"/>
              </a:rPr>
              <a:t>, also known as the </a:t>
            </a:r>
            <a:r>
              <a:rPr lang="en-US" sz="7200" b="1" dirty="0">
                <a:latin typeface="Times New Roman" pitchFamily="18" charset="0"/>
                <a:cs typeface="Times New Roman" pitchFamily="18" charset="0"/>
              </a:rPr>
              <a:t>System BIOS</a:t>
            </a:r>
            <a:r>
              <a:rPr lang="en-US" sz="7200" dirty="0">
                <a:latin typeface="Times New Roman" pitchFamily="18" charset="0"/>
                <a:cs typeface="Times New Roman" pitchFamily="18" charset="0"/>
              </a:rPr>
              <a:t> </a:t>
            </a:r>
            <a:endParaRPr lang="en-US" sz="7200" dirty="0" smtClean="0">
              <a:latin typeface="Times New Roman" pitchFamily="18" charset="0"/>
              <a:cs typeface="Times New Roman" pitchFamily="18" charset="0"/>
            </a:endParaRPr>
          </a:p>
          <a:p>
            <a:endParaRPr lang="en-US" sz="7200"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The </a:t>
            </a:r>
            <a:r>
              <a:rPr lang="en-US" sz="7200" dirty="0">
                <a:latin typeface="Times New Roman" pitchFamily="18" charset="0"/>
                <a:cs typeface="Times New Roman" pitchFamily="18" charset="0"/>
              </a:rPr>
              <a:t>BIOS software is built into the </a:t>
            </a:r>
            <a:r>
              <a:rPr lang="en-US" sz="7200" dirty="0" smtClean="0">
                <a:latin typeface="Times New Roman" pitchFamily="18" charset="0"/>
                <a:cs typeface="Times New Roman" pitchFamily="18" charset="0"/>
              </a:rPr>
              <a:t>PC on a non-volatile ROM and </a:t>
            </a:r>
            <a:r>
              <a:rPr lang="en-US" sz="7200" dirty="0">
                <a:latin typeface="Times New Roman" pitchFamily="18" charset="0"/>
                <a:cs typeface="Times New Roman" pitchFamily="18" charset="0"/>
              </a:rPr>
              <a:t>is the first code run by a PC when powered </a:t>
            </a:r>
            <a:r>
              <a:rPr lang="en-US" sz="7200" dirty="0" smtClean="0">
                <a:latin typeface="Times New Roman" pitchFamily="18" charset="0"/>
                <a:cs typeface="Times New Roman" pitchFamily="18" charset="0"/>
              </a:rPr>
              <a:t>on. </a:t>
            </a:r>
          </a:p>
          <a:p>
            <a:endParaRPr lang="en-US" sz="7200" dirty="0">
              <a:latin typeface="Times New Roman" pitchFamily="18" charset="0"/>
              <a:cs typeface="Times New Roman" pitchFamily="18" charset="0"/>
            </a:endParaRPr>
          </a:p>
          <a:p>
            <a:r>
              <a:rPr lang="en-US" sz="7200" dirty="0" smtClean="0">
                <a:latin typeface="Times New Roman" pitchFamily="18" charset="0"/>
                <a:cs typeface="Times New Roman" pitchFamily="18" charset="0"/>
              </a:rPr>
              <a:t>BIOS </a:t>
            </a:r>
            <a:r>
              <a:rPr lang="en-US" sz="7200" dirty="0">
                <a:latin typeface="Times New Roman" pitchFamily="18" charset="0"/>
                <a:cs typeface="Times New Roman" pitchFamily="18" charset="0"/>
              </a:rPr>
              <a:t>software is stored on a non-volatile ROM chip on the motherboard. It is specifically designed to work with each particular model of </a:t>
            </a:r>
            <a:r>
              <a:rPr lang="en-US" sz="7200" dirty="0" smtClean="0">
                <a:latin typeface="Times New Roman" pitchFamily="18" charset="0"/>
                <a:cs typeface="Times New Roman" pitchFamily="18" charset="0"/>
              </a:rPr>
              <a:t>computer</a:t>
            </a:r>
            <a:endParaRPr lang="en-US" sz="7200" dirty="0">
              <a:latin typeface="Times New Roman" pitchFamily="18" charset="0"/>
              <a:cs typeface="Times New Roman" pitchFamily="18" charset="0"/>
            </a:endParaRPr>
          </a:p>
          <a:p>
            <a:endParaRPr lang="en-US" sz="7200" dirty="0">
              <a:latin typeface="Times New Roman" pitchFamily="18" charset="0"/>
              <a:cs typeface="Times New Roman" pitchFamily="18" charset="0"/>
            </a:endParaRPr>
          </a:p>
          <a:p>
            <a:pPr marL="45720" indent="0">
              <a:buNone/>
            </a:pPr>
            <a:r>
              <a:rPr lang="en-US" sz="7200" dirty="0" smtClean="0">
                <a:latin typeface="Times New Roman" pitchFamily="18" charset="0"/>
                <a:cs typeface="Times New Roman" pitchFamily="18" charset="0"/>
              </a:rPr>
              <a:t>A </a:t>
            </a:r>
            <a:r>
              <a:rPr lang="en-US" sz="7200" dirty="0">
                <a:latin typeface="Times New Roman" pitchFamily="18" charset="0"/>
                <a:cs typeface="Times New Roman" pitchFamily="18" charset="0"/>
              </a:rPr>
              <a:t>BIOS has a user interface (UI), typically a menu system accessed by pressing a certain key on the keyboard when the PC starts. In the BIOS UI, a user can</a:t>
            </a:r>
            <a:r>
              <a:rPr lang="en-US" sz="7200" dirty="0" smtClean="0">
                <a:latin typeface="Times New Roman" pitchFamily="18" charset="0"/>
                <a:cs typeface="Times New Roman" pitchFamily="18" charset="0"/>
              </a:rPr>
              <a:t>:</a:t>
            </a:r>
          </a:p>
          <a:p>
            <a:pPr marL="45720" indent="0">
              <a:buNone/>
            </a:pPr>
            <a:endParaRPr lang="en-US" sz="7200" dirty="0">
              <a:latin typeface="Times New Roman" pitchFamily="18" charset="0"/>
              <a:cs typeface="Times New Roman" pitchFamily="18" charset="0"/>
            </a:endParaRPr>
          </a:p>
          <a:p>
            <a:r>
              <a:rPr lang="en-US" sz="7200" dirty="0">
                <a:latin typeface="Times New Roman" pitchFamily="18" charset="0"/>
                <a:cs typeface="Times New Roman" pitchFamily="18" charset="0"/>
              </a:rPr>
              <a:t>configure hardware</a:t>
            </a:r>
          </a:p>
          <a:p>
            <a:r>
              <a:rPr lang="en-US" sz="7200" dirty="0">
                <a:latin typeface="Times New Roman" pitchFamily="18" charset="0"/>
                <a:cs typeface="Times New Roman" pitchFamily="18" charset="0"/>
              </a:rPr>
              <a:t>set the system clock</a:t>
            </a:r>
          </a:p>
          <a:p>
            <a:r>
              <a:rPr lang="en-US" sz="7200" dirty="0">
                <a:latin typeface="Times New Roman" pitchFamily="18" charset="0"/>
                <a:cs typeface="Times New Roman" pitchFamily="18" charset="0"/>
              </a:rPr>
              <a:t>enable or disable system components</a:t>
            </a:r>
          </a:p>
          <a:p>
            <a:r>
              <a:rPr lang="en-US" sz="7200" dirty="0">
                <a:latin typeface="Times New Roman" pitchFamily="18" charset="0"/>
                <a:cs typeface="Times New Roman" pitchFamily="18" charset="0"/>
              </a:rPr>
              <a:t>select which devices are eligible to be a potential boot device</a:t>
            </a:r>
          </a:p>
          <a:p>
            <a:r>
              <a:rPr lang="en-US" sz="7200" dirty="0">
                <a:latin typeface="Times New Roman" pitchFamily="18" charset="0"/>
                <a:cs typeface="Times New Roman" pitchFamily="18" charset="0"/>
              </a:rPr>
              <a:t>set various password prompts, such as a password for securing access to the BIOS UI functions itself and preventing malicious users from booting the system from unauthorized peripheral devices</a:t>
            </a:r>
            <a:r>
              <a:rPr lang="en-US" sz="7200" dirty="0" smtClean="0">
                <a:latin typeface="Times New Roman" pitchFamily="18" charset="0"/>
                <a:cs typeface="Times New Roman" pitchFamily="18" charset="0"/>
              </a:rPr>
              <a:t>.</a:t>
            </a:r>
          </a:p>
          <a:p>
            <a:pPr marL="45720" indent="0">
              <a:buNone/>
            </a:pPr>
            <a:endParaRPr lang="en-US" sz="7200" dirty="0" smtClean="0">
              <a:latin typeface="Times New Roman" pitchFamily="18" charset="0"/>
              <a:cs typeface="Times New Roman" pitchFamily="18" charset="0"/>
            </a:endParaRPr>
          </a:p>
          <a:p>
            <a:endParaRPr lang="en-US" sz="3500" dirty="0"/>
          </a:p>
          <a:p>
            <a:endParaRPr lang="en-US" dirty="0"/>
          </a:p>
        </p:txBody>
      </p:sp>
    </p:spTree>
    <p:extLst>
      <p:ext uri="{BB962C8B-B14F-4D97-AF65-F5344CB8AC3E}">
        <p14:creationId xmlns:p14="http://schemas.microsoft.com/office/powerpoint/2010/main" val="2298183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7239000" cy="5516880"/>
          </a:xfrm>
        </p:spPr>
        <p:txBody>
          <a:bodyPr>
            <a:normAutofit fontScale="85000" lnSpcReduction="20000"/>
          </a:bodyPr>
          <a:lstStyle/>
          <a:p>
            <a:pPr marL="45720" indent="0">
              <a:buNone/>
            </a:pPr>
            <a:r>
              <a:rPr lang="en-US" sz="2400" b="1" u="sng" dirty="0" smtClean="0"/>
              <a:t>What </a:t>
            </a:r>
            <a:r>
              <a:rPr lang="en-US" sz="2400" b="1" u="sng" dirty="0"/>
              <a:t>is a POST?</a:t>
            </a:r>
          </a:p>
          <a:p>
            <a:pPr marL="45720" indent="0">
              <a:buNone/>
            </a:pPr>
            <a:endParaRPr lang="en-US" dirty="0" smtClean="0"/>
          </a:p>
          <a:p>
            <a:pPr marL="45720" indent="0">
              <a:buNone/>
            </a:pPr>
            <a:r>
              <a:rPr lang="en-US" dirty="0" smtClean="0"/>
              <a:t>It </a:t>
            </a:r>
            <a:r>
              <a:rPr lang="en-US" dirty="0"/>
              <a:t>means: </a:t>
            </a:r>
            <a:r>
              <a:rPr lang="en-US" sz="2400" b="1" dirty="0"/>
              <a:t>Power On Self Test </a:t>
            </a:r>
            <a:endParaRPr lang="en-US" sz="2400" b="1" dirty="0" smtClean="0"/>
          </a:p>
          <a:p>
            <a:pPr marL="45720" indent="0">
              <a:buNone/>
            </a:pPr>
            <a:endParaRPr lang="en-US" sz="2400" dirty="0" smtClean="0"/>
          </a:p>
          <a:p>
            <a:r>
              <a:rPr lang="en-US" sz="2400" dirty="0" smtClean="0"/>
              <a:t>POST </a:t>
            </a:r>
            <a:r>
              <a:rPr lang="en-US" sz="2400" dirty="0"/>
              <a:t>includes </a:t>
            </a:r>
            <a:r>
              <a:rPr lang="en-US" sz="2400" dirty="0" smtClean="0"/>
              <a:t>instructions </a:t>
            </a:r>
            <a:r>
              <a:rPr lang="en-US" sz="2400" dirty="0"/>
              <a:t>to </a:t>
            </a:r>
            <a:r>
              <a:rPr lang="en-US" sz="2400" dirty="0" smtClean="0"/>
              <a:t>perform internal </a:t>
            </a:r>
            <a:r>
              <a:rPr lang="en-US" sz="2400" dirty="0"/>
              <a:t>tests, as </a:t>
            </a:r>
            <a:r>
              <a:rPr lang="en-US" sz="2400" dirty="0" smtClean="0"/>
              <a:t>designed by </a:t>
            </a:r>
            <a:r>
              <a:rPr lang="en-US" sz="2400" dirty="0"/>
              <a:t>the device manufacturer. </a:t>
            </a:r>
            <a:endParaRPr lang="en-US" sz="2400" dirty="0" smtClean="0"/>
          </a:p>
          <a:p>
            <a:endParaRPr lang="en-US" sz="2400" dirty="0" smtClean="0"/>
          </a:p>
          <a:p>
            <a:r>
              <a:rPr lang="en-US" sz="2400" dirty="0" smtClean="0"/>
              <a:t>The Instructions are stored in ROM memory, and performed every time the computer system is started.</a:t>
            </a:r>
          </a:p>
          <a:p>
            <a:endParaRPr lang="en-US" sz="2400" dirty="0"/>
          </a:p>
          <a:p>
            <a:r>
              <a:rPr lang="en-US" sz="2400" dirty="0"/>
              <a:t>When the PC starts up, the first job for the BIOS is the </a:t>
            </a:r>
            <a:r>
              <a:rPr lang="en-US" sz="2400" b="1" dirty="0" smtClean="0"/>
              <a:t>Power-on </a:t>
            </a:r>
            <a:r>
              <a:rPr lang="en-US" sz="2400" b="1" dirty="0"/>
              <a:t>self-test</a:t>
            </a:r>
            <a:r>
              <a:rPr lang="en-US" sz="2400" dirty="0"/>
              <a:t>, which </a:t>
            </a:r>
            <a:r>
              <a:rPr lang="en-US" sz="2400" dirty="0" smtClean="0"/>
              <a:t>initializes and test </a:t>
            </a:r>
            <a:r>
              <a:rPr lang="en-US" sz="2400" dirty="0"/>
              <a:t>system </a:t>
            </a:r>
            <a:r>
              <a:rPr lang="en-US" sz="2400" dirty="0" smtClean="0"/>
              <a:t>components </a:t>
            </a:r>
            <a:r>
              <a:rPr lang="en-US" sz="2400" dirty="0"/>
              <a:t>such as </a:t>
            </a:r>
            <a:r>
              <a:rPr lang="en-US" sz="2400" dirty="0" smtClean="0"/>
              <a:t>the CPU, </a:t>
            </a:r>
            <a:r>
              <a:rPr lang="en-US" sz="2400" dirty="0"/>
              <a:t>video display card, </a:t>
            </a:r>
            <a:r>
              <a:rPr lang="en-US" sz="2400" dirty="0" smtClean="0"/>
              <a:t>Memory, </a:t>
            </a:r>
            <a:r>
              <a:rPr lang="en-US" sz="2400" dirty="0"/>
              <a:t>hard disk </a:t>
            </a:r>
            <a:r>
              <a:rPr lang="en-US" sz="2400" dirty="0" smtClean="0"/>
              <a:t>drive and </a:t>
            </a:r>
            <a:r>
              <a:rPr lang="en-US" sz="2400" dirty="0"/>
              <a:t>other hardware. The BIOS then locates boot loader software </a:t>
            </a:r>
            <a:r>
              <a:rPr lang="en-US" sz="2400" dirty="0" smtClean="0"/>
              <a:t>(OS) from </a:t>
            </a:r>
            <a:r>
              <a:rPr lang="en-US" sz="2400" dirty="0"/>
              <a:t>a hard disk or a CD/DVD, and loads and executes that software, giving it control of the PC.</a:t>
            </a:r>
          </a:p>
          <a:p>
            <a:endParaRPr lang="en-US" dirty="0"/>
          </a:p>
        </p:txBody>
      </p:sp>
    </p:spTree>
    <p:extLst>
      <p:ext uri="{BB962C8B-B14F-4D97-AF65-F5344CB8AC3E}">
        <p14:creationId xmlns:p14="http://schemas.microsoft.com/office/powerpoint/2010/main" val="3392860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077200" cy="5638800"/>
          </a:xfrm>
        </p:spPr>
        <p:txBody>
          <a:bodyPr>
            <a:noAutofit/>
          </a:bodyPr>
          <a:lstStyle/>
          <a:p>
            <a:r>
              <a:rPr lang="en-US" sz="2400" b="1" dirty="0"/>
              <a:t>Beep Code:</a:t>
            </a:r>
            <a:r>
              <a:rPr lang="en-US" sz="2400" dirty="0"/>
              <a:t> </a:t>
            </a:r>
            <a:r>
              <a:rPr lang="en-US" sz="2400" dirty="0" smtClean="0"/>
              <a:t>		</a:t>
            </a:r>
            <a:r>
              <a:rPr lang="en-US" sz="2400" b="1" dirty="0" smtClean="0"/>
              <a:t>Description </a:t>
            </a:r>
            <a:r>
              <a:rPr lang="en-US" sz="2400" b="1" dirty="0"/>
              <a:t>of Problem:</a:t>
            </a:r>
            <a:r>
              <a:rPr lang="en-US" sz="2400" dirty="0"/>
              <a:t> </a:t>
            </a:r>
            <a:endParaRPr lang="en-US" sz="2400" dirty="0" smtClean="0"/>
          </a:p>
          <a:p>
            <a:endParaRPr lang="en-US" sz="1800" dirty="0" smtClean="0"/>
          </a:p>
          <a:p>
            <a:r>
              <a:rPr lang="en-US" sz="1800" dirty="0" smtClean="0"/>
              <a:t>No </a:t>
            </a:r>
            <a:r>
              <a:rPr lang="en-US" sz="1800" dirty="0"/>
              <a:t>Beeps </a:t>
            </a:r>
            <a:r>
              <a:rPr lang="en-US" sz="1800" dirty="0" smtClean="0"/>
              <a:t>	=	</a:t>
            </a:r>
            <a:r>
              <a:rPr lang="en-US" sz="1800" dirty="0" err="1" smtClean="0"/>
              <a:t>Short,No</a:t>
            </a:r>
            <a:r>
              <a:rPr lang="en-US" sz="1800" dirty="0" smtClean="0"/>
              <a:t> </a:t>
            </a:r>
            <a:r>
              <a:rPr lang="en-US" sz="1800" dirty="0"/>
              <a:t>power, Bad CPU/MB, Loose </a:t>
            </a:r>
            <a:r>
              <a:rPr lang="en-US" sz="1800" dirty="0" smtClean="0"/>
              <a:t>Peripherals</a:t>
            </a:r>
          </a:p>
          <a:p>
            <a:endParaRPr lang="en-US" sz="1800" dirty="0" smtClean="0"/>
          </a:p>
          <a:p>
            <a:endParaRPr lang="en-US" sz="1800" dirty="0" smtClean="0"/>
          </a:p>
          <a:p>
            <a:r>
              <a:rPr lang="en-US" sz="1800" dirty="0" smtClean="0"/>
              <a:t>One </a:t>
            </a:r>
            <a:r>
              <a:rPr lang="en-US" sz="1800" dirty="0"/>
              <a:t>Beep </a:t>
            </a:r>
            <a:r>
              <a:rPr lang="en-US" sz="1800" dirty="0" smtClean="0"/>
              <a:t> 	=	Everything </a:t>
            </a:r>
            <a:r>
              <a:rPr lang="en-US" sz="1800" dirty="0"/>
              <a:t>is normal and Computer </a:t>
            </a:r>
            <a:r>
              <a:rPr lang="en-US" sz="1800" dirty="0" err="1"/>
              <a:t>POSTed</a:t>
            </a:r>
            <a:r>
              <a:rPr lang="en-US" sz="1800" dirty="0"/>
              <a:t> fine </a:t>
            </a:r>
            <a:endParaRPr lang="en-US" sz="1800" dirty="0" smtClean="0"/>
          </a:p>
          <a:p>
            <a:endParaRPr lang="en-US" sz="1800" dirty="0" smtClean="0"/>
          </a:p>
          <a:p>
            <a:endParaRPr lang="en-US" sz="1800" dirty="0"/>
          </a:p>
          <a:p>
            <a:r>
              <a:rPr lang="en-US" sz="1800" dirty="0" smtClean="0"/>
              <a:t>Two </a:t>
            </a:r>
            <a:r>
              <a:rPr lang="en-US" sz="1800" dirty="0"/>
              <a:t>Beeps </a:t>
            </a:r>
            <a:r>
              <a:rPr lang="en-US" sz="1800" dirty="0" smtClean="0"/>
              <a:t>	=	POST/CMOS </a:t>
            </a:r>
            <a:r>
              <a:rPr lang="en-US" sz="1800" dirty="0"/>
              <a:t>Error </a:t>
            </a:r>
            <a:endParaRPr lang="en-US" sz="1800" dirty="0" smtClean="0"/>
          </a:p>
          <a:p>
            <a:endParaRPr lang="en-US" sz="1800" dirty="0" smtClean="0"/>
          </a:p>
          <a:p>
            <a:endParaRPr lang="en-US" sz="1800" dirty="0" smtClean="0"/>
          </a:p>
          <a:p>
            <a:r>
              <a:rPr lang="en-US" sz="1800" dirty="0" smtClean="0"/>
              <a:t>One </a:t>
            </a:r>
            <a:r>
              <a:rPr lang="en-US" sz="1800" dirty="0"/>
              <a:t>Long Beep, </a:t>
            </a:r>
            <a:endParaRPr lang="en-US" sz="1800" dirty="0" smtClean="0"/>
          </a:p>
          <a:p>
            <a:r>
              <a:rPr lang="en-US" sz="1800" dirty="0" smtClean="0"/>
              <a:t>One </a:t>
            </a:r>
            <a:r>
              <a:rPr lang="en-US" sz="1800" dirty="0"/>
              <a:t>Short Beep </a:t>
            </a:r>
            <a:r>
              <a:rPr lang="en-US" sz="1800" dirty="0" smtClean="0"/>
              <a:t>	=	Motherboard </a:t>
            </a:r>
            <a:r>
              <a:rPr lang="en-US" sz="1800" dirty="0"/>
              <a:t>Problem </a:t>
            </a:r>
            <a:endParaRPr lang="en-US" sz="1800" dirty="0" smtClean="0"/>
          </a:p>
        </p:txBody>
      </p:sp>
    </p:spTree>
    <p:extLst>
      <p:ext uri="{BB962C8B-B14F-4D97-AF65-F5344CB8AC3E}">
        <p14:creationId xmlns:p14="http://schemas.microsoft.com/office/powerpoint/2010/main" val="4006111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6781800" cy="5669280"/>
          </a:xfrm>
        </p:spPr>
        <p:txBody>
          <a:bodyPr>
            <a:normAutofit fontScale="92500" lnSpcReduction="10000"/>
          </a:bodyPr>
          <a:lstStyle/>
          <a:p>
            <a:pPr marL="45720" indent="0">
              <a:buNone/>
            </a:pPr>
            <a:r>
              <a:rPr lang="en-US" sz="2400" b="1" dirty="0"/>
              <a:t>Beep Code:</a:t>
            </a:r>
            <a:r>
              <a:rPr lang="en-US" sz="2400" dirty="0"/>
              <a:t> 		 </a:t>
            </a:r>
            <a:r>
              <a:rPr lang="en-US" sz="2400" dirty="0" smtClean="0"/>
              <a:t>  </a:t>
            </a:r>
            <a:r>
              <a:rPr lang="en-US" sz="2400" b="1" dirty="0" smtClean="0"/>
              <a:t>Description </a:t>
            </a:r>
            <a:r>
              <a:rPr lang="en-US" sz="2400" b="1" dirty="0"/>
              <a:t>of Problem:</a:t>
            </a:r>
            <a:r>
              <a:rPr lang="en-US" sz="2400" dirty="0"/>
              <a:t> </a:t>
            </a:r>
          </a:p>
          <a:p>
            <a:pPr marL="45720" indent="0">
              <a:buNone/>
            </a:pPr>
            <a:endParaRPr lang="en-US" sz="2400" dirty="0"/>
          </a:p>
          <a:p>
            <a:pPr marL="45720" indent="0">
              <a:buNone/>
            </a:pPr>
            <a:r>
              <a:rPr lang="en-US" sz="2400" dirty="0"/>
              <a:t>One Long Beep, </a:t>
            </a:r>
          </a:p>
          <a:p>
            <a:pPr marL="45720" indent="0">
              <a:buNone/>
            </a:pPr>
            <a:r>
              <a:rPr lang="en-US" sz="2400" dirty="0"/>
              <a:t>Two Short Beeps 		</a:t>
            </a:r>
          </a:p>
          <a:p>
            <a:pPr marL="45720" indent="0">
              <a:buNone/>
            </a:pPr>
            <a:r>
              <a:rPr lang="en-US" sz="2400" u="sng" dirty="0" smtClean="0"/>
              <a:t>OR</a:t>
            </a:r>
            <a:endParaRPr lang="en-US" sz="2400" u="sng" dirty="0"/>
          </a:p>
          <a:p>
            <a:pPr marL="45720" indent="0">
              <a:buNone/>
            </a:pPr>
            <a:r>
              <a:rPr lang="en-US" sz="2400" dirty="0"/>
              <a:t>One Long Beep, </a:t>
            </a:r>
          </a:p>
          <a:p>
            <a:pPr marL="45720" indent="0">
              <a:buNone/>
            </a:pPr>
            <a:r>
              <a:rPr lang="en-US" sz="2400" dirty="0"/>
              <a:t>Three Short Beeps 	</a:t>
            </a:r>
            <a:r>
              <a:rPr lang="en-US" sz="2400" dirty="0" smtClean="0"/>
              <a:t>=      Video </a:t>
            </a:r>
            <a:r>
              <a:rPr lang="en-US" sz="2400" dirty="0"/>
              <a:t>Problem </a:t>
            </a:r>
            <a:endParaRPr lang="en-US" sz="2400" dirty="0" smtClean="0"/>
          </a:p>
          <a:p>
            <a:pPr marL="45720" indent="0">
              <a:buNone/>
            </a:pPr>
            <a:endParaRPr lang="en-US" sz="2400" dirty="0"/>
          </a:p>
          <a:p>
            <a:pPr marL="45720" indent="0">
              <a:buNone/>
            </a:pPr>
            <a:r>
              <a:rPr lang="en-US" sz="2400" dirty="0" smtClean="0"/>
              <a:t>Three </a:t>
            </a:r>
            <a:r>
              <a:rPr lang="en-US" sz="2400" dirty="0"/>
              <a:t>Long Beeps </a:t>
            </a:r>
            <a:r>
              <a:rPr lang="en-US" sz="2400" dirty="0" smtClean="0"/>
              <a:t>	 =     Keyboard </a:t>
            </a:r>
            <a:r>
              <a:rPr lang="en-US" sz="2400" dirty="0"/>
              <a:t>Error </a:t>
            </a:r>
            <a:endParaRPr lang="en-US" sz="2400" dirty="0" smtClean="0"/>
          </a:p>
          <a:p>
            <a:pPr marL="45720" indent="0">
              <a:buNone/>
            </a:pPr>
            <a:endParaRPr lang="en-US" sz="2400" dirty="0"/>
          </a:p>
          <a:p>
            <a:pPr marL="45720" indent="0">
              <a:buNone/>
            </a:pPr>
            <a:r>
              <a:rPr lang="en-US" sz="2400" dirty="0" smtClean="0"/>
              <a:t>Repeated </a:t>
            </a:r>
            <a:r>
              <a:rPr lang="en-US" sz="2400" dirty="0"/>
              <a:t>Long Beeps </a:t>
            </a:r>
            <a:r>
              <a:rPr lang="en-US" sz="2400" dirty="0" smtClean="0"/>
              <a:t> =     Memory </a:t>
            </a:r>
            <a:r>
              <a:rPr lang="en-US" sz="2400" dirty="0"/>
              <a:t>Error </a:t>
            </a:r>
            <a:endParaRPr lang="en-US" sz="2400" dirty="0" smtClean="0"/>
          </a:p>
          <a:p>
            <a:pPr marL="45720" indent="0">
              <a:buNone/>
            </a:pPr>
            <a:endParaRPr lang="en-US" sz="2400" dirty="0"/>
          </a:p>
          <a:p>
            <a:pPr marL="45720" indent="0">
              <a:buNone/>
            </a:pPr>
            <a:r>
              <a:rPr lang="en-US" sz="2400" dirty="0" smtClean="0"/>
              <a:t>Continuous </a:t>
            </a:r>
            <a:r>
              <a:rPr lang="en-US" sz="2400" dirty="0"/>
              <a:t>Hi-Lo </a:t>
            </a:r>
            <a:r>
              <a:rPr lang="en-US" sz="2400" dirty="0" smtClean="0"/>
              <a:t>Beeps  =    CPU </a:t>
            </a:r>
            <a:r>
              <a:rPr lang="en-US" sz="2400" dirty="0"/>
              <a:t>Overheating</a:t>
            </a:r>
          </a:p>
          <a:p>
            <a:pPr marL="45720" indent="0">
              <a:buNone/>
            </a:pPr>
            <a:endParaRPr lang="en-US" dirty="0"/>
          </a:p>
        </p:txBody>
      </p:sp>
    </p:spTree>
    <p:extLst>
      <p:ext uri="{BB962C8B-B14F-4D97-AF65-F5344CB8AC3E}">
        <p14:creationId xmlns:p14="http://schemas.microsoft.com/office/powerpoint/2010/main" val="1537347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6400800" cy="4754880"/>
          </a:xfrm>
        </p:spPr>
        <p:txBody>
          <a:bodyPr/>
          <a:lstStyle/>
          <a:p>
            <a:pPr marL="45720" indent="0">
              <a:buNone/>
            </a:pPr>
            <a:r>
              <a:rPr lang="en-US" dirty="0" smtClean="0"/>
              <a:t>There are many types of BIOS the most common ones are:</a:t>
            </a:r>
          </a:p>
          <a:p>
            <a:pPr marL="45720" indent="0">
              <a:buNone/>
            </a:pPr>
            <a:endParaRPr lang="en-US" dirty="0" smtClean="0"/>
          </a:p>
          <a:p>
            <a:r>
              <a:rPr lang="en-US" dirty="0" smtClean="0"/>
              <a:t> IBM POST</a:t>
            </a:r>
          </a:p>
          <a:p>
            <a:endParaRPr lang="en-US" dirty="0" smtClean="0"/>
          </a:p>
          <a:p>
            <a:r>
              <a:rPr lang="en-US" dirty="0" smtClean="0"/>
              <a:t> AMI BIOS (American Megatrends)</a:t>
            </a:r>
          </a:p>
          <a:p>
            <a:endParaRPr lang="en-US" dirty="0" smtClean="0"/>
          </a:p>
          <a:p>
            <a:r>
              <a:rPr lang="en-US" dirty="0" smtClean="0"/>
              <a:t>AWARD BIOS</a:t>
            </a:r>
          </a:p>
          <a:p>
            <a:endParaRPr lang="en-US" dirty="0"/>
          </a:p>
          <a:p>
            <a:r>
              <a:rPr lang="en-US" dirty="0" smtClean="0"/>
              <a:t>Phoenix BIOS</a:t>
            </a:r>
          </a:p>
        </p:txBody>
      </p:sp>
    </p:spTree>
    <p:extLst>
      <p:ext uri="{BB962C8B-B14F-4D97-AF65-F5344CB8AC3E}">
        <p14:creationId xmlns:p14="http://schemas.microsoft.com/office/powerpoint/2010/main" val="375817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quarter" idx="13"/>
            <p:extLst>
              <p:ext uri="{D42A27DB-BD31-4B8C-83A1-F6EECF244321}">
                <p14:modId xmlns:p14="http://schemas.microsoft.com/office/powerpoint/2010/main" val="853448294"/>
              </p:ext>
            </p:extLst>
          </p:nvPr>
        </p:nvGraphicFramePr>
        <p:xfrm>
          <a:off x="1143000" y="1093184"/>
          <a:ext cx="6705600" cy="5375597"/>
        </p:xfrm>
        <a:graphic>
          <a:graphicData uri="http://schemas.openxmlformats.org/drawingml/2006/table">
            <a:tbl>
              <a:tblPr firstRow="1" firstCol="1" bandRow="1">
                <a:tableStyleId>{5C22544A-7EE6-4342-B048-85BDC9FD1C3A}</a:tableStyleId>
              </a:tblPr>
              <a:tblGrid>
                <a:gridCol w="2212631"/>
                <a:gridCol w="4492969"/>
              </a:tblGrid>
              <a:tr h="429601">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1 short beep</a:t>
                      </a:r>
                      <a:endParaRPr lang="en-US" sz="1800" dirty="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Normal POST - system is ok</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2 short beeps</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POST Error - error code shown on screen</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No beep</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Power supply or system board problem</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Continuous beep</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Power supply, system board, or keyboard problem</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Repeating short beeps</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Power supply or system board problem</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1 long, 1 short beep</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System board problem</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1 long, 2 short beeps</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Display adapter </a:t>
                      </a:r>
                      <a:r>
                        <a:rPr lang="en-US" sz="1800" dirty="0" smtClean="0">
                          <a:effectLst/>
                          <a:latin typeface="Times New Roman" pitchFamily="18" charset="0"/>
                          <a:cs typeface="Times New Roman" pitchFamily="18" charset="0"/>
                        </a:rPr>
                        <a:t>problem</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1 long, 3 short beeps</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a:effectLst/>
                          <a:latin typeface="Times New Roman" pitchFamily="18" charset="0"/>
                          <a:cs typeface="Times New Roman" pitchFamily="18" charset="0"/>
                        </a:rPr>
                        <a:t>Enhanced Graphics Adapter (EGA)</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r>
                        <a:rPr lang="en-US" sz="1800">
                          <a:effectLst/>
                          <a:latin typeface="Times New Roman" pitchFamily="18" charset="0"/>
                          <a:cs typeface="Times New Roman" pitchFamily="18" charset="0"/>
                        </a:rPr>
                        <a:t>3 long beeps</a:t>
                      </a: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r>
                        <a:rPr lang="en-US" sz="1800" dirty="0" smtClean="0">
                          <a:effectLst/>
                          <a:latin typeface="Times New Roman" pitchFamily="18" charset="0"/>
                          <a:cs typeface="Times New Roman" pitchFamily="18" charset="0"/>
                        </a:rPr>
                        <a:t>Keyboard error</a:t>
                      </a: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endParaRPr lang="en-US" sz="1800" dirty="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endParaRPr lang="en-US" sz="180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endParaRPr lang="en-US" sz="1800" dirty="0">
                        <a:effectLst/>
                        <a:latin typeface="Times New Roman" pitchFamily="18" charset="0"/>
                        <a:ea typeface="Calibri"/>
                        <a:cs typeface="Times New Roman" pitchFamily="18" charset="0"/>
                      </a:endParaRPr>
                    </a:p>
                  </a:txBody>
                  <a:tcPr marL="9525" marR="9525" marT="9525" marB="9525" anchor="ctr"/>
                </a:tc>
              </a:tr>
              <a:tr h="429601">
                <a:tc>
                  <a:txBody>
                    <a:bodyPr/>
                    <a:lstStyle/>
                    <a:p>
                      <a:pPr marL="0" marR="0">
                        <a:lnSpc>
                          <a:spcPct val="115000"/>
                        </a:lnSpc>
                        <a:spcBef>
                          <a:spcPts val="0"/>
                        </a:spcBef>
                        <a:spcAft>
                          <a:spcPts val="0"/>
                        </a:spcAft>
                      </a:pPr>
                      <a:endParaRPr lang="en-US" sz="1800" dirty="0">
                        <a:effectLst/>
                        <a:latin typeface="Times New Roman" pitchFamily="18" charset="0"/>
                        <a:ea typeface="Calibri"/>
                        <a:cs typeface="Times New Roman" pitchFamily="18" charset="0"/>
                      </a:endParaRPr>
                    </a:p>
                  </a:txBody>
                  <a:tcPr marL="9525" marR="9525" marT="9525" marB="9525" anchor="ctr"/>
                </a:tc>
                <a:tc>
                  <a:txBody>
                    <a:bodyPr/>
                    <a:lstStyle/>
                    <a:p>
                      <a:pPr marL="0" marR="0">
                        <a:lnSpc>
                          <a:spcPct val="115000"/>
                        </a:lnSpc>
                        <a:spcBef>
                          <a:spcPts val="0"/>
                        </a:spcBef>
                        <a:spcAft>
                          <a:spcPts val="0"/>
                        </a:spcAft>
                      </a:pPr>
                      <a:endParaRPr lang="en-US" sz="1800" dirty="0">
                        <a:effectLst/>
                        <a:latin typeface="Times New Roman" pitchFamily="18" charset="0"/>
                        <a:ea typeface="Calibri"/>
                        <a:cs typeface="Times New Roman" pitchFamily="18" charset="0"/>
                      </a:endParaRPr>
                    </a:p>
                  </a:txBody>
                  <a:tcPr marL="9525" marR="9525" marT="9525" marB="9525" anchor="ctr"/>
                </a:tc>
              </a:tr>
            </a:tbl>
          </a:graphicData>
        </a:graphic>
      </p:graphicFrame>
      <p:sp>
        <p:nvSpPr>
          <p:cNvPr id="10" name="Rectangle 2"/>
          <p:cNvSpPr>
            <a:spLocks noChangeArrowheads="1"/>
          </p:cNvSpPr>
          <p:nvPr/>
        </p:nvSpPr>
        <p:spPr bwMode="auto">
          <a:xfrm>
            <a:off x="1143000" y="680448"/>
            <a:ext cx="40634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Standard Original IBM POST Error Codes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69576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1126724"/>
            <a:ext cx="7010400" cy="5045476"/>
          </a:xfrm>
        </p:spPr>
        <p:txBody>
          <a:bodyPr>
            <a:normAutofit fontScale="70000" lnSpcReduction="20000"/>
          </a:bodyPr>
          <a:lstStyle/>
          <a:p>
            <a:r>
              <a:rPr lang="en-US" sz="2600" b="1" dirty="0">
                <a:latin typeface="Times New Roman" pitchFamily="18" charset="0"/>
                <a:cs typeface="Times New Roman" pitchFamily="18" charset="0"/>
              </a:rPr>
              <a:t>1 Beep</a:t>
            </a:r>
            <a:endParaRPr lang="en-US" sz="2600" dirty="0">
              <a:latin typeface="Times New Roman" pitchFamily="18" charset="0"/>
              <a:cs typeface="Times New Roman" pitchFamily="18" charset="0"/>
            </a:endParaRPr>
          </a:p>
          <a:p>
            <a:pPr marL="45720" indent="0">
              <a:buNone/>
            </a:pPr>
            <a:r>
              <a:rPr lang="en-US" sz="2600" dirty="0">
                <a:latin typeface="Times New Roman" pitchFamily="18" charset="0"/>
                <a:cs typeface="Times New Roman" pitchFamily="18" charset="0"/>
              </a:rPr>
              <a:t>A</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single beep from an AMI based BIOS means there has been a memory refresh timer error. The solution is often to replace the RAM in the computer</a:t>
            </a:r>
            <a:r>
              <a:rPr lang="en-US" sz="2600" dirty="0" smtClean="0">
                <a:latin typeface="Times New Roman" pitchFamily="18" charset="0"/>
                <a:cs typeface="Times New Roman" pitchFamily="18" charset="0"/>
              </a:rPr>
              <a:t>.</a:t>
            </a:r>
          </a:p>
          <a:p>
            <a:endParaRPr lang="en-US" sz="2600" dirty="0">
              <a:latin typeface="Times New Roman" pitchFamily="18" charset="0"/>
              <a:cs typeface="Times New Roman" pitchFamily="18" charset="0"/>
            </a:endParaRPr>
          </a:p>
          <a:p>
            <a:r>
              <a:rPr lang="en-US" sz="2600" b="1" dirty="0">
                <a:latin typeface="Times New Roman" pitchFamily="18" charset="0"/>
                <a:cs typeface="Times New Roman" pitchFamily="18" charset="0"/>
              </a:rPr>
              <a:t>2 Beeps</a:t>
            </a:r>
            <a:endParaRPr lang="en-US" sz="2600" dirty="0">
              <a:latin typeface="Times New Roman" pitchFamily="18" charset="0"/>
              <a:cs typeface="Times New Roman" pitchFamily="18" charset="0"/>
            </a:endParaRPr>
          </a:p>
          <a:p>
            <a:pPr marL="45720" indent="0">
              <a:buNone/>
            </a:pPr>
            <a:r>
              <a:rPr lang="en-US" sz="2600" dirty="0">
                <a:latin typeface="Times New Roman" pitchFamily="18" charset="0"/>
                <a:cs typeface="Times New Roman" pitchFamily="18" charset="0"/>
              </a:rPr>
              <a:t>Two beeps means there has been a parity error in base memory. This is an issue with the first 64KB block of memory in your RAM. The solution is usually to replace the memory.</a:t>
            </a:r>
          </a:p>
          <a:p>
            <a:endParaRPr lang="en-US" sz="2600" b="1"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3 Beeps</a:t>
            </a:r>
          </a:p>
          <a:p>
            <a:pPr marL="45720" indent="0">
              <a:buNone/>
            </a:pPr>
            <a:r>
              <a:rPr lang="en-US" sz="2600" dirty="0" smtClean="0">
                <a:latin typeface="Times New Roman" pitchFamily="18" charset="0"/>
                <a:cs typeface="Times New Roman" pitchFamily="18" charset="0"/>
              </a:rPr>
              <a:t>Three </a:t>
            </a:r>
            <a:r>
              <a:rPr lang="en-US" sz="2600" dirty="0">
                <a:latin typeface="Times New Roman" pitchFamily="18" charset="0"/>
                <a:cs typeface="Times New Roman" pitchFamily="18" charset="0"/>
              </a:rPr>
              <a:t>beeps means there has been a base memory read/write test error. Replacing the RAM usually solves this AMI beep code</a:t>
            </a:r>
            <a:r>
              <a:rPr lang="en-US" sz="2600" dirty="0" smtClean="0">
                <a:latin typeface="Times New Roman" pitchFamily="18" charset="0"/>
                <a:cs typeface="Times New Roman" pitchFamily="18" charset="0"/>
              </a:rPr>
              <a:t>.</a:t>
            </a:r>
          </a:p>
          <a:p>
            <a:pPr marL="45720" indent="0">
              <a:buNone/>
            </a:pPr>
            <a:endParaRPr lang="en-US" sz="2600" dirty="0">
              <a:latin typeface="Times New Roman" pitchFamily="18" charset="0"/>
              <a:cs typeface="Times New Roman" pitchFamily="18" charset="0"/>
            </a:endParaRPr>
          </a:p>
          <a:p>
            <a:r>
              <a:rPr lang="en-US" sz="2600" b="1" dirty="0">
                <a:latin typeface="Times New Roman" pitchFamily="18" charset="0"/>
                <a:cs typeface="Times New Roman" pitchFamily="18" charset="0"/>
              </a:rPr>
              <a:t>4 </a:t>
            </a:r>
            <a:r>
              <a:rPr lang="en-US" sz="2600" b="1" dirty="0" smtClean="0">
                <a:latin typeface="Times New Roman" pitchFamily="18" charset="0"/>
                <a:cs typeface="Times New Roman" pitchFamily="18" charset="0"/>
              </a:rPr>
              <a:t>Beeps</a:t>
            </a:r>
          </a:p>
          <a:p>
            <a:pPr marL="45720" indent="0">
              <a:buNone/>
            </a:pPr>
            <a:r>
              <a:rPr lang="en-US" sz="2600" dirty="0" smtClean="0">
                <a:latin typeface="Times New Roman" pitchFamily="18" charset="0"/>
                <a:cs typeface="Times New Roman" pitchFamily="18" charset="0"/>
              </a:rPr>
              <a:t>Four </a:t>
            </a:r>
            <a:r>
              <a:rPr lang="en-US" sz="2600" dirty="0">
                <a:latin typeface="Times New Roman" pitchFamily="18" charset="0"/>
                <a:cs typeface="Times New Roman" pitchFamily="18" charset="0"/>
              </a:rPr>
              <a:t>beeps means that the motherboard timer is not working properly. A hardware failure with an expansion card or the motherboard itself could be the cause of this beep code.</a:t>
            </a:r>
          </a:p>
          <a:p>
            <a:endParaRPr lang="en-US" dirty="0"/>
          </a:p>
          <a:p>
            <a:pPr marL="45720" indent="0">
              <a:buNone/>
            </a:pPr>
            <a:endParaRPr lang="en-US" dirty="0"/>
          </a:p>
        </p:txBody>
      </p:sp>
      <p:sp>
        <p:nvSpPr>
          <p:cNvPr id="4" name="Rectangle 2"/>
          <p:cNvSpPr>
            <a:spLocks noChangeArrowheads="1"/>
          </p:cNvSpPr>
          <p:nvPr/>
        </p:nvSpPr>
        <p:spPr bwMode="auto">
          <a:xfrm>
            <a:off x="1143000" y="603504"/>
            <a:ext cx="6781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Calibri" pitchFamily="34" charset="0"/>
                <a:ea typeface="Times New Roman" pitchFamily="18" charset="0"/>
                <a:cs typeface="Times New Roman" pitchFamily="18" charset="0"/>
              </a:rPr>
              <a:t>AMI BIOS</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POST Error Codes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69603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887504"/>
            <a:ext cx="7239000" cy="5589496"/>
          </a:xfrm>
        </p:spPr>
        <p:txBody>
          <a:bodyPr>
            <a:normAutofit fontScale="77500" lnSpcReduction="20000"/>
          </a:bodyPr>
          <a:lstStyle/>
          <a:p>
            <a:r>
              <a:rPr lang="en-US" b="1" dirty="0"/>
              <a:t>5 Beeps</a:t>
            </a:r>
            <a:endParaRPr lang="en-US" dirty="0"/>
          </a:p>
          <a:p>
            <a:pPr marL="45720" indent="0">
              <a:buNone/>
            </a:pPr>
            <a:r>
              <a:rPr lang="en-US" dirty="0"/>
              <a:t>Five beeps means there has been a processor error. A damaged expansion card, the </a:t>
            </a:r>
            <a:r>
              <a:rPr lang="en-US" u="sng" dirty="0">
                <a:hlinkClick r:id="rId2"/>
              </a:rPr>
              <a:t>CPU</a:t>
            </a:r>
            <a:r>
              <a:rPr lang="en-US" dirty="0"/>
              <a:t>, or the motherboard could be prompting this AMI beep code</a:t>
            </a:r>
            <a:r>
              <a:rPr lang="en-US" dirty="0" smtClean="0"/>
              <a:t>.</a:t>
            </a:r>
          </a:p>
          <a:p>
            <a:pPr marL="45720" indent="0">
              <a:buNone/>
            </a:pPr>
            <a:endParaRPr lang="en-US" dirty="0"/>
          </a:p>
          <a:p>
            <a:r>
              <a:rPr lang="en-US" b="1" dirty="0"/>
              <a:t>6 </a:t>
            </a:r>
            <a:r>
              <a:rPr lang="en-US" b="1" dirty="0" smtClean="0"/>
              <a:t>Beeps</a:t>
            </a:r>
          </a:p>
          <a:p>
            <a:pPr marL="45720" indent="0">
              <a:buNone/>
            </a:pPr>
            <a:r>
              <a:rPr lang="en-US" dirty="0" smtClean="0"/>
              <a:t>Six </a:t>
            </a:r>
            <a:r>
              <a:rPr lang="en-US" dirty="0"/>
              <a:t>beeps means that there has been an 8042 Gate A20 test error. This beep code is usually caused by an expansion card that has failed or the motherboard that is no longer working</a:t>
            </a:r>
            <a:r>
              <a:rPr lang="en-US" dirty="0" smtClean="0"/>
              <a:t>.</a:t>
            </a:r>
          </a:p>
          <a:p>
            <a:pPr marL="45720" indent="0">
              <a:buNone/>
            </a:pPr>
            <a:endParaRPr lang="en-US" dirty="0"/>
          </a:p>
          <a:p>
            <a:r>
              <a:rPr lang="en-US" b="1" dirty="0"/>
              <a:t>7 Beeps</a:t>
            </a:r>
            <a:endParaRPr lang="en-US" dirty="0"/>
          </a:p>
          <a:p>
            <a:pPr marL="45720" indent="0">
              <a:buNone/>
            </a:pPr>
            <a:r>
              <a:rPr lang="en-US" dirty="0"/>
              <a:t>Seven beeps indicates a general exception error. This AMI beep code could be caused by an expansion card problem, a motherboard hardware issue, or a damaged CPU. Replacing the faulty hardware usually fixes the cause of this beep code</a:t>
            </a:r>
            <a:r>
              <a:rPr lang="en-US" dirty="0" smtClean="0"/>
              <a:t>.</a:t>
            </a:r>
          </a:p>
          <a:p>
            <a:pPr marL="45720" indent="0">
              <a:buNone/>
            </a:pPr>
            <a:endParaRPr lang="en-US" dirty="0"/>
          </a:p>
          <a:p>
            <a:r>
              <a:rPr lang="en-US" b="1" dirty="0"/>
              <a:t>8 Beeps</a:t>
            </a:r>
            <a:endParaRPr lang="en-US" dirty="0"/>
          </a:p>
          <a:p>
            <a:pPr marL="45720" indent="0">
              <a:buNone/>
            </a:pPr>
            <a:r>
              <a:rPr lang="en-US" dirty="0"/>
              <a:t>Eight beeps means that there has been an error with the display memory. This beep code is usually caused by a faulty </a:t>
            </a:r>
            <a:r>
              <a:rPr lang="en-US" u="sng" dirty="0">
                <a:hlinkClick r:id="rId3"/>
              </a:rPr>
              <a:t>video card</a:t>
            </a:r>
            <a:r>
              <a:rPr lang="en-US" dirty="0"/>
              <a:t>. Replacing the video card usually clears this up</a:t>
            </a:r>
            <a:r>
              <a:rPr lang="en-US" dirty="0" smtClean="0"/>
              <a:t>.</a:t>
            </a:r>
            <a:r>
              <a:rPr lang="en-US" dirty="0"/>
              <a:t/>
            </a:r>
            <a:br>
              <a:rPr lang="en-US" dirty="0"/>
            </a:br>
            <a:endParaRPr lang="en-US" dirty="0"/>
          </a:p>
        </p:txBody>
      </p:sp>
      <p:sp>
        <p:nvSpPr>
          <p:cNvPr id="4" name="Rectangle 2"/>
          <p:cNvSpPr>
            <a:spLocks noChangeArrowheads="1"/>
          </p:cNvSpPr>
          <p:nvPr/>
        </p:nvSpPr>
        <p:spPr bwMode="auto">
          <a:xfrm>
            <a:off x="1143712" y="364284"/>
            <a:ext cx="6781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Calibri" pitchFamily="34" charset="0"/>
                <a:ea typeface="Times New Roman" pitchFamily="18" charset="0"/>
                <a:cs typeface="Times New Roman" pitchFamily="18" charset="0"/>
              </a:rPr>
              <a:t>AMI BIOS</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POST Error Codes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14254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193</TotalTime>
  <Words>1375</Words>
  <Application>Microsoft Office PowerPoint</Application>
  <PresentationFormat>On-screen Show (4:3)</PresentationFormat>
  <Paragraphs>173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Motherboard BIOS   and Troubleshooting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Neuro</dc:creator>
  <cp:lastModifiedBy>ukki</cp:lastModifiedBy>
  <cp:revision>34</cp:revision>
  <dcterms:created xsi:type="dcterms:W3CDTF">2012-01-08T09:03:59Z</dcterms:created>
  <dcterms:modified xsi:type="dcterms:W3CDTF">2018-09-18T07:39:59Z</dcterms:modified>
</cp:coreProperties>
</file>