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9"/>
  </p:notesMasterIdLst>
  <p:sldIdLst>
    <p:sldId id="300" r:id="rId2"/>
    <p:sldId id="477" r:id="rId3"/>
    <p:sldId id="492" r:id="rId4"/>
    <p:sldId id="493" r:id="rId5"/>
    <p:sldId id="497" r:id="rId6"/>
    <p:sldId id="498" r:id="rId7"/>
    <p:sldId id="499" r:id="rId8"/>
    <p:sldId id="500" r:id="rId9"/>
    <p:sldId id="501" r:id="rId10"/>
    <p:sldId id="502" r:id="rId11"/>
    <p:sldId id="495" r:id="rId12"/>
    <p:sldId id="302" r:id="rId13"/>
    <p:sldId id="489" r:id="rId14"/>
    <p:sldId id="503" r:id="rId15"/>
    <p:sldId id="444" r:id="rId16"/>
    <p:sldId id="48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24" r:id="rId30"/>
    <p:sldId id="525" r:id="rId31"/>
    <p:sldId id="517" r:id="rId32"/>
    <p:sldId id="518" r:id="rId33"/>
    <p:sldId id="519" r:id="rId34"/>
    <p:sldId id="520" r:id="rId35"/>
    <p:sldId id="521" r:id="rId36"/>
    <p:sldId id="522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54A437-E4D4-45BE-BF9F-7184AAFBA1EB}">
          <p14:sldIdLst>
            <p14:sldId id="300"/>
            <p14:sldId id="477"/>
            <p14:sldId id="492"/>
            <p14:sldId id="493"/>
            <p14:sldId id="497"/>
            <p14:sldId id="498"/>
            <p14:sldId id="499"/>
            <p14:sldId id="500"/>
            <p14:sldId id="501"/>
            <p14:sldId id="502"/>
            <p14:sldId id="495"/>
            <p14:sldId id="302"/>
            <p14:sldId id="489"/>
            <p14:sldId id="503"/>
            <p14:sldId id="444"/>
            <p14:sldId id="48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24"/>
            <p14:sldId id="525"/>
            <p14:sldId id="517"/>
            <p14:sldId id="518"/>
            <p14:sldId id="519"/>
            <p14:sldId id="520"/>
            <p14:sldId id="521"/>
            <p14:sldId id="522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4A956-9755-40B3-81F4-EF01D35FF6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8B35E8F-9F61-455E-9EE5-AAE850A8A599}">
      <dgm:prSet custT="1"/>
      <dgm:spPr/>
      <dgm:t>
        <a:bodyPr/>
        <a:lstStyle/>
        <a:p>
          <a:r>
            <a:rPr lang="en-US" sz="2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Discussion</a:t>
          </a:r>
        </a:p>
      </dgm:t>
    </dgm:pt>
    <dgm:pt modelId="{9B55C9C4-CA3F-4FBE-9587-6D6AC9C47052}" type="sibTrans" cxnId="{329CEE21-8525-4F92-91B0-C71F51482D86}">
      <dgm:prSet/>
      <dgm:spPr/>
      <dgm:t>
        <a:bodyPr/>
        <a:lstStyle/>
        <a:p>
          <a:endParaRPr lang="en-IN" b="1"/>
        </a:p>
      </dgm:t>
    </dgm:pt>
    <dgm:pt modelId="{6BC4D438-650C-441C-AD72-C107E52863F4}" type="parTrans" cxnId="{329CEE21-8525-4F92-91B0-C71F51482D86}">
      <dgm:prSet/>
      <dgm:spPr/>
      <dgm:t>
        <a:bodyPr/>
        <a:lstStyle/>
        <a:p>
          <a:endParaRPr lang="en-IN" b="1"/>
        </a:p>
      </dgm:t>
    </dgm:pt>
    <dgm:pt modelId="{53201E52-8E91-4956-8E9A-B8A42801643C}">
      <dgm:prSet custT="1"/>
      <dgm:spPr/>
      <dgm:t>
        <a:bodyPr/>
        <a:lstStyle/>
        <a:p>
          <a:r>
            <a:rPr lang="en-IN" sz="2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Learn to Identify Values, skills, qualification </a:t>
          </a:r>
          <a:endParaRPr lang="en-IN" sz="25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48CD7C-5CE2-4C66-9B41-162B9351B344}" type="sibTrans" cxnId="{584CE61C-B5B5-4E82-B811-DEB9C04EA1C4}">
      <dgm:prSet/>
      <dgm:spPr/>
      <dgm:t>
        <a:bodyPr/>
        <a:lstStyle/>
        <a:p>
          <a:endParaRPr lang="en-IN" b="1"/>
        </a:p>
      </dgm:t>
    </dgm:pt>
    <dgm:pt modelId="{7587C8B4-C72C-4939-8E7E-07D193E67FC4}" type="parTrans" cxnId="{584CE61C-B5B5-4E82-B811-DEB9C04EA1C4}">
      <dgm:prSet/>
      <dgm:spPr/>
      <dgm:t>
        <a:bodyPr/>
        <a:lstStyle/>
        <a:p>
          <a:endParaRPr lang="en-IN" b="1"/>
        </a:p>
      </dgm:t>
    </dgm:pt>
    <dgm:pt modelId="{F598C32F-6C43-4F22-B5E9-6F2358102794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Preparing a Resume </a:t>
          </a:r>
          <a:endParaRPr lang="en-IN" sz="25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AE6DF-88F5-415F-A63B-1AF74D635E05}" type="sibTrans" cxnId="{A629C892-7B4B-44BA-B259-6583A34D77D6}">
      <dgm:prSet/>
      <dgm:spPr/>
      <dgm:t>
        <a:bodyPr/>
        <a:lstStyle/>
        <a:p>
          <a:endParaRPr lang="en-IN" b="1"/>
        </a:p>
      </dgm:t>
    </dgm:pt>
    <dgm:pt modelId="{DBABCB02-13BA-4209-B913-2994DAA43B30}" type="parTrans" cxnId="{A629C892-7B4B-44BA-B259-6583A34D77D6}">
      <dgm:prSet/>
      <dgm:spPr/>
      <dgm:t>
        <a:bodyPr/>
        <a:lstStyle/>
        <a:p>
          <a:endParaRPr lang="en-IN" b="1"/>
        </a:p>
      </dgm:t>
    </dgm:pt>
    <dgm:pt modelId="{37A79481-8CFA-4499-B6E3-CE8A8DCAFD78}">
      <dgm:prSet phldrT="[Text]" custT="1"/>
      <dgm:spPr/>
      <dgm:t>
        <a:bodyPr/>
        <a:lstStyle/>
        <a:p>
          <a:r>
            <a:rPr lang="en-IN" sz="2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Resume Formats </a:t>
          </a:r>
          <a:endParaRPr lang="en-IN" sz="25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07A71-2136-47BC-BB05-C007E924324E}" type="sibTrans" cxnId="{67BFC7C4-286F-4679-8589-FE4ECBD40687}">
      <dgm:prSet/>
      <dgm:spPr/>
      <dgm:t>
        <a:bodyPr/>
        <a:lstStyle/>
        <a:p>
          <a:endParaRPr lang="en-IN" b="1"/>
        </a:p>
      </dgm:t>
    </dgm:pt>
    <dgm:pt modelId="{0D181D8C-FA5B-49F2-85C8-A7D1F52D1305}" type="parTrans" cxnId="{67BFC7C4-286F-4679-8589-FE4ECBD40687}">
      <dgm:prSet/>
      <dgm:spPr/>
      <dgm:t>
        <a:bodyPr/>
        <a:lstStyle/>
        <a:p>
          <a:endParaRPr lang="en-IN" b="1"/>
        </a:p>
      </dgm:t>
    </dgm:pt>
    <dgm:pt modelId="{79E3AE6D-8BC3-4C46-9E76-54DC5F222124}">
      <dgm:prSet phldrT="[Text]" custT="1"/>
      <dgm:spPr/>
      <dgm:t>
        <a:bodyPr/>
        <a:lstStyle/>
        <a:p>
          <a:r>
            <a:rPr lang="en-IN" sz="2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Introduction/Meaning </a:t>
          </a:r>
          <a:endParaRPr lang="en-IN" sz="25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111E1-B73D-4F32-B8B2-04FC9C8C817D}" type="sibTrans" cxnId="{829962A7-D306-4015-BC9D-FB55DC7DD848}">
      <dgm:prSet/>
      <dgm:spPr/>
      <dgm:t>
        <a:bodyPr/>
        <a:lstStyle/>
        <a:p>
          <a:endParaRPr lang="en-IN" sz="2000" b="1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8A1AD-D6B2-4195-B2FA-D13165D10039}" type="parTrans" cxnId="{829962A7-D306-4015-BC9D-FB55DC7DD848}">
      <dgm:prSet/>
      <dgm:spPr/>
      <dgm:t>
        <a:bodyPr/>
        <a:lstStyle/>
        <a:p>
          <a:endParaRPr lang="en-IN" b="1"/>
        </a:p>
      </dgm:t>
    </dgm:pt>
    <dgm:pt modelId="{826A2782-35EC-4640-9D38-2DA2483C1960}" type="pres">
      <dgm:prSet presAssocID="{A864A956-9755-40B3-81F4-EF01D35FF6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IN"/>
        </a:p>
      </dgm:t>
    </dgm:pt>
    <dgm:pt modelId="{56D61938-8B36-4A36-AE57-7216BCB25EFE}" type="pres">
      <dgm:prSet presAssocID="{A864A956-9755-40B3-81F4-EF01D35FF66E}" presName="Name1" presStyleCnt="0"/>
      <dgm:spPr/>
    </dgm:pt>
    <dgm:pt modelId="{1D50AF82-2F15-4594-9647-DDC2EA203715}" type="pres">
      <dgm:prSet presAssocID="{A864A956-9755-40B3-81F4-EF01D35FF66E}" presName="cycle" presStyleCnt="0"/>
      <dgm:spPr/>
    </dgm:pt>
    <dgm:pt modelId="{B110E41A-CA9D-4E9F-8BEC-759C78CA7115}" type="pres">
      <dgm:prSet presAssocID="{A864A956-9755-40B3-81F4-EF01D35FF66E}" presName="srcNode" presStyleLbl="node1" presStyleIdx="0" presStyleCnt="5"/>
      <dgm:spPr/>
    </dgm:pt>
    <dgm:pt modelId="{648D1284-F445-4550-B3C6-F5B883E39A3D}" type="pres">
      <dgm:prSet presAssocID="{A864A956-9755-40B3-81F4-EF01D35FF66E}" presName="conn" presStyleLbl="parChTrans1D2" presStyleIdx="0" presStyleCnt="1" custLinFactNeighborX="-431" custLinFactNeighborY="-21"/>
      <dgm:spPr/>
      <dgm:t>
        <a:bodyPr/>
        <a:lstStyle/>
        <a:p>
          <a:endParaRPr lang="en-IN"/>
        </a:p>
      </dgm:t>
    </dgm:pt>
    <dgm:pt modelId="{CCB24C07-49EB-4C63-9281-51095558B4F6}" type="pres">
      <dgm:prSet presAssocID="{A864A956-9755-40B3-81F4-EF01D35FF66E}" presName="extraNode" presStyleLbl="node1" presStyleIdx="0" presStyleCnt="5"/>
      <dgm:spPr/>
    </dgm:pt>
    <dgm:pt modelId="{68BC6517-0E91-45F9-8372-D7EFDDA19337}" type="pres">
      <dgm:prSet presAssocID="{A864A956-9755-40B3-81F4-EF01D35FF66E}" presName="dstNode" presStyleLbl="node1" presStyleIdx="0" presStyleCnt="5"/>
      <dgm:spPr/>
    </dgm:pt>
    <dgm:pt modelId="{33F32D22-3703-4891-9D0B-253C81CF38E5}" type="pres">
      <dgm:prSet presAssocID="{79E3AE6D-8BC3-4C46-9E76-54DC5F222124}" presName="text_1" presStyleLbl="node1" presStyleIdx="0" presStyleCnt="5" custLinFactNeighborX="-514" custLinFactNeighborY="-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105D14-72D7-451C-9EEE-B590013223D3}" type="pres">
      <dgm:prSet presAssocID="{79E3AE6D-8BC3-4C46-9E76-54DC5F222124}" presName="accent_1" presStyleCnt="0"/>
      <dgm:spPr/>
    </dgm:pt>
    <dgm:pt modelId="{47E6B2FF-ECCA-4A0C-AB27-2C40013E31DC}" type="pres">
      <dgm:prSet presAssocID="{79E3AE6D-8BC3-4C46-9E76-54DC5F222124}" presName="accentRepeatNode" presStyleLbl="solidFgAcc1" presStyleIdx="0" presStyleCnt="5" custLinFactNeighborX="-4408" custLinFactNeighborY="-212"/>
      <dgm:spPr/>
    </dgm:pt>
    <dgm:pt modelId="{D5AB8D91-DDFB-428B-9DC7-E2ED281BE618}" type="pres">
      <dgm:prSet presAssocID="{37A79481-8CFA-4499-B6E3-CE8A8DCAFD78}" presName="text_2" presStyleLbl="node1" presStyleIdx="1" presStyleCnt="5" custScaleY="107766" custLinFactNeighborX="-557" custLinFactNeighborY="-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79D7A31-0EF1-495F-9F38-A8C74A1D9630}" type="pres">
      <dgm:prSet presAssocID="{37A79481-8CFA-4499-B6E3-CE8A8DCAFD78}" presName="accent_2" presStyleCnt="0"/>
      <dgm:spPr/>
    </dgm:pt>
    <dgm:pt modelId="{14D8ED06-5DE9-445A-9C18-3E2284F7997B}" type="pres">
      <dgm:prSet presAssocID="{37A79481-8CFA-4499-B6E3-CE8A8DCAFD78}" presName="accentRepeatNode" presStyleLbl="solidFgAcc1" presStyleIdx="1" presStyleCnt="5" custLinFactNeighborX="-4408" custLinFactNeighborY="-212"/>
      <dgm:spPr/>
    </dgm:pt>
    <dgm:pt modelId="{8D30B13F-C1A0-4CC6-97C7-7322FB1D527D}" type="pres">
      <dgm:prSet presAssocID="{F598C32F-6C43-4F22-B5E9-6F2358102794}" presName="text_3" presStyleLbl="node1" presStyleIdx="2" presStyleCnt="5" custScaleY="114346" custLinFactNeighborX="-579" custLinFactNeighborY="-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496715-8234-4C87-838A-862457F1555D}" type="pres">
      <dgm:prSet presAssocID="{F598C32F-6C43-4F22-B5E9-6F2358102794}" presName="accent_3" presStyleCnt="0"/>
      <dgm:spPr/>
    </dgm:pt>
    <dgm:pt modelId="{C09BAFEE-6414-443F-898D-A4DC1EFB367D}" type="pres">
      <dgm:prSet presAssocID="{F598C32F-6C43-4F22-B5E9-6F2358102794}" presName="accentRepeatNode" presStyleLbl="solidFgAcc1" presStyleIdx="2" presStyleCnt="5" custLinFactNeighborX="-4408" custLinFactNeighborY="-212"/>
      <dgm:spPr/>
    </dgm:pt>
    <dgm:pt modelId="{F72F9EE7-72B1-4431-90CC-AFF449D50047}" type="pres">
      <dgm:prSet presAssocID="{53201E52-8E91-4956-8E9A-B8A42801643C}" presName="text_4" presStyleLbl="node1" presStyleIdx="3" presStyleCnt="5" custScaleY="122971" custLinFactNeighborX="-579" custLinFactNeighborY="-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770FD7-708A-4812-A63F-09163BCE9F04}" type="pres">
      <dgm:prSet presAssocID="{53201E52-8E91-4956-8E9A-B8A42801643C}" presName="accent_4" presStyleCnt="0"/>
      <dgm:spPr/>
    </dgm:pt>
    <dgm:pt modelId="{FD4518ED-5340-46AB-8769-7EF8DC796CEF}" type="pres">
      <dgm:prSet presAssocID="{53201E52-8E91-4956-8E9A-B8A42801643C}" presName="accentRepeatNode" presStyleLbl="solidFgAcc1" presStyleIdx="3" presStyleCnt="5" custLinFactNeighborX="-4408" custLinFactNeighborY="-212"/>
      <dgm:spPr/>
    </dgm:pt>
    <dgm:pt modelId="{FAD812E0-33FA-49CB-9AEC-5DB7AB7DE564}" type="pres">
      <dgm:prSet presAssocID="{88B35E8F-9F61-455E-9EE5-AAE850A8A599}" presName="text_5" presStyleLbl="node1" presStyleIdx="4" presStyleCnt="5" custScaleY="139829" custLinFactNeighborX="-557" custLinFactNeighborY="-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B171B3-FFE2-4522-9F6C-D8F09133A82E}" type="pres">
      <dgm:prSet presAssocID="{88B35E8F-9F61-455E-9EE5-AAE850A8A599}" presName="accent_5" presStyleCnt="0"/>
      <dgm:spPr/>
    </dgm:pt>
    <dgm:pt modelId="{BEAD4EBC-1E60-4353-8E54-992A8D02D9C9}" type="pres">
      <dgm:prSet presAssocID="{88B35E8F-9F61-455E-9EE5-AAE850A8A599}" presName="accentRepeatNode" presStyleLbl="solidFgAcc1" presStyleIdx="4" presStyleCnt="5" custLinFactNeighborX="-4408" custLinFactNeighborY="-212"/>
      <dgm:spPr/>
    </dgm:pt>
  </dgm:ptLst>
  <dgm:cxnLst>
    <dgm:cxn modelId="{A629C892-7B4B-44BA-B259-6583A34D77D6}" srcId="{A864A956-9755-40B3-81F4-EF01D35FF66E}" destId="{F598C32F-6C43-4F22-B5E9-6F2358102794}" srcOrd="2" destOrd="0" parTransId="{DBABCB02-13BA-4209-B913-2994DAA43B30}" sibTransId="{B40AE6DF-88F5-415F-A63B-1AF74D635E05}"/>
    <dgm:cxn modelId="{BA0AE266-ADE7-4EDE-86C5-B5C949E8D268}" type="presOf" srcId="{88B35E8F-9F61-455E-9EE5-AAE850A8A599}" destId="{FAD812E0-33FA-49CB-9AEC-5DB7AB7DE564}" srcOrd="0" destOrd="0" presId="urn:microsoft.com/office/officeart/2008/layout/VerticalCurvedList"/>
    <dgm:cxn modelId="{829962A7-D306-4015-BC9D-FB55DC7DD848}" srcId="{A864A956-9755-40B3-81F4-EF01D35FF66E}" destId="{79E3AE6D-8BC3-4C46-9E76-54DC5F222124}" srcOrd="0" destOrd="0" parTransId="{B668A1AD-D6B2-4195-B2FA-D13165D10039}" sibTransId="{6A6111E1-B73D-4F32-B8B2-04FC9C8C817D}"/>
    <dgm:cxn modelId="{94F005A5-BA28-415A-97A9-60C5DCA4EDAE}" type="presOf" srcId="{6A6111E1-B73D-4F32-B8B2-04FC9C8C817D}" destId="{648D1284-F445-4550-B3C6-F5B883E39A3D}" srcOrd="0" destOrd="0" presId="urn:microsoft.com/office/officeart/2008/layout/VerticalCurvedList"/>
    <dgm:cxn modelId="{D689BA5D-B119-4D05-9C01-E943B7C19844}" type="presOf" srcId="{37A79481-8CFA-4499-B6E3-CE8A8DCAFD78}" destId="{D5AB8D91-DDFB-428B-9DC7-E2ED281BE618}" srcOrd="0" destOrd="0" presId="urn:microsoft.com/office/officeart/2008/layout/VerticalCurvedList"/>
    <dgm:cxn modelId="{84A6E12E-0B78-4384-9A1C-FA9844971ACA}" type="presOf" srcId="{53201E52-8E91-4956-8E9A-B8A42801643C}" destId="{F72F9EE7-72B1-4431-90CC-AFF449D50047}" srcOrd="0" destOrd="0" presId="urn:microsoft.com/office/officeart/2008/layout/VerticalCurvedList"/>
    <dgm:cxn modelId="{C582BC7E-4803-4F58-8016-5FF76856A174}" type="presOf" srcId="{F598C32F-6C43-4F22-B5E9-6F2358102794}" destId="{8D30B13F-C1A0-4CC6-97C7-7322FB1D527D}" srcOrd="0" destOrd="0" presId="urn:microsoft.com/office/officeart/2008/layout/VerticalCurvedList"/>
    <dgm:cxn modelId="{584CE61C-B5B5-4E82-B811-DEB9C04EA1C4}" srcId="{A864A956-9755-40B3-81F4-EF01D35FF66E}" destId="{53201E52-8E91-4956-8E9A-B8A42801643C}" srcOrd="3" destOrd="0" parTransId="{7587C8B4-C72C-4939-8E7E-07D193E67FC4}" sibTransId="{5448CD7C-5CE2-4C66-9B41-162B9351B344}"/>
    <dgm:cxn modelId="{95111E37-F12F-4470-993E-51209618387E}" type="presOf" srcId="{79E3AE6D-8BC3-4C46-9E76-54DC5F222124}" destId="{33F32D22-3703-4891-9D0B-253C81CF38E5}" srcOrd="0" destOrd="0" presId="urn:microsoft.com/office/officeart/2008/layout/VerticalCurvedList"/>
    <dgm:cxn modelId="{17A9227D-ECD8-4DCE-A092-F9DDB2139082}" type="presOf" srcId="{A864A956-9755-40B3-81F4-EF01D35FF66E}" destId="{826A2782-35EC-4640-9D38-2DA2483C1960}" srcOrd="0" destOrd="0" presId="urn:microsoft.com/office/officeart/2008/layout/VerticalCurvedList"/>
    <dgm:cxn modelId="{329CEE21-8525-4F92-91B0-C71F51482D86}" srcId="{A864A956-9755-40B3-81F4-EF01D35FF66E}" destId="{88B35E8F-9F61-455E-9EE5-AAE850A8A599}" srcOrd="4" destOrd="0" parTransId="{6BC4D438-650C-441C-AD72-C107E52863F4}" sibTransId="{9B55C9C4-CA3F-4FBE-9587-6D6AC9C47052}"/>
    <dgm:cxn modelId="{67BFC7C4-286F-4679-8589-FE4ECBD40687}" srcId="{A864A956-9755-40B3-81F4-EF01D35FF66E}" destId="{37A79481-8CFA-4499-B6E3-CE8A8DCAFD78}" srcOrd="1" destOrd="0" parTransId="{0D181D8C-FA5B-49F2-85C8-A7D1F52D1305}" sibTransId="{48307A71-2136-47BC-BB05-C007E924324E}"/>
    <dgm:cxn modelId="{BD9437B9-9725-4713-B111-0596AB4F2E3D}" type="presParOf" srcId="{826A2782-35EC-4640-9D38-2DA2483C1960}" destId="{56D61938-8B36-4A36-AE57-7216BCB25EFE}" srcOrd="0" destOrd="0" presId="urn:microsoft.com/office/officeart/2008/layout/VerticalCurvedList"/>
    <dgm:cxn modelId="{1D795B75-05A4-44A9-90CD-2C0879AB9EB9}" type="presParOf" srcId="{56D61938-8B36-4A36-AE57-7216BCB25EFE}" destId="{1D50AF82-2F15-4594-9647-DDC2EA203715}" srcOrd="0" destOrd="0" presId="urn:microsoft.com/office/officeart/2008/layout/VerticalCurvedList"/>
    <dgm:cxn modelId="{B6F7B501-8C9A-4C0B-8D30-207017F46499}" type="presParOf" srcId="{1D50AF82-2F15-4594-9647-DDC2EA203715}" destId="{B110E41A-CA9D-4E9F-8BEC-759C78CA7115}" srcOrd="0" destOrd="0" presId="urn:microsoft.com/office/officeart/2008/layout/VerticalCurvedList"/>
    <dgm:cxn modelId="{5508A8A7-062A-46CB-92E6-C9A5CE667BF0}" type="presParOf" srcId="{1D50AF82-2F15-4594-9647-DDC2EA203715}" destId="{648D1284-F445-4550-B3C6-F5B883E39A3D}" srcOrd="1" destOrd="0" presId="urn:microsoft.com/office/officeart/2008/layout/VerticalCurvedList"/>
    <dgm:cxn modelId="{C9404874-9572-434F-BD2D-9EA311D44331}" type="presParOf" srcId="{1D50AF82-2F15-4594-9647-DDC2EA203715}" destId="{CCB24C07-49EB-4C63-9281-51095558B4F6}" srcOrd="2" destOrd="0" presId="urn:microsoft.com/office/officeart/2008/layout/VerticalCurvedList"/>
    <dgm:cxn modelId="{868E8072-057F-4046-8766-EE007FB84DD8}" type="presParOf" srcId="{1D50AF82-2F15-4594-9647-DDC2EA203715}" destId="{68BC6517-0E91-45F9-8372-D7EFDDA19337}" srcOrd="3" destOrd="0" presId="urn:microsoft.com/office/officeart/2008/layout/VerticalCurvedList"/>
    <dgm:cxn modelId="{12B49350-CCA7-464B-A5EF-3E489B3A8088}" type="presParOf" srcId="{56D61938-8B36-4A36-AE57-7216BCB25EFE}" destId="{33F32D22-3703-4891-9D0B-253C81CF38E5}" srcOrd="1" destOrd="0" presId="urn:microsoft.com/office/officeart/2008/layout/VerticalCurvedList"/>
    <dgm:cxn modelId="{5C95B1ED-FE0C-4DA6-94AB-D59B5542DA4F}" type="presParOf" srcId="{56D61938-8B36-4A36-AE57-7216BCB25EFE}" destId="{BB105D14-72D7-451C-9EEE-B590013223D3}" srcOrd="2" destOrd="0" presId="urn:microsoft.com/office/officeart/2008/layout/VerticalCurvedList"/>
    <dgm:cxn modelId="{0CD928E8-58D0-4C3A-B6D1-F5BBFEC3F724}" type="presParOf" srcId="{BB105D14-72D7-451C-9EEE-B590013223D3}" destId="{47E6B2FF-ECCA-4A0C-AB27-2C40013E31DC}" srcOrd="0" destOrd="0" presId="urn:microsoft.com/office/officeart/2008/layout/VerticalCurvedList"/>
    <dgm:cxn modelId="{192BBFA1-860B-462C-9B43-8B996A6CB8A7}" type="presParOf" srcId="{56D61938-8B36-4A36-AE57-7216BCB25EFE}" destId="{D5AB8D91-DDFB-428B-9DC7-E2ED281BE618}" srcOrd="3" destOrd="0" presId="urn:microsoft.com/office/officeart/2008/layout/VerticalCurvedList"/>
    <dgm:cxn modelId="{77639078-633D-4D35-9162-44CB88E8DDD4}" type="presParOf" srcId="{56D61938-8B36-4A36-AE57-7216BCB25EFE}" destId="{879D7A31-0EF1-495F-9F38-A8C74A1D9630}" srcOrd="4" destOrd="0" presId="urn:microsoft.com/office/officeart/2008/layout/VerticalCurvedList"/>
    <dgm:cxn modelId="{DEA77EDF-2E25-4EA9-BA26-76B33DEC3069}" type="presParOf" srcId="{879D7A31-0EF1-495F-9F38-A8C74A1D9630}" destId="{14D8ED06-5DE9-445A-9C18-3E2284F7997B}" srcOrd="0" destOrd="0" presId="urn:microsoft.com/office/officeart/2008/layout/VerticalCurvedList"/>
    <dgm:cxn modelId="{FF3C24F8-9090-4C65-8AEA-B1BD8A9FB874}" type="presParOf" srcId="{56D61938-8B36-4A36-AE57-7216BCB25EFE}" destId="{8D30B13F-C1A0-4CC6-97C7-7322FB1D527D}" srcOrd="5" destOrd="0" presId="urn:microsoft.com/office/officeart/2008/layout/VerticalCurvedList"/>
    <dgm:cxn modelId="{060C11F7-F804-4555-9D0A-C4246B3881A4}" type="presParOf" srcId="{56D61938-8B36-4A36-AE57-7216BCB25EFE}" destId="{AD496715-8234-4C87-838A-862457F1555D}" srcOrd="6" destOrd="0" presId="urn:microsoft.com/office/officeart/2008/layout/VerticalCurvedList"/>
    <dgm:cxn modelId="{928E14CB-61F3-418B-BEBB-7F41758ED1D4}" type="presParOf" srcId="{AD496715-8234-4C87-838A-862457F1555D}" destId="{C09BAFEE-6414-443F-898D-A4DC1EFB367D}" srcOrd="0" destOrd="0" presId="urn:microsoft.com/office/officeart/2008/layout/VerticalCurvedList"/>
    <dgm:cxn modelId="{D2B04EFF-3A90-4FE7-9D47-BC26F57EE7A6}" type="presParOf" srcId="{56D61938-8B36-4A36-AE57-7216BCB25EFE}" destId="{F72F9EE7-72B1-4431-90CC-AFF449D50047}" srcOrd="7" destOrd="0" presId="urn:microsoft.com/office/officeart/2008/layout/VerticalCurvedList"/>
    <dgm:cxn modelId="{E3DF99BB-72F7-49C6-A224-C7F06A0F614C}" type="presParOf" srcId="{56D61938-8B36-4A36-AE57-7216BCB25EFE}" destId="{35770FD7-708A-4812-A63F-09163BCE9F04}" srcOrd="8" destOrd="0" presId="urn:microsoft.com/office/officeart/2008/layout/VerticalCurvedList"/>
    <dgm:cxn modelId="{BE62D0AC-9D62-4937-94BD-62E7470B55A3}" type="presParOf" srcId="{35770FD7-708A-4812-A63F-09163BCE9F04}" destId="{FD4518ED-5340-46AB-8769-7EF8DC796CEF}" srcOrd="0" destOrd="0" presId="urn:microsoft.com/office/officeart/2008/layout/VerticalCurvedList"/>
    <dgm:cxn modelId="{2117E2A1-98DB-4A1E-B6B4-C087B0F50701}" type="presParOf" srcId="{56D61938-8B36-4A36-AE57-7216BCB25EFE}" destId="{FAD812E0-33FA-49CB-9AEC-5DB7AB7DE564}" srcOrd="9" destOrd="0" presId="urn:microsoft.com/office/officeart/2008/layout/VerticalCurvedList"/>
    <dgm:cxn modelId="{C9FC22AF-1B92-43E2-B23E-B0EB680B2148}" type="presParOf" srcId="{56D61938-8B36-4A36-AE57-7216BCB25EFE}" destId="{2FB171B3-FFE2-4522-9F6C-D8F09133A82E}" srcOrd="10" destOrd="0" presId="urn:microsoft.com/office/officeart/2008/layout/VerticalCurvedList"/>
    <dgm:cxn modelId="{91D2949F-9C78-482D-A0A5-E01DECF44988}" type="presParOf" srcId="{2FB171B3-FFE2-4522-9F6C-D8F09133A82E}" destId="{BEAD4EBC-1E60-4353-8E54-992A8D02D9C9}" srcOrd="0" destOrd="0" presId="urn:microsoft.com/office/officeart/2008/layout/VerticalCurv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D1284-F445-4550-B3C6-F5B883E39A3D}">
      <dsp:nvSpPr>
        <dsp:cNvPr id="0" name=""/>
        <dsp:cNvSpPr/>
      </dsp:nvSpPr>
      <dsp:spPr>
        <a:xfrm>
          <a:off x="-6432414" y="-985452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32D22-3703-4891-9D0B-253C81CF38E5}">
      <dsp:nvSpPr>
        <dsp:cNvPr id="0" name=""/>
        <dsp:cNvSpPr/>
      </dsp:nvSpPr>
      <dsp:spPr>
        <a:xfrm>
          <a:off x="509884" y="353540"/>
          <a:ext cx="4820923" cy="7113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Introduction/Meaning </a:t>
          </a:r>
          <a:endParaRPr lang="en-IN" sz="2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884" y="353540"/>
        <a:ext cx="4820923" cy="711306"/>
      </dsp:txXfrm>
    </dsp:sp>
    <dsp:sp modelId="{47E6B2FF-ECCA-4A0C-AB27-2C40013E31DC}">
      <dsp:nvSpPr>
        <dsp:cNvPr id="0" name=""/>
        <dsp:cNvSpPr/>
      </dsp:nvSpPr>
      <dsp:spPr>
        <a:xfrm>
          <a:off x="50904" y="264627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B8D91-DDFB-428B-9DC7-E2ED281BE618}">
      <dsp:nvSpPr>
        <dsp:cNvPr id="0" name=""/>
        <dsp:cNvSpPr/>
      </dsp:nvSpPr>
      <dsp:spPr>
        <a:xfrm>
          <a:off x="1020351" y="1392539"/>
          <a:ext cx="4311221" cy="7665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Resume Formats </a:t>
          </a:r>
          <a:endParaRPr lang="en-IN" sz="2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0351" y="1392539"/>
        <a:ext cx="4311221" cy="766546"/>
      </dsp:txXfrm>
    </dsp:sp>
    <dsp:sp modelId="{14D8ED06-5DE9-445A-9C18-3E2284F7997B}">
      <dsp:nvSpPr>
        <dsp:cNvPr id="0" name=""/>
        <dsp:cNvSpPr/>
      </dsp:nvSpPr>
      <dsp:spPr>
        <a:xfrm>
          <a:off x="560605" y="1331245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0B13F-C1A0-4CC6-97C7-7322FB1D527D}">
      <dsp:nvSpPr>
        <dsp:cNvPr id="0" name=""/>
        <dsp:cNvSpPr/>
      </dsp:nvSpPr>
      <dsp:spPr>
        <a:xfrm>
          <a:off x="1176746" y="2435755"/>
          <a:ext cx="4154784" cy="8133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Preparing a Resume </a:t>
          </a:r>
          <a:endParaRPr lang="en-IN" sz="2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6746" y="2435755"/>
        <a:ext cx="4154784" cy="813350"/>
      </dsp:txXfrm>
    </dsp:sp>
    <dsp:sp modelId="{C09BAFEE-6414-443F-898D-A4DC1EFB367D}">
      <dsp:nvSpPr>
        <dsp:cNvPr id="0" name=""/>
        <dsp:cNvSpPr/>
      </dsp:nvSpPr>
      <dsp:spPr>
        <a:xfrm>
          <a:off x="717043" y="2397864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F9EE7-72B1-4431-90CC-AFF449D50047}">
      <dsp:nvSpPr>
        <dsp:cNvPr id="0" name=""/>
        <dsp:cNvSpPr/>
      </dsp:nvSpPr>
      <dsp:spPr>
        <a:xfrm>
          <a:off x="1019403" y="3471699"/>
          <a:ext cx="4311221" cy="874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Learn to Identify Values, skills, qualification </a:t>
          </a:r>
          <a:endParaRPr lang="en-IN" sz="25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9403" y="3471699"/>
        <a:ext cx="4311221" cy="874700"/>
      </dsp:txXfrm>
    </dsp:sp>
    <dsp:sp modelId="{FD4518ED-5340-46AB-8769-7EF8DC796CEF}">
      <dsp:nvSpPr>
        <dsp:cNvPr id="0" name=""/>
        <dsp:cNvSpPr/>
      </dsp:nvSpPr>
      <dsp:spPr>
        <a:xfrm>
          <a:off x="560605" y="3464482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812E0-33FA-49CB-9AEC-5DB7AB7DE564}">
      <dsp:nvSpPr>
        <dsp:cNvPr id="0" name=""/>
        <dsp:cNvSpPr/>
      </dsp:nvSpPr>
      <dsp:spPr>
        <a:xfrm>
          <a:off x="507811" y="4478361"/>
          <a:ext cx="4820923" cy="9946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Discussion</a:t>
          </a:r>
        </a:p>
      </dsp:txBody>
      <dsp:txXfrm>
        <a:off x="507811" y="4478361"/>
        <a:ext cx="4820923" cy="994612"/>
      </dsp:txXfrm>
    </dsp:sp>
    <dsp:sp modelId="{BEAD4EBC-1E60-4353-8E54-992A8D02D9C9}">
      <dsp:nvSpPr>
        <dsp:cNvPr id="0" name=""/>
        <dsp:cNvSpPr/>
      </dsp:nvSpPr>
      <dsp:spPr>
        <a:xfrm>
          <a:off x="50904" y="4531101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9B5F0-E8EE-4A69-9B5D-0956E3F18C01}" type="datetimeFigureOut">
              <a:rPr lang="en-US" smtClean="0"/>
              <a:pPr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2208-96B4-4DC4-A0B0-85E8DC0D07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9FFFB-FE50-40A2-8CD7-0C5FAFFFBBE9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7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1B4B-9DB6-48FD-992F-7E97CD44BE61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3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4F8E-018A-4705-A4AD-F48C70510B58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4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0D81-B33E-43CF-87E8-24A89B51125B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1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8FF5-F088-4C78-853A-D24CDEB64584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0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D3C-4B21-4415-A5DA-E2CDB76256F5}" type="datetime1">
              <a:rPr lang="en-IN" smtClean="0"/>
              <a:t>19-06-2018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1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F0CD-A4DE-4B67-B43B-9CE4A1C68CCD}" type="datetime1">
              <a:rPr lang="en-IN" smtClean="0"/>
              <a:t>19-06-2018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9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997A-D4B0-42AA-BF1E-C251EB882FD7}" type="datetime1">
              <a:rPr lang="en-IN" smtClean="0"/>
              <a:t>19-06-2018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9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3D9D-97B6-4ACA-88A0-BC0BB10B236B}" type="datetime1">
              <a:rPr lang="en-IN" smtClean="0"/>
              <a:t>19-06-2018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6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63AC-A1EE-40DE-8EA2-E570DE1F9798}" type="datetime1">
              <a:rPr lang="en-IN" smtClean="0"/>
              <a:t>19-06-2018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15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2EDC-F6D2-4126-AF5F-C4C22F684FA2}" type="datetime1">
              <a:rPr lang="en-IN" smtClean="0"/>
              <a:t>19-06-2018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1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1829-8D81-44EB-B518-056BC42B5304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ECCD-47B1-477A-8FEB-74E39C8CDA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23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-99392"/>
            <a:ext cx="9144000" cy="13681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Joseph’s Academy of Soft Skills</a:t>
            </a:r>
            <a:br>
              <a:rPr lang="en-GB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(JASS</a:t>
            </a:r>
            <a:r>
              <a:rPr lang="en-GB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IN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6731" y="5157192"/>
            <a:ext cx="381064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Dr.R.Ganesasubramanian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Economics</a:t>
            </a: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St.Joseph’s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College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(Autonomous)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Tiruchirappalli-02</a:t>
            </a:r>
          </a:p>
          <a:p>
            <a:pPr algn="ctr"/>
            <a:r>
              <a:rPr lang="en-IN" dirty="0" smtClean="0"/>
              <a:t>    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142426" y="5589240"/>
            <a:ext cx="4764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75000"/>
                  </a:schemeClr>
                </a:solidFill>
              </a:rPr>
              <a:t>Resume </a:t>
            </a: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Writing</a:t>
            </a:r>
            <a:endParaRPr lang="en-IN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3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926"/>
            <a:ext cx="8229600" cy="57952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IN" sz="2800" b="1" dirty="0">
                <a:solidFill>
                  <a:srgbClr val="02903B"/>
                </a:solidFill>
              </a:rPr>
              <a:t>Adaptability and flexibility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/>
              <a:t>the ability to allow for and accept change.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IN" sz="2800" b="1" dirty="0">
                <a:solidFill>
                  <a:srgbClr val="0000CC"/>
                </a:solidFill>
              </a:rPr>
              <a:t>Personal Accountability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/>
              <a:t>owning up to one's actions and behaviour's.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IN" sz="2800" b="1" dirty="0">
                <a:solidFill>
                  <a:srgbClr val="FF0000"/>
                </a:solidFill>
              </a:rPr>
              <a:t>Time Management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/>
              <a:t>finding the best balance of activities and available time to accomplish goals.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3264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of soft skill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68760"/>
            <a:ext cx="7999040" cy="4724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/>
              <a:t>To </a:t>
            </a:r>
            <a:r>
              <a:rPr lang="en-US" sz="2800" b="1" dirty="0"/>
              <a:t>handle interpersonal relations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/>
              <a:t>To </a:t>
            </a:r>
            <a:r>
              <a:rPr lang="en-US" sz="2800" b="1" dirty="0"/>
              <a:t>take appropriate decisions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 To communicate effectively </a:t>
            </a:r>
          </a:p>
          <a:p>
            <a:pPr algn="l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To have good impression and impact to gain professional development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0692"/>
              </p:ext>
            </p:extLst>
          </p:nvPr>
        </p:nvGraphicFramePr>
        <p:xfrm>
          <a:off x="6477000" y="4509120"/>
          <a:ext cx="2667000" cy="22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3" imgW="1000000" imgH="1352381" progId="Paint.Picture">
                  <p:embed/>
                </p:oleObj>
              </mc:Choice>
              <mc:Fallback>
                <p:oleObj r:id="rId3" imgW="1000000" imgH="13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09120"/>
                        <a:ext cx="2667000" cy="22768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5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877862"/>
            <a:ext cx="8784976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b="1" dirty="0" smtClean="0"/>
          </a:p>
          <a:p>
            <a:pPr marL="0" indent="0" algn="just">
              <a:buNone/>
            </a:pPr>
            <a:r>
              <a:rPr lang="en-IN" b="1" dirty="0" smtClean="0"/>
              <a:t>What is Resume? </a:t>
            </a:r>
          </a:p>
          <a:p>
            <a:pPr marL="0" indent="0" algn="just">
              <a:buNone/>
            </a:pPr>
            <a:r>
              <a:rPr lang="en-IN" b="1" dirty="0" smtClean="0"/>
              <a:t>Why do we need?</a:t>
            </a:r>
          </a:p>
          <a:p>
            <a:pPr marL="0" indent="0" algn="just">
              <a:buNone/>
            </a:pPr>
            <a:r>
              <a:rPr lang="en-IN" b="1" dirty="0" smtClean="0"/>
              <a:t>What is Difference between Resume, CV, Bio data?</a:t>
            </a:r>
          </a:p>
          <a:p>
            <a:pPr marL="0" indent="0" algn="just">
              <a:buNone/>
            </a:pPr>
            <a:endParaRPr lang="en-IN" b="1" dirty="0" smtClean="0"/>
          </a:p>
          <a:p>
            <a:pPr marL="0" indent="0" algn="just">
              <a:buNone/>
            </a:pPr>
            <a:r>
              <a:rPr lang="en-IN" b="1" dirty="0" smtClean="0"/>
              <a:t>Resume is career marketing device. </a:t>
            </a:r>
          </a:p>
          <a:p>
            <a:pPr marL="0" indent="0" algn="just">
              <a:buNone/>
            </a:pPr>
            <a:r>
              <a:rPr lang="en-IN" b="1" dirty="0" smtClean="0"/>
              <a:t>It represents person as a viable and attractive candidate for or a set of jobs.</a:t>
            </a:r>
          </a:p>
          <a:p>
            <a:pPr marL="0" indent="0" algn="just">
              <a:buNone/>
            </a:pPr>
            <a:r>
              <a:rPr lang="en-IN" b="1" dirty="0" smtClean="0"/>
              <a:t>Not the History of the Candidate </a:t>
            </a:r>
          </a:p>
          <a:p>
            <a:pPr marL="0" indent="0" algn="just">
              <a:buNone/>
            </a:pPr>
            <a:r>
              <a:rPr lang="en-IN" b="1" dirty="0" smtClean="0"/>
              <a:t>The resume is the tool with the specific purpose </a:t>
            </a:r>
          </a:p>
          <a:p>
            <a:pPr marL="0" indent="0" algn="just">
              <a:buNone/>
            </a:pPr>
            <a:r>
              <a:rPr lang="en-IN" b="1" dirty="0" smtClean="0"/>
              <a:t>Resume is to support the person during the interview 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AB3A-C982-4C7D-B9D3-7285A7F321F9}" type="datetime1">
              <a:rPr lang="en-IN" smtClean="0"/>
              <a:t>19-06-2018</a:t>
            </a:fld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628650" y="83535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Calibri body"/>
              </a:rPr>
              <a:t>			Introduction </a:t>
            </a: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  <a:latin typeface="Calibri body"/>
              </a:rPr>
              <a:t>Resume writing </a:t>
            </a:r>
            <a:endParaRPr lang="en-US" sz="4000" b="1" dirty="0">
              <a:solidFill>
                <a:srgbClr val="0070C0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699143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879454" cy="1325563"/>
          </a:xfrm>
        </p:spPr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70C0"/>
                </a:solidFill>
                <a:latin typeface="Calibri body"/>
              </a:rPr>
              <a:t>Meaning </a:t>
            </a:r>
            <a:endParaRPr lang="en-IN" sz="4000" b="1" dirty="0">
              <a:solidFill>
                <a:srgbClr val="0070C0"/>
              </a:solidFill>
              <a:latin typeface="Calibri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b="1" dirty="0" smtClean="0"/>
              <a:t>Resume-</a:t>
            </a:r>
          </a:p>
          <a:p>
            <a:pPr marL="0" indent="0" algn="just">
              <a:buNone/>
            </a:pPr>
            <a:r>
              <a:rPr lang="en-IN" b="1" dirty="0"/>
              <a:t>	</a:t>
            </a:r>
            <a:r>
              <a:rPr lang="en-IN" b="1" dirty="0" smtClean="0"/>
              <a:t>French root word suggest “Summary” or “Synopsis” of one’s career.</a:t>
            </a:r>
          </a:p>
          <a:p>
            <a:pPr algn="just"/>
            <a:r>
              <a:rPr lang="en-IN" b="1" dirty="0" smtClean="0"/>
              <a:t>It summarises a person’s skills, experience, education and achievements.</a:t>
            </a:r>
          </a:p>
          <a:p>
            <a:pPr algn="just"/>
            <a:r>
              <a:rPr lang="en-IN" b="1" dirty="0" smtClean="0"/>
              <a:t>It has to be 10 to 20 seconds.</a:t>
            </a:r>
          </a:p>
          <a:p>
            <a:pPr algn="just"/>
            <a:r>
              <a:rPr lang="en-IN" b="1" dirty="0" smtClean="0"/>
              <a:t>No negative mark should be included.</a:t>
            </a:r>
          </a:p>
          <a:p>
            <a:pPr algn="just"/>
            <a:r>
              <a:rPr lang="en-IN" b="1" dirty="0" smtClean="0"/>
              <a:t>Prioritize information about you</a:t>
            </a:r>
          </a:p>
          <a:p>
            <a:pPr algn="just"/>
            <a:r>
              <a:rPr lang="en-IN" b="1" dirty="0" smtClean="0"/>
              <a:t>Good resume will guide the interviewer 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0D81-B33E-43CF-87E8-24A89B51125B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27384"/>
            <a:ext cx="6084168" cy="20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1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Structure of a Resume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0" y="800967"/>
            <a:ext cx="8075240" cy="6024057"/>
          </a:xfrm>
        </p:spPr>
        <p:txBody>
          <a:bodyPr numCol="2">
            <a:normAutofit/>
          </a:bodyPr>
          <a:lstStyle/>
          <a:p>
            <a:pPr>
              <a:lnSpc>
                <a:spcPct val="170000"/>
              </a:lnSpc>
            </a:pPr>
            <a:r>
              <a:rPr lang="en-GB" b="1" dirty="0" smtClean="0"/>
              <a:t>Job Objective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Personal </a:t>
            </a:r>
            <a:r>
              <a:rPr lang="en-GB" b="1" dirty="0"/>
              <a:t>Profile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Educational Credentials 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Professional Experience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Technical Qualification 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Core Competencies</a:t>
            </a:r>
          </a:p>
          <a:p>
            <a:pPr>
              <a:lnSpc>
                <a:spcPct val="170000"/>
              </a:lnSpc>
            </a:pPr>
            <a:endParaRPr lang="en-GB" b="1" dirty="0" smtClean="0"/>
          </a:p>
          <a:p>
            <a:pPr>
              <a:lnSpc>
                <a:spcPct val="170000"/>
              </a:lnSpc>
            </a:pPr>
            <a:r>
              <a:rPr lang="en-GB" b="1" dirty="0"/>
              <a:t>Achievements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Co-curricular &amp;  Extra curricular Accomplishments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Contact Information</a:t>
            </a:r>
          </a:p>
          <a:p>
            <a:pPr>
              <a:lnSpc>
                <a:spcPct val="170000"/>
              </a:lnSpc>
            </a:pPr>
            <a:r>
              <a:rPr lang="en-GB" b="1" dirty="0" smtClean="0"/>
              <a:t>References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44634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119814" cy="496855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Communication skills (verbal&amp; written)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Honesty/Integrity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Teamwork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Interpersonal 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Motivation/Initiative/Leadership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Strong work ethics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Analytical skills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Flexibility/adaptability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Computer skills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800" b="1" dirty="0" smtClean="0"/>
              <a:t>Self confidence </a:t>
            </a:r>
          </a:p>
          <a:p>
            <a:pPr algn="l"/>
            <a:endParaRPr lang="en-IN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613-80BC-482B-9402-17D14DD3CDB5}" type="datetime1">
              <a:rPr lang="en-IN" smtClean="0"/>
              <a:t>19-06-2018</a:t>
            </a:fld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0" y="44624"/>
            <a:ext cx="9144000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Top 10 quality which employers expect</a:t>
            </a:r>
          </a:p>
        </p:txBody>
      </p:sp>
    </p:spTree>
    <p:extLst>
      <p:ext uri="{BB962C8B-B14F-4D97-AF65-F5344CB8AC3E}">
        <p14:creationId xmlns:p14="http://schemas.microsoft.com/office/powerpoint/2010/main" val="2135105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38F0-6DE6-4F08-9606-1EA3FABAAE04}" type="datetime1">
              <a:rPr lang="en-IN" smtClean="0"/>
              <a:t>19-06-2018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500618" y="179929"/>
            <a:ext cx="6087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Preparing a Resume </a:t>
            </a:r>
            <a:endParaRPr lang="en-US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IN" b="1" dirty="0" smtClean="0"/>
          </a:p>
          <a:p>
            <a:r>
              <a:rPr lang="en-IN" b="1" dirty="0" smtClean="0"/>
              <a:t>Make ascertains on your abilities, skills, qualities and achievements it gives positive consideration about the candidate.</a:t>
            </a:r>
          </a:p>
          <a:p>
            <a:r>
              <a:rPr lang="en-IN" b="1" dirty="0" smtClean="0"/>
              <a:t>Backup the ascertains with evidence </a:t>
            </a:r>
          </a:p>
          <a:p>
            <a:r>
              <a:rPr lang="en-IN" b="1" dirty="0" smtClean="0"/>
              <a:t>Focus on the writing skills </a:t>
            </a:r>
          </a:p>
          <a:p>
            <a:r>
              <a:rPr lang="en-IN" b="1" dirty="0" smtClean="0"/>
              <a:t>Know what the employer seeks </a:t>
            </a:r>
          </a:p>
          <a:p>
            <a:r>
              <a:rPr lang="en-IN" b="1" dirty="0" smtClean="0"/>
              <a:t>Place emphasis on quality (grooming habits, trust worthiness and communication skills)</a:t>
            </a:r>
            <a:endParaRPr lang="en-IN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97" y="2573457"/>
            <a:ext cx="2309237" cy="1843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48680"/>
            <a:ext cx="8388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libri body"/>
                <a:cs typeface="Times New Roman" panose="02020603050405020304" pitchFamily="18" charset="0"/>
              </a:rPr>
              <a:t>Effective resume </a:t>
            </a:r>
            <a:r>
              <a:rPr lang="en-US" sz="2800" b="1" dirty="0">
                <a:latin typeface="Calibri body"/>
                <a:cs typeface="Times New Roman" panose="02020603050405020304" pitchFamily="18" charset="0"/>
              </a:rPr>
              <a:t>like a trailer of a movie</a:t>
            </a:r>
          </a:p>
        </p:txBody>
      </p:sp>
    </p:spTree>
    <p:extLst>
      <p:ext uri="{BB962C8B-B14F-4D97-AF65-F5344CB8AC3E}">
        <p14:creationId xmlns:p14="http://schemas.microsoft.com/office/powerpoint/2010/main" val="308515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CC"/>
                </a:solidFill>
              </a:rPr>
              <a:t>F</a:t>
            </a:r>
            <a:r>
              <a:rPr lang="en-GB" sz="3200" b="1" dirty="0" smtClean="0">
                <a:solidFill>
                  <a:srgbClr val="0000CC"/>
                </a:solidFill>
              </a:rPr>
              <a:t>or Effective Resume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585"/>
            <a:ext cx="8229600" cy="547641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2800" b="1" dirty="0" smtClean="0">
                <a:solidFill>
                  <a:srgbClr val="006600"/>
                </a:solidFill>
              </a:rPr>
              <a:t>Writing</a:t>
            </a:r>
          </a:p>
          <a:p>
            <a:pPr lvl="1" algn="just">
              <a:lnSpc>
                <a:spcPct val="150000"/>
              </a:lnSpc>
            </a:pPr>
            <a:r>
              <a:rPr lang="en-GB" sz="2600" b="1" dirty="0" smtClean="0"/>
              <a:t>Clear and concise</a:t>
            </a:r>
          </a:p>
          <a:p>
            <a:pPr lvl="1" algn="just">
              <a:lnSpc>
                <a:spcPct val="150000"/>
              </a:lnSpc>
            </a:pPr>
            <a:r>
              <a:rPr lang="en-GB" sz="2600" b="1" dirty="0" smtClean="0"/>
              <a:t>Ensure correctness</a:t>
            </a:r>
          </a:p>
          <a:p>
            <a:pPr algn="just">
              <a:lnSpc>
                <a:spcPct val="150000"/>
              </a:lnSpc>
            </a:pPr>
            <a:r>
              <a:rPr lang="en-GB" sz="2800" b="1" dirty="0" smtClean="0">
                <a:solidFill>
                  <a:srgbClr val="7030A0"/>
                </a:solidFill>
              </a:rPr>
              <a:t>Organization</a:t>
            </a:r>
          </a:p>
          <a:p>
            <a:pPr lvl="1" algn="just">
              <a:lnSpc>
                <a:spcPct val="150000"/>
              </a:lnSpc>
            </a:pPr>
            <a:r>
              <a:rPr lang="en-GB" sz="2600" b="1" dirty="0" smtClean="0"/>
              <a:t>Start with contact information</a:t>
            </a:r>
          </a:p>
          <a:p>
            <a:pPr lvl="1" algn="just">
              <a:lnSpc>
                <a:spcPct val="150000"/>
              </a:lnSpc>
            </a:pPr>
            <a:r>
              <a:rPr lang="en-GB" sz="2600" b="1" dirty="0" smtClean="0"/>
              <a:t>Summary of sections</a:t>
            </a:r>
          </a:p>
          <a:p>
            <a:pPr algn="just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</a:rPr>
              <a:t>Presentation</a:t>
            </a:r>
          </a:p>
          <a:p>
            <a:pPr lvl="1" algn="just">
              <a:lnSpc>
                <a:spcPct val="150000"/>
              </a:lnSpc>
            </a:pPr>
            <a:r>
              <a:rPr lang="en-GB" sz="2600" b="1" dirty="0" smtClean="0"/>
              <a:t>Effective layout</a:t>
            </a:r>
          </a:p>
          <a:p>
            <a:pPr lvl="1" algn="just">
              <a:lnSpc>
                <a:spcPct val="15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59428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Writing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GB" sz="2800" b="1" dirty="0" smtClean="0"/>
              <a:t>Write resume with a target in mind and be appropriate.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GB" sz="2800" b="1" dirty="0" smtClean="0"/>
              <a:t>Customization of resume can increased chances of short listing.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GB" sz="2800" b="1" dirty="0" smtClean="0"/>
              <a:t>Analyse the job ads and job descriptions and compose the resume to address the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524134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240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Moderate size resume.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Right font size and avoid multiple fonts.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Chronological order with the latest experience/ job/ qualifications.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Ensure correct employment dates and designations (no fake claim).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Choose the correct tense and use it consistently.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Be accurate and honest.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31130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1533955"/>
              </p:ext>
            </p:extLst>
          </p:nvPr>
        </p:nvGraphicFramePr>
        <p:xfrm>
          <a:off x="3381822" y="668310"/>
          <a:ext cx="5436433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1031541"/>
            <a:ext cx="309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809" y="3294632"/>
            <a:ext cx="5597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I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060" y="4335462"/>
            <a:ext cx="5405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I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5445224"/>
            <a:ext cx="4154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I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2231865"/>
            <a:ext cx="4347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I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42FB-1D6B-46F6-BD09-0F8BDCCE9CF3}" type="datetime1">
              <a:rPr lang="en-IN" smtClean="0"/>
              <a:t>19-06-2018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2568647" y="83535"/>
            <a:ext cx="3891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dirty="0" smtClean="0">
                <a:latin typeface="Arial Black" panose="020B0A04020102020204" pitchFamily="34" charset="0"/>
              </a:rPr>
              <a:t>Course contents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29525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Highlight your strengths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To prove that you are a better choice than competitor, mention your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Specific achievements / Targets achieved 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Point-out the technology / skills used in different projects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Value additions in previous jobs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91473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Organisation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137" y="1332233"/>
            <a:ext cx="7169727" cy="526511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Start with contact information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Name (bold, not underlined)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Address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Telephone number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n-GB" sz="2600" b="1" dirty="0" smtClean="0"/>
              <a:t>Email address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41227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Sections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974"/>
            <a:ext cx="8229600" cy="54764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Objective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Education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Experience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Achievements and awards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Skills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Professional affiliations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700" b="1" dirty="0" smtClean="0"/>
              <a:t>Publications or projects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2700" b="1" dirty="0"/>
          </a:p>
        </p:txBody>
      </p:sp>
    </p:spTree>
    <p:extLst>
      <p:ext uri="{BB962C8B-B14F-4D97-AF65-F5344CB8AC3E}">
        <p14:creationId xmlns:p14="http://schemas.microsoft.com/office/powerpoint/2010/main" val="3365109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7830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Objective 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It should be tailored to the prospective employer’s needs.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Emphasize how you will use your skills, not what you want to gain.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Establish yourself how you are perfect candidate for that position.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Avoid fluffy phrases.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4925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Achievements and Awards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385"/>
            <a:ext cx="8229600" cy="547641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Scholarships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Grants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Prizes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Nominations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Professional societies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Significant accomplishments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Committees and leadership roles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0678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Skill Section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1441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Software programs and proficiency (Word, Power-Point, Excel, FrontPage, AutoCAD and professional software…).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Programming languages (include Visual Basic, HTML, PHP…).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Abilities (based on experience).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Languages and language ability (strict confidence).</a:t>
            </a:r>
          </a:p>
        </p:txBody>
      </p:sp>
    </p:spTree>
    <p:extLst>
      <p:ext uri="{BB962C8B-B14F-4D97-AF65-F5344CB8AC3E}">
        <p14:creationId xmlns:p14="http://schemas.microsoft.com/office/powerpoint/2010/main" val="4038039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00CC"/>
                </a:solidFill>
                <a:latin typeface="Calibri body"/>
              </a:rPr>
              <a:t>Presentation</a:t>
            </a:r>
            <a:endParaRPr lang="en-GB" sz="4800" b="1" dirty="0">
              <a:solidFill>
                <a:srgbClr val="0000CC"/>
              </a:solidFill>
              <a:latin typeface="Calibri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641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3200" b="1" dirty="0" smtClean="0"/>
              <a:t>A clean, professional format with a little style.</a:t>
            </a:r>
          </a:p>
          <a:p>
            <a:pPr algn="just">
              <a:lnSpc>
                <a:spcPct val="100000"/>
              </a:lnSpc>
            </a:pPr>
            <a:r>
              <a:rPr lang="en-GB" sz="3200" b="1" dirty="0" smtClean="0"/>
              <a:t>Extra white space makes it easy to read – set margins.</a:t>
            </a:r>
          </a:p>
          <a:p>
            <a:pPr algn="just">
              <a:lnSpc>
                <a:spcPct val="100000"/>
              </a:lnSpc>
            </a:pPr>
            <a:r>
              <a:rPr lang="en-GB" sz="3200" b="1" dirty="0" smtClean="0"/>
              <a:t>A focused, targeted resume is best:</a:t>
            </a:r>
          </a:p>
          <a:p>
            <a:pPr lvl="1" algn="just">
              <a:lnSpc>
                <a:spcPct val="100000"/>
              </a:lnSpc>
            </a:pPr>
            <a:r>
              <a:rPr lang="en-GB" sz="2800" b="1" dirty="0" smtClean="0"/>
              <a:t>Avoid the temptation to go more than 2 pages</a:t>
            </a:r>
          </a:p>
          <a:p>
            <a:pPr lvl="1" algn="just">
              <a:lnSpc>
                <a:spcPct val="100000"/>
              </a:lnSpc>
            </a:pPr>
            <a:r>
              <a:rPr lang="en-GB" sz="2800" b="1" dirty="0" smtClean="0"/>
              <a:t>Delete obvious information in order to highlight your unique qualities</a:t>
            </a:r>
          </a:p>
          <a:p>
            <a:pPr algn="just">
              <a:lnSpc>
                <a:spcPct val="100000"/>
              </a:lnSpc>
            </a:pPr>
            <a:r>
              <a:rPr lang="en-GB" sz="3200" b="1" dirty="0" smtClean="0"/>
              <a:t>Font</a:t>
            </a:r>
          </a:p>
          <a:p>
            <a:pPr lvl="1" algn="just">
              <a:lnSpc>
                <a:spcPct val="100000"/>
              </a:lnSpc>
            </a:pPr>
            <a:r>
              <a:rPr lang="en-GB" sz="2800" b="1" dirty="0" smtClean="0"/>
              <a:t>for text: a serif font like Times</a:t>
            </a:r>
          </a:p>
          <a:p>
            <a:pPr lvl="1" algn="just">
              <a:lnSpc>
                <a:spcPct val="100000"/>
              </a:lnSpc>
            </a:pPr>
            <a:r>
              <a:rPr lang="en-GB" sz="2800" b="1" dirty="0" smtClean="0"/>
              <a:t>for headings: Arial or Helvetica </a:t>
            </a:r>
          </a:p>
          <a:p>
            <a:pPr algn="just">
              <a:lnSpc>
                <a:spcPct val="100000"/>
              </a:lnSpc>
            </a:pPr>
            <a:r>
              <a:rPr lang="en-GB" sz="3200" b="1" dirty="0" smtClean="0"/>
              <a:t>Font size should be 11 or 12.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8280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Resume Formats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08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400800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alibri body"/>
                <a:cs typeface="Times New Roman" panose="02020603050405020304" pitchFamily="18" charset="0"/>
              </a:rPr>
              <a:t>Resume formats 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4"/>
                </a:solidFill>
                <a:latin typeface="Calibri body"/>
                <a:cs typeface="Times New Roman" panose="02020603050405020304" pitchFamily="18" charset="0"/>
              </a:rPr>
              <a:t>Types </a:t>
            </a:r>
          </a:p>
          <a:p>
            <a:pPr lvl="1" algn="just">
              <a:lnSpc>
                <a:spcPct val="100000"/>
              </a:lnSpc>
            </a:pPr>
            <a:r>
              <a:rPr lang="en-US" b="1" dirty="0">
                <a:latin typeface="Calibri body"/>
                <a:cs typeface="Times New Roman" panose="02020603050405020304" pitchFamily="18" charset="0"/>
              </a:rPr>
              <a:t>	Chronological –Traditional type experience section is focus. </a:t>
            </a:r>
            <a:r>
              <a:rPr lang="en-US" b="1" dirty="0">
                <a:solidFill>
                  <a:schemeClr val="accent1"/>
                </a:solidFill>
                <a:latin typeface="Calibri body"/>
                <a:cs typeface="Times New Roman" panose="02020603050405020304" pitchFamily="18" charset="0"/>
              </a:rPr>
              <a:t>Objective or summary, to attract the focus of the reader</a:t>
            </a:r>
            <a:r>
              <a:rPr lang="en-US" b="1" dirty="0" smtClean="0">
                <a:latin typeface="Calibri body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00000"/>
              </a:lnSpc>
            </a:pPr>
            <a:endParaRPr lang="en-US" b="1" dirty="0">
              <a:latin typeface="Calibri body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b="1" dirty="0">
                <a:latin typeface="Calibri body"/>
                <a:cs typeface="Times New Roman" panose="02020603050405020304" pitchFamily="18" charset="0"/>
              </a:rPr>
              <a:t>	Functional – major skills and accomplishments </a:t>
            </a:r>
            <a:r>
              <a:rPr lang="en-US" b="1" dirty="0">
                <a:solidFill>
                  <a:schemeClr val="accent1"/>
                </a:solidFill>
                <a:latin typeface="Calibri body"/>
                <a:cs typeface="Times New Roman" panose="02020603050405020304" pitchFamily="18" charset="0"/>
              </a:rPr>
              <a:t>from the very beginning from all the past jobs </a:t>
            </a:r>
            <a:endParaRPr lang="en-US" b="1" dirty="0" smtClean="0">
              <a:solidFill>
                <a:schemeClr val="accent1"/>
              </a:solidFill>
              <a:latin typeface="Calibri body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en-US" b="1" dirty="0">
              <a:latin typeface="Calibri body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b="1" dirty="0">
                <a:latin typeface="Calibri body"/>
                <a:cs typeface="Times New Roman" panose="02020603050405020304" pitchFamily="18" charset="0"/>
              </a:rPr>
              <a:t>	Combined – both characteristics of Chronological and Functional</a:t>
            </a:r>
            <a:r>
              <a:rPr lang="en-US" b="1" dirty="0" smtClean="0">
                <a:latin typeface="Calibri body"/>
                <a:cs typeface="Times New Roman" panose="02020603050405020304" pitchFamily="18" charset="0"/>
              </a:rPr>
              <a:t>.</a:t>
            </a:r>
            <a:endParaRPr lang="en-US" b="1" dirty="0">
              <a:latin typeface="Calibri body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CC"/>
                </a:solidFill>
                <a:latin typeface="Calibri body"/>
              </a:rPr>
              <a:t>Chronological Resume</a:t>
            </a:r>
            <a:br>
              <a:rPr lang="en-GB" b="1" dirty="0">
                <a:solidFill>
                  <a:srgbClr val="0000CC"/>
                </a:solidFill>
                <a:latin typeface="Calibri body"/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351338"/>
          </a:xfrm>
        </p:spPr>
        <p:txBody>
          <a:bodyPr>
            <a:noAutofit/>
          </a:bodyPr>
          <a:lstStyle/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en-IN" sz="2000" b="1" dirty="0" smtClean="0">
                <a:latin typeface="Calibri body"/>
              </a:rPr>
              <a:t>lists </a:t>
            </a:r>
            <a:r>
              <a:rPr lang="en-IN" sz="2000" b="1" dirty="0">
                <a:latin typeface="Calibri body"/>
              </a:rPr>
              <a:t>a candidate's job experiences in chronological order. 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en-IN" sz="2000" b="1" dirty="0">
                <a:latin typeface="Calibri body"/>
              </a:rPr>
              <a:t>Professional experience section starts from the most recent experience and moving chronologically towards previous experiences. 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en-IN" sz="2000" b="1" dirty="0">
                <a:latin typeface="Calibri body"/>
              </a:rPr>
              <a:t>Reverse chronological resume works to build credibility through experience gained, while illustrating career growth over time and filling all gaps in a career trajectory.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en-IN" sz="2000" b="1" dirty="0">
                <a:latin typeface="Calibri body"/>
              </a:rPr>
              <a:t>Reverse chronological resume format are used by those who are not professional resume writers.</a:t>
            </a:r>
          </a:p>
          <a:p>
            <a:pPr lvl="1" algn="just">
              <a:lnSpc>
                <a:spcPct val="120000"/>
              </a:lnSpc>
              <a:spcAft>
                <a:spcPts val="600"/>
              </a:spcAft>
            </a:pPr>
            <a:r>
              <a:rPr lang="en-IN" sz="2000" b="1" dirty="0">
                <a:latin typeface="Calibri body"/>
              </a:rPr>
              <a:t>A chronological resume is not recommended to job seekers with gaps in their career summaries.</a:t>
            </a:r>
            <a:endParaRPr lang="en-GB" sz="2000" b="1" dirty="0">
              <a:latin typeface="Calibri body"/>
            </a:endParaRPr>
          </a:p>
          <a:p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0D81-B33E-43CF-87E8-24A89B51125B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493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-27384"/>
            <a:ext cx="7564438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atin typeface="Tahoma" pitchFamily="34" charset="0"/>
                <a:cs typeface="Tahoma" pitchFamily="34" charset="0"/>
              </a:rPr>
              <a:t>Soft skills defined …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504" y="692696"/>
            <a:ext cx="8856984" cy="6165304"/>
          </a:xfrm>
          <a:effectLst>
            <a:outerShdw dist="45791" dir="2021404" algn="ctr" rotWithShape="0">
              <a:schemeClr val="bg2"/>
            </a:outerShdw>
          </a:effectLst>
        </p:spPr>
        <p:txBody>
          <a:bodyPr>
            <a:normAutofit fontScale="70000" lnSpcReduction="20000"/>
          </a:bodyPr>
          <a:lstStyle/>
          <a:p>
            <a:pPr marL="571500" indent="-571500" eaLnBrk="1" hangingPunct="1">
              <a:buFontTx/>
              <a:buChar char="•"/>
              <a:defRPr/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0" lvl="4" indent="0">
              <a:spcBef>
                <a:spcPts val="1000"/>
              </a:spcBef>
              <a:buNone/>
              <a:defRPr/>
            </a:pPr>
            <a:r>
              <a:rPr lang="en-US" sz="3400" dirty="0" smtClean="0">
                <a:latin typeface="Tahoma" pitchFamily="34" charset="0"/>
                <a:cs typeface="Tahoma" pitchFamily="34" charset="0"/>
              </a:rPr>
              <a:t>Skills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, abilities and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traits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that pertain to </a:t>
            </a:r>
            <a:r>
              <a:rPr lang="en-US" sz="3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personality, attitude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en-US" sz="3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behavior-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Moss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and Tilly, </a:t>
            </a:r>
            <a:r>
              <a:rPr lang="en-US" sz="3400" dirty="0" smtClean="0">
                <a:latin typeface="Tahoma" pitchFamily="34" charset="0"/>
                <a:cs typeface="Tahoma" pitchFamily="34" charset="0"/>
              </a:rPr>
              <a:t>1996</a:t>
            </a:r>
          </a:p>
          <a:p>
            <a:pPr marL="0" lvl="4" indent="0">
              <a:spcBef>
                <a:spcPts val="1000"/>
              </a:spcBef>
              <a:buNone/>
              <a:defRPr/>
            </a:pPr>
            <a:endParaRPr lang="en-IN" sz="3400" dirty="0" smtClean="0">
              <a:latin typeface="Tahoma" pitchFamily="34" charset="0"/>
              <a:cs typeface="Tahoma" pitchFamily="34" charset="0"/>
            </a:endParaRPr>
          </a:p>
          <a:p>
            <a:pPr marL="0" lvl="4" indent="0">
              <a:spcBef>
                <a:spcPts val="1000"/>
              </a:spcBef>
              <a:buNone/>
              <a:defRPr/>
            </a:pPr>
            <a:r>
              <a:rPr lang="en-IN" sz="3400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IN" sz="3400" dirty="0">
                <a:latin typeface="Tahoma" pitchFamily="34" charset="0"/>
                <a:cs typeface="Tahoma" pitchFamily="34" charset="0"/>
              </a:rPr>
              <a:t>Hard skills are </a:t>
            </a:r>
            <a:r>
              <a:rPr lang="en-IN" sz="3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what you do</a:t>
            </a:r>
            <a:r>
              <a:rPr lang="en-IN" sz="3400" dirty="0">
                <a:latin typeface="Tahoma" pitchFamily="34" charset="0"/>
                <a:cs typeface="Tahoma" pitchFamily="34" charset="0"/>
              </a:rPr>
              <a:t>, and soft skills are </a:t>
            </a:r>
            <a:r>
              <a:rPr lang="en-IN" sz="3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how you do it</a:t>
            </a:r>
            <a:r>
              <a:rPr lang="en-IN" sz="3400" dirty="0">
                <a:latin typeface="Tahoma" pitchFamily="34" charset="0"/>
                <a:cs typeface="Tahoma" pitchFamily="34" charset="0"/>
              </a:rPr>
              <a:t>,”</a:t>
            </a:r>
          </a:p>
          <a:p>
            <a:pPr marL="0" indent="0" eaLnBrk="1" hangingPunct="1">
              <a:buNone/>
              <a:defRPr/>
            </a:pPr>
            <a:endParaRPr lang="en-US" sz="3400" dirty="0" smtClean="0">
              <a:latin typeface="Tahoma" pitchFamily="34" charset="0"/>
              <a:cs typeface="Tahoma" pitchFamily="34" charset="0"/>
            </a:endParaRPr>
          </a:p>
          <a:p>
            <a:pPr algn="just">
              <a:buNone/>
              <a:defRPr/>
            </a:pPr>
            <a:r>
              <a:rPr lang="en-IN" sz="3800" dirty="0" smtClean="0">
                <a:latin typeface="Tahoma" pitchFamily="34" charset="0"/>
                <a:cs typeface="Tahoma" pitchFamily="34" charset="0"/>
              </a:rPr>
              <a:t>Soft </a:t>
            </a:r>
            <a:r>
              <a:rPr lang="en-IN" sz="3800" dirty="0">
                <a:latin typeface="Tahoma" pitchFamily="34" charset="0"/>
                <a:cs typeface="Tahoma" pitchFamily="34" charset="0"/>
              </a:rPr>
              <a:t>skills are a combination of people skills, social skills, communication skills, character traits, attitudes, career attributes</a:t>
            </a:r>
            <a:r>
              <a:rPr lang="en-IN" sz="3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IN" sz="3800" dirty="0">
                <a:latin typeface="Tahoma" pitchFamily="34" charset="0"/>
                <a:cs typeface="Tahoma" pitchFamily="34" charset="0"/>
              </a:rPr>
              <a:t>social intelligence and emotional intelligence quotients among others that enable people to navigate their environment, work well with others, perform well, and achieve their goals with complementing hard </a:t>
            </a:r>
            <a:r>
              <a:rPr lang="en-IN" sz="3800" dirty="0" smtClean="0">
                <a:latin typeface="Tahoma" pitchFamily="34" charset="0"/>
                <a:cs typeface="Tahoma" pitchFamily="34" charset="0"/>
              </a:rPr>
              <a:t>skills.</a:t>
            </a:r>
          </a:p>
          <a:p>
            <a:pPr algn="just">
              <a:buNone/>
              <a:defRPr/>
            </a:pPr>
            <a:r>
              <a:rPr lang="en-IN" sz="380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IN" sz="3800" dirty="0">
                <a:latin typeface="Tahoma" pitchFamily="34" charset="0"/>
                <a:cs typeface="Tahoma" pitchFamily="34" charset="0"/>
              </a:rPr>
              <a:t>Collins English Dictionary defines the term "soft skills" as "desirable qualities for certain forms of employment that </a:t>
            </a:r>
            <a:r>
              <a:rPr lang="en-IN" sz="3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do not depend on acquired knowledge: </a:t>
            </a:r>
            <a:endParaRPr lang="en-IN" sz="38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None/>
              <a:defRPr/>
            </a:pPr>
            <a:r>
              <a:rPr lang="en-IN" sz="38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IN" sz="3800" dirty="0" smtClean="0">
                <a:latin typeface="Tahoma" pitchFamily="34" charset="0"/>
                <a:cs typeface="Tahoma" pitchFamily="34" charset="0"/>
              </a:rPr>
              <a:t>they </a:t>
            </a:r>
            <a:r>
              <a:rPr lang="en-IN" sz="3800" dirty="0">
                <a:latin typeface="Tahoma" pitchFamily="34" charset="0"/>
                <a:cs typeface="Tahoma" pitchFamily="34" charset="0"/>
              </a:rPr>
              <a:t>include common sense, the ability to deal with people, and a positive flexible attitude."</a:t>
            </a:r>
            <a:endParaRPr lang="en-US" sz="3800" dirty="0" smtClean="0">
              <a:latin typeface="Tahoma" pitchFamily="34" charset="0"/>
              <a:cs typeface="Tahoma" pitchFamily="34" charset="0"/>
            </a:endParaRPr>
          </a:p>
          <a:p>
            <a:pPr lvl="4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855585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CC"/>
                </a:solidFill>
                <a:latin typeface="Calibri body"/>
              </a:rPr>
              <a:t>Functional </a:t>
            </a:r>
            <a:r>
              <a:rPr lang="en-GB" b="1" dirty="0" smtClean="0">
                <a:solidFill>
                  <a:srgbClr val="0000CC"/>
                </a:solidFill>
                <a:latin typeface="Calibri body"/>
              </a:rPr>
              <a:t>Resumes</a:t>
            </a:r>
            <a:endParaRPr lang="en-IN" b="1" dirty="0">
              <a:latin typeface="Calibri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IN" sz="2500" b="1" dirty="0" smtClean="0"/>
              <a:t>focus </a:t>
            </a:r>
            <a:r>
              <a:rPr lang="en-IN" sz="2500" b="1" dirty="0"/>
              <a:t>on skills that are specific to the type of position being sought. 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IN" sz="2500" b="1" dirty="0"/>
              <a:t>highlighting particular skills or experiences  and directly emphasizes specific professional capabilities and utilizes experience summaries.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IN" sz="2500" b="1" dirty="0"/>
              <a:t>works well for those making a career change, having a varied work history or with little work experience. </a:t>
            </a:r>
          </a:p>
          <a:p>
            <a:pPr lvl="1" algn="just">
              <a:lnSpc>
                <a:spcPct val="110000"/>
              </a:lnSpc>
              <a:spcAft>
                <a:spcPts val="600"/>
              </a:spcAft>
            </a:pPr>
            <a:r>
              <a:rPr lang="en-IN" sz="2500" b="1" dirty="0"/>
              <a:t>also preferred for applications to jobs that require very specific skills or clearly defined personality traits. 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0D81-B33E-43CF-87E8-24A89B51125B}" type="datetime1">
              <a:rPr lang="en-IN" smtClean="0"/>
              <a:t>19-06-2018</a:t>
            </a:fld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CCD-47B1-477A-8FEB-74E39C8CDA39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479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CC"/>
                </a:solidFill>
                <a:latin typeface="Calibri body"/>
              </a:rPr>
              <a:t>Combined Resume (Chronological and Functional</a:t>
            </a:r>
            <a:r>
              <a:rPr lang="en-GB" b="1" dirty="0" smtClean="0">
                <a:solidFill>
                  <a:srgbClr val="0000CC"/>
                </a:solidFill>
                <a:latin typeface="Calibri body"/>
              </a:rPr>
              <a:t>)</a:t>
            </a:r>
            <a:endParaRPr lang="en-IN" dirty="0">
              <a:latin typeface="Calibri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08893"/>
            <a:ext cx="8229600" cy="6024563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 smtClean="0"/>
              <a:t>It has a equilibrium of functional </a:t>
            </a:r>
            <a:r>
              <a:rPr lang="en-IN" sz="2600" b="1" dirty="0"/>
              <a:t>and chronological approaches. </a:t>
            </a:r>
            <a:endParaRPr lang="en-IN" sz="2600" b="1" dirty="0" smtClean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 smtClean="0"/>
              <a:t>typically </a:t>
            </a:r>
            <a:r>
              <a:rPr lang="en-IN" sz="2600" b="1" dirty="0"/>
              <a:t>leads with a functional list of job skills, followed by a chronological list of employers. </a:t>
            </a:r>
            <a:endParaRPr lang="en-IN" sz="2600" b="1" dirty="0" smtClean="0"/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 smtClean="0"/>
              <a:t>tendency </a:t>
            </a:r>
            <a:r>
              <a:rPr lang="en-IN" sz="2600" b="1" dirty="0"/>
              <a:t>to repeat </a:t>
            </a:r>
            <a:r>
              <a:rPr lang="en-IN" sz="2600" b="1" dirty="0" smtClean="0"/>
              <a:t>itself, </a:t>
            </a:r>
            <a:r>
              <a:rPr lang="en-IN" sz="2600" b="1" dirty="0"/>
              <a:t>therefore, less widely used than the other two.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2278437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00CC"/>
                </a:solidFill>
                <a:latin typeface="Calibri body"/>
              </a:rPr>
              <a:t>Don'ts</a:t>
            </a:r>
            <a:endParaRPr lang="en-GB" sz="4800" b="1" dirty="0">
              <a:solidFill>
                <a:srgbClr val="0000CC"/>
              </a:solidFill>
              <a:latin typeface="Calibri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64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/>
              <a:t>Do not shoot same resume to all jobs</a:t>
            </a:r>
            <a:r>
              <a:rPr lang="en-GB" sz="2800" b="1" dirty="0" smtClean="0"/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Don’t state your expectations out of the job rather tell what you can contribute.</a:t>
            </a:r>
            <a:endParaRPr lang="en-GB" sz="2800" b="1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Do not disclose the salary- keep them to be discussed in interview.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Use simple and plain language. Avoid professional jargon.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66622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00CC"/>
                </a:solidFill>
                <a:latin typeface="Calibri body"/>
              </a:rPr>
              <a:t>Reminders</a:t>
            </a:r>
            <a:endParaRPr lang="en-GB" sz="4000" b="1" dirty="0">
              <a:solidFill>
                <a:srgbClr val="0000CC"/>
              </a:solidFill>
              <a:latin typeface="Calibri bod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305800" cy="36877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Proofread with regard to for grammar and punctuation.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Check the spelling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2800" b="1" dirty="0" smtClean="0"/>
              <a:t>Get feedback from someone in-the-know/experts.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95319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CC"/>
                </a:solidFill>
              </a:rPr>
              <a:t>Model Resumes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2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988"/>
            <a:ext cx="4189877" cy="542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Sample Resume Format for Fresh Graduates - One Page Forma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67" y="981024"/>
            <a:ext cx="4156522" cy="53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19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9" y="1042652"/>
            <a:ext cx="4231776" cy="54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32" y="1047843"/>
            <a:ext cx="4240068" cy="548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53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007\pictures\New Picture.bmp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 rot="21085065">
            <a:off x="0" y="836613"/>
            <a:ext cx="9002713" cy="4262437"/>
          </a:xfrm>
          <a:prstGeom prst="rect">
            <a:avLst/>
          </a:prstGeom>
          <a:solidFill>
            <a:schemeClr val="accent5"/>
          </a:solidFill>
          <a:ln w="190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3564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64438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Soft skills: The two domains</a:t>
            </a:r>
          </a:p>
        </p:txBody>
      </p:sp>
      <p:sp>
        <p:nvSpPr>
          <p:cNvPr id="386053" name="Oval 5"/>
          <p:cNvSpPr>
            <a:spLocks noChangeArrowheads="1"/>
          </p:cNvSpPr>
          <p:nvPr/>
        </p:nvSpPr>
        <p:spPr bwMode="auto">
          <a:xfrm>
            <a:off x="838200" y="1828800"/>
            <a:ext cx="4419600" cy="3657600"/>
          </a:xfrm>
          <a:prstGeom prst="ellipse">
            <a:avLst/>
          </a:prstGeom>
          <a:gradFill rotWithShape="1">
            <a:gsLst>
              <a:gs pos="0">
                <a:schemeClr val="accent1">
                  <a:alpha val="52000"/>
                </a:schemeClr>
              </a:gs>
              <a:gs pos="100000">
                <a:schemeClr val="accent1">
                  <a:gamma/>
                  <a:shade val="46275"/>
                  <a:invGamma/>
                  <a:alpha val="53999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6054" name="Oval 6"/>
          <p:cNvSpPr>
            <a:spLocks noChangeArrowheads="1"/>
          </p:cNvSpPr>
          <p:nvPr/>
        </p:nvSpPr>
        <p:spPr bwMode="auto">
          <a:xfrm>
            <a:off x="3429000" y="1828800"/>
            <a:ext cx="4419600" cy="3657600"/>
          </a:xfrm>
          <a:prstGeom prst="ellipse">
            <a:avLst/>
          </a:prstGeom>
          <a:gradFill rotWithShape="1">
            <a:gsLst>
              <a:gs pos="0">
                <a:schemeClr val="tx2">
                  <a:alpha val="50999"/>
                </a:schemeClr>
              </a:gs>
              <a:gs pos="100000">
                <a:schemeClr val="tx2">
                  <a:gamma/>
                  <a:shade val="46275"/>
                  <a:invGamma/>
                  <a:alpha val="44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304800" y="1790700"/>
            <a:ext cx="32766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Intrapersonal</a:t>
            </a:r>
          </a:p>
          <a:p>
            <a:pPr algn="ctr"/>
            <a:r>
              <a:rPr lang="en-IN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(Motivational)</a:t>
            </a: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5038725" y="2362200"/>
            <a:ext cx="3343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Interpersonal</a:t>
            </a:r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 flipV="1">
            <a:off x="4343400" y="3733800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153" name="WordArt 13"/>
          <p:cNvSpPr>
            <a:spLocks noChangeArrowheads="1" noChangeShapeType="1" noTextEdit="1"/>
          </p:cNvSpPr>
          <p:nvPr/>
        </p:nvSpPr>
        <p:spPr bwMode="auto">
          <a:xfrm>
            <a:off x="5334000" y="3105150"/>
            <a:ext cx="2971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(Interactive)</a:t>
            </a:r>
          </a:p>
        </p:txBody>
      </p:sp>
    </p:spTree>
    <p:extLst>
      <p:ext uri="{BB962C8B-B14F-4D97-AF65-F5344CB8AC3E}">
        <p14:creationId xmlns:p14="http://schemas.microsoft.com/office/powerpoint/2010/main" val="2465594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garris\Local Settings\Temporary Internet Files\Content.IE5\YLWGA0RZ\MPj04100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8600"/>
            <a:ext cx="3180556" cy="44013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CC"/>
                </a:solidFill>
              </a:rPr>
              <a:t>Top Ten Soft Skills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02903B"/>
                </a:solidFill>
              </a:rPr>
              <a:t>Communication 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r>
              <a:rPr lang="en-IN" sz="2600" b="1" dirty="0" smtClean="0"/>
              <a:t>oral </a:t>
            </a:r>
            <a:r>
              <a:rPr lang="en-IN" sz="2600" b="1" dirty="0"/>
              <a:t>speaking capability, written, </a:t>
            </a:r>
            <a:r>
              <a:rPr lang="en-IN" sz="2600" b="1" dirty="0" smtClean="0"/>
              <a:t>       		presenting</a:t>
            </a:r>
            <a:r>
              <a:rPr lang="en-IN" sz="2600" b="1" dirty="0"/>
              <a:t>, listening</a:t>
            </a:r>
            <a:r>
              <a:rPr lang="en-IN" sz="2600" b="1" dirty="0" smtClean="0"/>
              <a:t>.</a:t>
            </a: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en-IN" sz="100" b="1" dirty="0" smtClean="0"/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C00000"/>
                </a:solidFill>
              </a:rPr>
              <a:t>Courtesy </a:t>
            </a:r>
            <a:endParaRPr lang="en-IN" sz="2800" b="1" dirty="0">
              <a:solidFill>
                <a:srgbClr val="C0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IN" sz="2600" b="1" dirty="0" smtClean="0"/>
              <a:t>manners</a:t>
            </a:r>
            <a:r>
              <a:rPr lang="en-IN" sz="2600" b="1" dirty="0"/>
              <a:t>, </a:t>
            </a:r>
            <a:r>
              <a:rPr lang="en-IN" sz="2600" b="1" dirty="0" smtClean="0"/>
              <a:t>politeness, </a:t>
            </a:r>
            <a:r>
              <a:rPr lang="en-IN" sz="2600" b="1" dirty="0"/>
              <a:t>business </a:t>
            </a:r>
            <a:r>
              <a:rPr lang="en-IN" sz="2600" b="1" dirty="0" smtClean="0"/>
              <a:t>etiquette(politeness), </a:t>
            </a:r>
            <a:r>
              <a:rPr lang="en-IN" sz="2600" b="1" dirty="0" smtClean="0"/>
              <a:t>gracious</a:t>
            </a:r>
            <a:r>
              <a:rPr lang="en-IN" sz="2600" b="1" dirty="0"/>
              <a:t>, says please and thank you, respectful</a:t>
            </a:r>
            <a:r>
              <a:rPr lang="en-IN" sz="2600" b="1" dirty="0" smtClean="0"/>
              <a:t>.</a:t>
            </a:r>
            <a:endParaRPr lang="en-IN" sz="2600" b="1" dirty="0"/>
          </a:p>
        </p:txBody>
      </p:sp>
    </p:spTree>
    <p:extLst>
      <p:ext uri="{BB962C8B-B14F-4D97-AF65-F5344CB8AC3E}">
        <p14:creationId xmlns:p14="http://schemas.microsoft.com/office/powerpoint/2010/main" val="137886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kgarris\Local Settings\Temporary Internet Files\Content.IE5\8CO4WWME\MPj040258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6632"/>
            <a:ext cx="2699792" cy="295232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N" b="1" dirty="0" smtClean="0">
                <a:solidFill>
                  <a:srgbClr val="02903B"/>
                </a:solidFill>
              </a:rPr>
              <a:t>Flexibility</a:t>
            </a:r>
          </a:p>
          <a:p>
            <a:pPr lvl="1">
              <a:lnSpc>
                <a:spcPct val="160000"/>
              </a:lnSpc>
            </a:pPr>
            <a:r>
              <a:rPr lang="en-IN" b="1" dirty="0" smtClean="0"/>
              <a:t>adaptability</a:t>
            </a:r>
            <a:r>
              <a:rPr lang="en-IN" b="1" dirty="0"/>
              <a:t>, willing to change, lifelong </a:t>
            </a:r>
            <a:r>
              <a:rPr lang="en-IN" b="1" dirty="0" smtClean="0"/>
              <a:t>                                   learner</a:t>
            </a:r>
            <a:r>
              <a:rPr lang="en-IN" b="1" dirty="0"/>
              <a:t>, accepts new things, adjusts, teachable.</a:t>
            </a:r>
          </a:p>
          <a:p>
            <a:pPr algn="just">
              <a:lnSpc>
                <a:spcPct val="160000"/>
              </a:lnSpc>
            </a:pPr>
            <a:r>
              <a:rPr lang="en-IN" b="1" dirty="0" smtClean="0">
                <a:solidFill>
                  <a:srgbClr val="7030A0"/>
                </a:solidFill>
              </a:rPr>
              <a:t>Integrity</a:t>
            </a:r>
          </a:p>
          <a:p>
            <a:pPr lvl="1" algn="just">
              <a:lnSpc>
                <a:spcPct val="160000"/>
              </a:lnSpc>
            </a:pPr>
            <a:r>
              <a:rPr lang="en-IN" b="1" dirty="0" smtClean="0"/>
              <a:t>honest</a:t>
            </a:r>
            <a:r>
              <a:rPr lang="en-IN" b="1" dirty="0"/>
              <a:t>, ethical, high morals, has personal values, does what’s right.</a:t>
            </a:r>
          </a:p>
          <a:p>
            <a:pPr algn="just">
              <a:lnSpc>
                <a:spcPct val="160000"/>
              </a:lnSpc>
            </a:pPr>
            <a:r>
              <a:rPr lang="en-IN" b="1" dirty="0">
                <a:solidFill>
                  <a:srgbClr val="C00000"/>
                </a:solidFill>
              </a:rPr>
              <a:t>Interpersonal skills </a:t>
            </a:r>
          </a:p>
          <a:p>
            <a:pPr lvl="1" algn="just">
              <a:lnSpc>
                <a:spcPct val="160000"/>
              </a:lnSpc>
            </a:pPr>
            <a:r>
              <a:rPr lang="en-IN" b="1" dirty="0" smtClean="0"/>
              <a:t>nice</a:t>
            </a:r>
            <a:r>
              <a:rPr lang="en-IN" b="1" dirty="0"/>
              <a:t>, personable, sense of </a:t>
            </a:r>
            <a:r>
              <a:rPr lang="en-IN" b="1" dirty="0" smtClean="0"/>
              <a:t>humour, </a:t>
            </a:r>
            <a:r>
              <a:rPr lang="en-IN" b="1" dirty="0"/>
              <a:t>friendly</a:t>
            </a:r>
            <a:r>
              <a:rPr lang="en-IN" b="1" dirty="0" smtClean="0"/>
              <a:t>, </a:t>
            </a:r>
            <a:r>
              <a:rPr lang="en-IN" b="1" dirty="0"/>
              <a:t>empathetic, has self-control, patient, sociability, warmth, social skills.</a:t>
            </a:r>
          </a:p>
          <a:p>
            <a:pPr algn="just">
              <a:lnSpc>
                <a:spcPct val="16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38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garris\Local Settings\Temporary Internet Files\Content.IE5\1X3XDN6H\MPj043315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504" y="1700808"/>
            <a:ext cx="4572000" cy="304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3281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0000CC"/>
                </a:solidFill>
              </a:rPr>
              <a:t>Positive attitude </a:t>
            </a:r>
          </a:p>
          <a:p>
            <a:pPr lvl="1" algn="just">
              <a:lnSpc>
                <a:spcPct val="150000"/>
              </a:lnSpc>
            </a:pPr>
            <a:r>
              <a:rPr lang="en-IN" sz="2600" b="1" dirty="0" smtClean="0"/>
              <a:t>optimistic</a:t>
            </a:r>
            <a:r>
              <a:rPr lang="en-IN" sz="2600" b="1" dirty="0"/>
              <a:t>, enthusiastic, encouraging, happy, confident.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</a:rPr>
              <a:t>Professionalism </a:t>
            </a:r>
          </a:p>
          <a:p>
            <a:pPr lvl="1" algn="just">
              <a:lnSpc>
                <a:spcPct val="150000"/>
              </a:lnSpc>
            </a:pPr>
            <a:r>
              <a:rPr lang="en-IN" sz="2600" b="1" dirty="0" smtClean="0"/>
              <a:t>business-like</a:t>
            </a:r>
            <a:r>
              <a:rPr lang="en-IN" sz="2600" b="1" dirty="0"/>
              <a:t>, well-dressed, </a:t>
            </a:r>
            <a:r>
              <a:rPr lang="en-IN" sz="2600" b="1" dirty="0" smtClean="0"/>
              <a:t>				appearance</a:t>
            </a:r>
            <a:r>
              <a:rPr lang="en-IN" sz="2600" b="1" dirty="0"/>
              <a:t>, </a:t>
            </a:r>
            <a:r>
              <a:rPr lang="en-IN" sz="2600" b="1" dirty="0" smtClean="0"/>
              <a:t>self-confidence.</a:t>
            </a:r>
            <a:endParaRPr lang="en-IN" sz="2600" b="1" dirty="0"/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006600"/>
                </a:solidFill>
              </a:rPr>
              <a:t>Responsibility </a:t>
            </a:r>
          </a:p>
          <a:p>
            <a:pPr lvl="1" algn="just">
              <a:lnSpc>
                <a:spcPct val="150000"/>
              </a:lnSpc>
            </a:pPr>
            <a:r>
              <a:rPr lang="en-IN" sz="2600" b="1" dirty="0" smtClean="0"/>
              <a:t>accountable</a:t>
            </a:r>
            <a:r>
              <a:rPr lang="en-IN" sz="2600" b="1" dirty="0"/>
              <a:t>, reliable, gets the job done, resourceful, self-disciplined, wants to do well, conscientious, common sense</a:t>
            </a:r>
            <a:r>
              <a:rPr lang="en-IN" sz="2600" b="1" dirty="0" smtClean="0"/>
              <a:t>.</a:t>
            </a:r>
            <a:endParaRPr lang="en-IN" sz="2600" b="1" dirty="0"/>
          </a:p>
        </p:txBody>
      </p:sp>
    </p:spTree>
    <p:extLst>
      <p:ext uri="{BB962C8B-B14F-4D97-AF65-F5344CB8AC3E}">
        <p14:creationId xmlns:p14="http://schemas.microsoft.com/office/powerpoint/2010/main" val="695707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176"/>
            <a:ext cx="8229600" cy="5029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en-IN" sz="3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IN" sz="3000" b="1" dirty="0" smtClean="0">
                <a:solidFill>
                  <a:schemeClr val="bg2">
                    <a:lumMod val="50000"/>
                  </a:schemeClr>
                </a:solidFill>
              </a:rPr>
              <a:t>Teamwork </a:t>
            </a:r>
            <a:endParaRPr lang="en-IN" sz="3000" b="1" dirty="0">
              <a:solidFill>
                <a:schemeClr val="bg2">
                  <a:lumMod val="5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IN" sz="2700" b="1" dirty="0" smtClean="0"/>
              <a:t>cooperative</a:t>
            </a:r>
            <a:r>
              <a:rPr lang="en-IN" sz="2700" b="1" dirty="0"/>
              <a:t>, gets along with others, agreeable, supportive, helpful, collaborative.</a:t>
            </a:r>
          </a:p>
          <a:p>
            <a:pPr algn="just">
              <a:lnSpc>
                <a:spcPct val="150000"/>
              </a:lnSpc>
            </a:pPr>
            <a:r>
              <a:rPr lang="en-IN" sz="3000" b="1" dirty="0">
                <a:solidFill>
                  <a:schemeClr val="accent6"/>
                </a:solidFill>
              </a:rPr>
              <a:t>Work ethic </a:t>
            </a:r>
            <a:endParaRPr lang="en-IN" sz="3000" b="1" dirty="0" smtClean="0">
              <a:solidFill>
                <a:schemeClr val="accent6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IN" sz="2700" b="1" dirty="0" smtClean="0"/>
              <a:t>hard </a:t>
            </a:r>
            <a:r>
              <a:rPr lang="en-IN" sz="2700" b="1" dirty="0"/>
              <a:t>working, willing to work, loyal, initiative, self-motivated, on time, good attendance.</a:t>
            </a:r>
            <a:endParaRPr lang="en-GB" sz="2700" b="1" dirty="0"/>
          </a:p>
          <a:p>
            <a:pPr algn="just">
              <a:lnSpc>
                <a:spcPct val="150000"/>
              </a:lnSpc>
            </a:pPr>
            <a:endParaRPr lang="en-GB" b="1" dirty="0"/>
          </a:p>
        </p:txBody>
      </p:sp>
      <p:pic>
        <p:nvPicPr>
          <p:cNvPr id="4" name="Picture 6" descr="C:\Documents and Settings\kgarris\Local Settings\Temporary Internet Files\Content.IE5\YLWGA0RZ\MPj04068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5538">
            <a:off x="4334015" y="521034"/>
            <a:ext cx="4042551" cy="2560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124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00CC"/>
                </a:solidFill>
              </a:rPr>
              <a:t>Soft Skills in Action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925"/>
            <a:ext cx="8229600" cy="411451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IN" sz="2800" b="1" dirty="0" smtClean="0">
                <a:solidFill>
                  <a:srgbClr val="C00000"/>
                </a:solidFill>
              </a:rPr>
              <a:t>Communication</a:t>
            </a:r>
            <a:endParaRPr lang="en-IN" sz="2800" dirty="0">
              <a:solidFill>
                <a:srgbClr val="C0000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IN" sz="2600" b="1" dirty="0" smtClean="0"/>
              <a:t>conveying </a:t>
            </a:r>
            <a:r>
              <a:rPr lang="en-IN" sz="2600" b="1" dirty="0"/>
              <a:t>thoughts in a way to express ideas and influence change.</a:t>
            </a:r>
          </a:p>
          <a:p>
            <a:pPr algn="just">
              <a:lnSpc>
                <a:spcPct val="120000"/>
              </a:lnSpc>
            </a:pPr>
            <a:r>
              <a:rPr lang="en-IN" sz="2800" b="1" dirty="0" smtClean="0">
                <a:solidFill>
                  <a:srgbClr val="7030A0"/>
                </a:solidFill>
              </a:rPr>
              <a:t>Leadership</a:t>
            </a:r>
            <a:endParaRPr lang="en-IN" sz="2800" dirty="0">
              <a:solidFill>
                <a:srgbClr val="7030A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IN" sz="2600" b="1" dirty="0" smtClean="0"/>
              <a:t>an </a:t>
            </a:r>
            <a:r>
              <a:rPr lang="en-IN" sz="2600" b="1" dirty="0"/>
              <a:t>expression of authority that inspires others to act by gaining trust and credibility.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dirty="0"/>
          </a:p>
        </p:txBody>
      </p:sp>
      <p:pic>
        <p:nvPicPr>
          <p:cNvPr id="4" name="Picture 4" descr="C:\Documents and Settings\kgarris\Local Settings\Temporary Internet Files\Content.IE5\1X3XDN6H\MPj038773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0315">
            <a:off x="6064966" y="5142033"/>
            <a:ext cx="2473107" cy="151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4588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11869</TotalTime>
  <Words>1140</Words>
  <Application>Microsoft Office PowerPoint</Application>
  <PresentationFormat>On-screen Show (4:3)</PresentationFormat>
  <Paragraphs>237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Calibri body</vt:lpstr>
      <vt:lpstr>Calibri Light</vt:lpstr>
      <vt:lpstr>Tahoma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Soft skills defined …</vt:lpstr>
      <vt:lpstr>Soft skills: The two domains</vt:lpstr>
      <vt:lpstr>Top Ten Soft Skills</vt:lpstr>
      <vt:lpstr>PowerPoint Presentation</vt:lpstr>
      <vt:lpstr>PowerPoint Presentation</vt:lpstr>
      <vt:lpstr>PowerPoint Presentation</vt:lpstr>
      <vt:lpstr>Soft Skills in Action</vt:lpstr>
      <vt:lpstr>PowerPoint Presentation</vt:lpstr>
      <vt:lpstr>Importance of soft skill</vt:lpstr>
      <vt:lpstr>PowerPoint Presentation</vt:lpstr>
      <vt:lpstr>Meaning </vt:lpstr>
      <vt:lpstr>Structure of a Resume</vt:lpstr>
      <vt:lpstr>PowerPoint Presentation</vt:lpstr>
      <vt:lpstr>PowerPoint Presentation</vt:lpstr>
      <vt:lpstr>For Effective Resume</vt:lpstr>
      <vt:lpstr>Writing</vt:lpstr>
      <vt:lpstr>PowerPoint Presentation</vt:lpstr>
      <vt:lpstr>Highlight your strengths</vt:lpstr>
      <vt:lpstr>Organisation</vt:lpstr>
      <vt:lpstr>Sections</vt:lpstr>
      <vt:lpstr>Objective </vt:lpstr>
      <vt:lpstr>Achievements and Awards</vt:lpstr>
      <vt:lpstr>Skill Section</vt:lpstr>
      <vt:lpstr>Presentation</vt:lpstr>
      <vt:lpstr>Resume Formats</vt:lpstr>
      <vt:lpstr>PowerPoint Presentation</vt:lpstr>
      <vt:lpstr>Chronological Resume </vt:lpstr>
      <vt:lpstr>Functional Resumes</vt:lpstr>
      <vt:lpstr>Combined Resume (Chronological and Functional)</vt:lpstr>
      <vt:lpstr>Don'ts</vt:lpstr>
      <vt:lpstr>Reminders</vt:lpstr>
      <vt:lpstr>Model Resumes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BRISILLA</dc:creator>
  <cp:lastModifiedBy>Ganesasubramanian R</cp:lastModifiedBy>
  <cp:revision>725</cp:revision>
  <dcterms:created xsi:type="dcterms:W3CDTF">2013-09-17T09:08:35Z</dcterms:created>
  <dcterms:modified xsi:type="dcterms:W3CDTF">2018-06-19T05:26:26Z</dcterms:modified>
</cp:coreProperties>
</file>