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801" r:id="rId1"/>
  </p:sldMasterIdLst>
  <p:notesMasterIdLst>
    <p:notesMasterId r:id="rId26"/>
  </p:notesMasterIdLst>
  <p:handoutMasterIdLst>
    <p:handoutMasterId r:id="rId27"/>
  </p:handoutMasterIdLst>
  <p:sldIdLst>
    <p:sldId id="630" r:id="rId2"/>
    <p:sldId id="502" r:id="rId3"/>
    <p:sldId id="503" r:id="rId4"/>
    <p:sldId id="491" r:id="rId5"/>
    <p:sldId id="581" r:id="rId6"/>
    <p:sldId id="584" r:id="rId7"/>
    <p:sldId id="582" r:id="rId8"/>
    <p:sldId id="583" r:id="rId9"/>
    <p:sldId id="507" r:id="rId10"/>
    <p:sldId id="613" r:id="rId11"/>
    <p:sldId id="614" r:id="rId12"/>
    <p:sldId id="615" r:id="rId13"/>
    <p:sldId id="512" r:id="rId14"/>
    <p:sldId id="617" r:id="rId15"/>
    <p:sldId id="618" r:id="rId16"/>
    <p:sldId id="519" r:id="rId17"/>
    <p:sldId id="522" r:id="rId18"/>
    <p:sldId id="523" r:id="rId19"/>
    <p:sldId id="517" r:id="rId20"/>
    <p:sldId id="528" r:id="rId21"/>
    <p:sldId id="541" r:id="rId22"/>
    <p:sldId id="542" r:id="rId23"/>
    <p:sldId id="625" r:id="rId24"/>
    <p:sldId id="631" r:id="rId25"/>
  </p:sldIdLst>
  <p:sldSz cx="9144000" cy="6858000" type="screen4x3"/>
  <p:notesSz cx="6854825" cy="9750425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66FFCC"/>
    <a:srgbClr val="FFB685"/>
    <a:srgbClr val="FFA263"/>
    <a:srgbClr val="FF9B57"/>
    <a:srgbClr val="FF8C3D"/>
    <a:srgbClr val="33CC33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2427" autoAdjust="0"/>
    <p:restoredTop sz="94542" autoAdjust="0"/>
  </p:normalViewPr>
  <p:slideViewPr>
    <p:cSldViewPr snapToGrid="0" snapToObjects="1">
      <p:cViewPr>
        <p:scale>
          <a:sx n="66" d="100"/>
          <a:sy n="66" d="100"/>
        </p:scale>
        <p:origin x="-1524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38"/>
    </p:cViewPr>
  </p:sorterViewPr>
  <p:notesViewPr>
    <p:cSldViewPr snapToGrid="0" snapToObjects="1">
      <p:cViewPr varScale="1">
        <p:scale>
          <a:sx n="38" d="100"/>
          <a:sy n="38" d="100"/>
        </p:scale>
        <p:origin x="-1315" y="-58"/>
      </p:cViewPr>
      <p:guideLst>
        <p:guide orient="horz" pos="2338"/>
        <p:guide pos="28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68626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t" anchorCtr="0" compatLnSpc="1">
            <a:prstTxWarp prst="textNoShape">
              <a:avLst/>
            </a:prstTxWarp>
          </a:bodyPr>
          <a:lstStyle>
            <a:lvl1pPr algn="l" defTabSz="947738" rtl="0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t" anchorCtr="0" compatLnSpc="1">
            <a:prstTxWarp prst="textNoShape">
              <a:avLst/>
            </a:prstTxWarp>
          </a:bodyPr>
          <a:lstStyle>
            <a:lvl1pPr algn="r" defTabSz="947738" rtl="0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261475"/>
            <a:ext cx="2968626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b" anchorCtr="0" compatLnSpc="1">
            <a:prstTxWarp prst="textNoShape">
              <a:avLst/>
            </a:prstTxWarp>
          </a:bodyPr>
          <a:lstStyle>
            <a:lvl1pPr algn="l" defTabSz="947738" rtl="0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61475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b" anchorCtr="0" compatLnSpc="1">
            <a:prstTxWarp prst="textNoShape">
              <a:avLst/>
            </a:prstTxWarp>
          </a:bodyPr>
          <a:lstStyle>
            <a:lvl1pPr algn="r" defTabSz="947738" rtl="0" eaLnBrk="0" hangingPunct="0">
              <a:defRPr sz="1100" i="1">
                <a:cs typeface="Times New Roman" pitchFamily="18" charset="0"/>
              </a:defRPr>
            </a:lvl1pPr>
          </a:lstStyle>
          <a:p>
            <a:pPr>
              <a:defRPr/>
            </a:pPr>
            <a:fld id="{6738CC8D-C4D9-4C4F-B891-D82ABA5A6FE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68626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t" anchorCtr="0" compatLnSpc="1">
            <a:prstTxWarp prst="textNoShape">
              <a:avLst/>
            </a:prstTxWarp>
          </a:bodyPr>
          <a:lstStyle>
            <a:lvl1pPr algn="l" defTabSz="947738" rtl="0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t" anchorCtr="0" compatLnSpc="1">
            <a:prstTxWarp prst="textNoShape">
              <a:avLst/>
            </a:prstTxWarp>
          </a:bodyPr>
          <a:lstStyle>
            <a:lvl1pPr algn="r" defTabSz="947738" rtl="0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39775"/>
            <a:ext cx="4856163" cy="3641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633913"/>
            <a:ext cx="5030788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7" tIns="47593" rIns="95187" bIns="475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261475"/>
            <a:ext cx="2968626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b" anchorCtr="0" compatLnSpc="1">
            <a:prstTxWarp prst="textNoShape">
              <a:avLst/>
            </a:prstTxWarp>
          </a:bodyPr>
          <a:lstStyle>
            <a:lvl1pPr algn="l" defTabSz="947738" rtl="0" eaLnBrk="0" hangingPunct="0">
              <a:defRPr sz="11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61475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3" tIns="0" rIns="19693" bIns="0" numCol="1" anchor="b" anchorCtr="0" compatLnSpc="1">
            <a:prstTxWarp prst="textNoShape">
              <a:avLst/>
            </a:prstTxWarp>
          </a:bodyPr>
          <a:lstStyle>
            <a:lvl1pPr algn="r" defTabSz="947738" rtl="0" eaLnBrk="0" hangingPunct="0">
              <a:defRPr sz="1100" i="1">
                <a:cs typeface="Times New Roman" pitchFamily="18" charset="0"/>
              </a:defRPr>
            </a:lvl1pPr>
          </a:lstStyle>
          <a:p>
            <a:pPr>
              <a:defRPr/>
            </a:pPr>
            <a:fld id="{D74255B0-2B65-47D4-B22B-961E99A51C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A6F01-84FB-446C-93A4-9537598E30B4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70450" cy="3652838"/>
          </a:xfrm>
          <a:ln cap="flat"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632325"/>
            <a:ext cx="5027612" cy="4387850"/>
          </a:xfrm>
          <a:noFill/>
          <a:ln/>
        </p:spPr>
        <p:txBody>
          <a:bodyPr lIns="89872" tIns="44148" rIns="89872" bIns="44148"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4D937-AD4F-4308-9ADA-DA21ABE72BB0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70450" cy="3652838"/>
          </a:xfrm>
          <a:ln w="12699" cap="flat"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632325"/>
            <a:ext cx="5027612" cy="4387850"/>
          </a:xfrm>
          <a:noFill/>
          <a:ln/>
        </p:spPr>
        <p:txBody>
          <a:bodyPr tIns="44918" bIns="44918"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CDD03B-6605-4DA6-8ACB-A8EB92925A7D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70450" cy="3652838"/>
          </a:xfrm>
          <a:ln w="12699" cap="flat"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632325"/>
            <a:ext cx="5027612" cy="4387850"/>
          </a:xfrm>
          <a:noFill/>
          <a:ln/>
        </p:spPr>
        <p:txBody>
          <a:bodyPr tIns="44918" bIns="44918"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4FE7A69-381B-405A-94F4-156F4189B592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5C38FC7-9195-4B47-8E20-74AAF096D11A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1ACCDC-10AB-434F-933F-8674A49046D6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AF5E8-D977-41FD-9F6C-E04DF67AAB61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7CD0C34-2431-4718-835E-5104E3165E9F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74E79C7-DD30-45CD-BA4E-73A4CDFE1545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7C418D-743C-4608-A2DA-55153E0EB3A3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E88CA2-EEAD-4FCA-8B82-C7FEA18A973D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745E9DB-4320-4C08-B26A-AE666B10EAC8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56D6194F-0834-47BD-98BD-E67C28E9A3F7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43C1DE-9908-4E19-8E46-1604607F2C3B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7AE753-8ED8-4627-A273-D153CF62FBC0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F0E629-0797-482E-8C1F-C3B9FA97960F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F7BD8C-4355-45FA-8DF0-F30A7D02C9BB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3B5A50-3BEE-4C95-AC19-B032FF800A70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37C19B-46B1-4819-8C0A-CE9EFBBFA9CC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0B464F0-CA2B-4A06-84E7-1450358E0C9B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06A620-1435-4251-BC7C-311DEE4ACEB9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5627C1-1512-4FA4-8679-EC61F2C60CF2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57FEC9-EAE7-4C26-ACF4-BBB573D42756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E03547-06CD-4434-8596-FB879756E2F7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5A266E-072A-478C-841A-235D83E4FBAC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AE00105-2637-4603-96AB-EF5E0312E6EE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070F451-D554-4171-9673-FB820B848356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577026-4C9B-4D46-BECE-E30F5AEA1EEC}" type="datetime3">
              <a:rPr lang="en-US" smtClean="0"/>
              <a:t>25 March 2019</a:t>
            </a:fld>
            <a:endParaRPr lang="en-US" dirty="0"/>
          </a:p>
        </p:txBody>
      </p:sp>
      <p:pic>
        <p:nvPicPr>
          <p:cNvPr id="95234" name="Picture 2" descr="C:\Users\Administrator\Pictures\sjclogo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9134" y="2936137"/>
            <a:ext cx="1362075" cy="170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69375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First-come-first-served (FCFS) scheduling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800" smtClean="0">
                <a:solidFill>
                  <a:schemeClr val="tx1"/>
                </a:solidFill>
                <a:latin typeface="Calibri" pitchFamily="34" charset="0"/>
              </a:rPr>
              <a:t>Processes get the CPU in the order they request it and run until they release it</a:t>
            </a:r>
            <a:br>
              <a:rPr lang="en-US" sz="2800" smtClean="0">
                <a:solidFill>
                  <a:schemeClr val="tx1"/>
                </a:solidFill>
                <a:latin typeface="Calibri" pitchFamily="34" charset="0"/>
              </a:rPr>
            </a:br>
            <a:endParaRPr lang="en-US" sz="280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800" smtClean="0">
                <a:solidFill>
                  <a:schemeClr val="tx1"/>
                </a:solidFill>
                <a:latin typeface="Calibri" pitchFamily="34" charset="0"/>
              </a:rPr>
              <a:t>Ready processes form a FIFO queue</a:t>
            </a:r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9E2580-98C3-45E9-9D8F-3B80B15D5CB5}" type="datetime3">
              <a:rPr lang="en-US" smtClean="0"/>
              <a:t>25 March 2019</a:t>
            </a:fld>
            <a:endParaRPr lang="en-US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F177AA5-0B96-4818-BE87-E3A56482D361}" type="slidenum">
              <a:rPr lang="he-IL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69375" cy="7620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FCFS may cause long waiting times</a:t>
            </a:r>
          </a:p>
        </p:txBody>
      </p:sp>
      <p:sp>
        <p:nvSpPr>
          <p:cNvPr id="31746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AB07610-874D-4283-904B-9F4F1D9BC0E6}" type="datetime3">
              <a:rPr lang="en-US" smtClean="0"/>
              <a:t>25 March 2019</a:t>
            </a:fld>
            <a:endParaRPr 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FABAC4B-625C-416C-855A-D074C14F59C7}" type="slidenum">
              <a:rPr lang="he-IL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01767" name="Rectangle 7"/>
          <p:cNvSpPr>
            <a:spLocks noChangeArrowheads="1"/>
          </p:cNvSpPr>
          <p:nvPr/>
        </p:nvSpPr>
        <p:spPr bwMode="auto">
          <a:xfrm>
            <a:off x="781050" y="1446213"/>
            <a:ext cx="1727200" cy="4937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u="sng">
                <a:cs typeface="+mn-cs"/>
              </a:rPr>
              <a:t>Process</a:t>
            </a:r>
          </a:p>
        </p:txBody>
      </p:sp>
      <p:sp>
        <p:nvSpPr>
          <p:cNvPr id="501768" name="Rectangle 8"/>
          <p:cNvSpPr>
            <a:spLocks noChangeArrowheads="1"/>
          </p:cNvSpPr>
          <p:nvPr/>
        </p:nvSpPr>
        <p:spPr bwMode="auto">
          <a:xfrm>
            <a:off x="2508250" y="1446213"/>
            <a:ext cx="1974850" cy="4937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u="sng">
                <a:cs typeface="+mn-cs"/>
              </a:rPr>
              <a:t>Burst time</a:t>
            </a:r>
            <a:r>
              <a:rPr lang="en-US" sz="2000">
                <a:cs typeface="+mn-cs"/>
              </a:rPr>
              <a:t> (milli)</a:t>
            </a:r>
            <a:endParaRPr lang="en-US" sz="2000" u="sng">
              <a:cs typeface="+mn-cs"/>
            </a:endParaRPr>
          </a:p>
        </p:txBody>
      </p:sp>
      <p:sp>
        <p:nvSpPr>
          <p:cNvPr id="501769" name="Rectangle 9"/>
          <p:cNvSpPr>
            <a:spLocks noChangeArrowheads="1"/>
          </p:cNvSpPr>
          <p:nvPr/>
        </p:nvSpPr>
        <p:spPr bwMode="auto">
          <a:xfrm>
            <a:off x="781050" y="1939925"/>
            <a:ext cx="1727200" cy="49371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solidFill>
                  <a:srgbClr val="800000"/>
                </a:solidFill>
                <a:cs typeface="+mn-cs"/>
              </a:rPr>
              <a:t>P1</a:t>
            </a:r>
          </a:p>
        </p:txBody>
      </p:sp>
      <p:sp>
        <p:nvSpPr>
          <p:cNvPr id="501770" name="Rectangle 10"/>
          <p:cNvSpPr>
            <a:spLocks noChangeArrowheads="1"/>
          </p:cNvSpPr>
          <p:nvPr/>
        </p:nvSpPr>
        <p:spPr bwMode="auto">
          <a:xfrm>
            <a:off x="781050" y="2433638"/>
            <a:ext cx="1727200" cy="4937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solidFill>
                  <a:srgbClr val="800000"/>
                </a:solidFill>
                <a:cs typeface="+mn-cs"/>
              </a:rPr>
              <a:t>P2</a:t>
            </a:r>
          </a:p>
        </p:txBody>
      </p:sp>
      <p:sp>
        <p:nvSpPr>
          <p:cNvPr id="501771" name="Rectangle 11"/>
          <p:cNvSpPr>
            <a:spLocks noChangeArrowheads="1"/>
          </p:cNvSpPr>
          <p:nvPr/>
        </p:nvSpPr>
        <p:spPr bwMode="auto">
          <a:xfrm>
            <a:off x="781050" y="2927350"/>
            <a:ext cx="1727200" cy="49371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solidFill>
                  <a:srgbClr val="800000"/>
                </a:solidFill>
                <a:cs typeface="+mn-cs"/>
              </a:rPr>
              <a:t>P3</a:t>
            </a:r>
          </a:p>
        </p:txBody>
      </p:sp>
      <p:sp>
        <p:nvSpPr>
          <p:cNvPr id="501772" name="Rectangle 12"/>
          <p:cNvSpPr>
            <a:spLocks noChangeArrowheads="1"/>
          </p:cNvSpPr>
          <p:nvPr/>
        </p:nvSpPr>
        <p:spPr bwMode="auto">
          <a:xfrm>
            <a:off x="2508250" y="1939925"/>
            <a:ext cx="1974850" cy="49371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solidFill>
                  <a:srgbClr val="800000"/>
                </a:solidFill>
                <a:cs typeface="+mn-cs"/>
              </a:rPr>
              <a:t>24</a:t>
            </a:r>
          </a:p>
        </p:txBody>
      </p:sp>
      <p:sp>
        <p:nvSpPr>
          <p:cNvPr id="501773" name="Rectangle 13"/>
          <p:cNvSpPr>
            <a:spLocks noChangeArrowheads="1"/>
          </p:cNvSpPr>
          <p:nvPr/>
        </p:nvSpPr>
        <p:spPr bwMode="auto">
          <a:xfrm>
            <a:off x="2508250" y="2433638"/>
            <a:ext cx="1974850" cy="4937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solidFill>
                  <a:srgbClr val="800000"/>
                </a:solidFill>
                <a:cs typeface="+mn-cs"/>
              </a:rPr>
              <a:t>3</a:t>
            </a:r>
          </a:p>
        </p:txBody>
      </p:sp>
      <p:sp>
        <p:nvSpPr>
          <p:cNvPr id="501774" name="Rectangle 14"/>
          <p:cNvSpPr>
            <a:spLocks noChangeArrowheads="1"/>
          </p:cNvSpPr>
          <p:nvPr/>
        </p:nvSpPr>
        <p:spPr bwMode="auto">
          <a:xfrm>
            <a:off x="2508250" y="2927350"/>
            <a:ext cx="1974850" cy="49371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solidFill>
                  <a:srgbClr val="800000"/>
                </a:solidFill>
                <a:cs typeface="+mn-cs"/>
              </a:rPr>
              <a:t>3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239713" y="3592513"/>
            <a:ext cx="8540750" cy="2452687"/>
            <a:chOff x="151" y="2263"/>
            <a:chExt cx="5380" cy="1545"/>
          </a:xfrm>
        </p:grpSpPr>
        <p:grpSp>
          <p:nvGrpSpPr>
            <p:cNvPr id="31760" name="Group 26"/>
            <p:cNvGrpSpPr>
              <a:grpSpLocks/>
            </p:cNvGrpSpPr>
            <p:nvPr/>
          </p:nvGrpSpPr>
          <p:grpSpPr bwMode="auto">
            <a:xfrm>
              <a:off x="151" y="2263"/>
              <a:ext cx="5380" cy="1131"/>
              <a:chOff x="151" y="2263"/>
              <a:chExt cx="5380" cy="1131"/>
            </a:xfrm>
          </p:grpSpPr>
          <p:sp>
            <p:nvSpPr>
              <p:cNvPr id="31762" name="Text Box 15"/>
              <p:cNvSpPr txBox="1">
                <a:spLocks noChangeArrowheads="1"/>
              </p:cNvSpPr>
              <p:nvPr/>
            </p:nvSpPr>
            <p:spPr bwMode="auto">
              <a:xfrm>
                <a:off x="265" y="2263"/>
                <a:ext cx="526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en-US"/>
                  <a:t>If they arrive in the order P1, P2, P3, we get:</a:t>
                </a:r>
              </a:p>
            </p:txBody>
          </p:sp>
          <p:sp>
            <p:nvSpPr>
              <p:cNvPr id="501776" name="Rectangle 16"/>
              <p:cNvSpPr>
                <a:spLocks noChangeArrowheads="1"/>
              </p:cNvSpPr>
              <p:nvPr/>
            </p:nvSpPr>
            <p:spPr bwMode="auto">
              <a:xfrm>
                <a:off x="265" y="2665"/>
                <a:ext cx="5102" cy="466"/>
              </a:xfrm>
              <a:prstGeom prst="rect">
                <a:avLst/>
              </a:prstGeom>
              <a:solidFill>
                <a:srgbClr val="FFB685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he-IL">
                  <a:cs typeface="+mn-cs"/>
                </a:endParaRPr>
              </a:p>
            </p:txBody>
          </p:sp>
          <p:sp>
            <p:nvSpPr>
              <p:cNvPr id="31764" name="Line 17"/>
              <p:cNvSpPr>
                <a:spLocks noChangeShapeType="1"/>
              </p:cNvSpPr>
              <p:nvPr/>
            </p:nvSpPr>
            <p:spPr bwMode="auto">
              <a:xfrm>
                <a:off x="4453" y="2665"/>
                <a:ext cx="0" cy="4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5" name="Line 18"/>
              <p:cNvSpPr>
                <a:spLocks noChangeShapeType="1"/>
              </p:cNvSpPr>
              <p:nvPr/>
            </p:nvSpPr>
            <p:spPr bwMode="auto">
              <a:xfrm>
                <a:off x="4928" y="2665"/>
                <a:ext cx="0" cy="4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6" name="Text Box 19"/>
              <p:cNvSpPr txBox="1">
                <a:spLocks noChangeArrowheads="1"/>
              </p:cNvSpPr>
              <p:nvPr/>
            </p:nvSpPr>
            <p:spPr bwMode="auto">
              <a:xfrm>
                <a:off x="151" y="3138"/>
                <a:ext cx="22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 b="1"/>
                  <a:t>0</a:t>
                </a:r>
              </a:p>
            </p:txBody>
          </p:sp>
          <p:sp>
            <p:nvSpPr>
              <p:cNvPr id="31767" name="Text Box 20"/>
              <p:cNvSpPr txBox="1">
                <a:spLocks noChangeArrowheads="1"/>
              </p:cNvSpPr>
              <p:nvPr/>
            </p:nvSpPr>
            <p:spPr bwMode="auto">
              <a:xfrm>
                <a:off x="4240" y="3163"/>
                <a:ext cx="3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 b="1"/>
                  <a:t>24</a:t>
                </a:r>
              </a:p>
            </p:txBody>
          </p:sp>
          <p:sp>
            <p:nvSpPr>
              <p:cNvPr id="31768" name="Text Box 21"/>
              <p:cNvSpPr txBox="1">
                <a:spLocks noChangeArrowheads="1"/>
              </p:cNvSpPr>
              <p:nvPr/>
            </p:nvSpPr>
            <p:spPr bwMode="auto">
              <a:xfrm>
                <a:off x="4734" y="3163"/>
                <a:ext cx="3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 b="1"/>
                  <a:t>27</a:t>
                </a:r>
              </a:p>
            </p:txBody>
          </p:sp>
          <p:sp>
            <p:nvSpPr>
              <p:cNvPr id="31769" name="Text Box 22"/>
              <p:cNvSpPr txBox="1">
                <a:spLocks noChangeArrowheads="1"/>
              </p:cNvSpPr>
              <p:nvPr/>
            </p:nvSpPr>
            <p:spPr bwMode="auto">
              <a:xfrm>
                <a:off x="5143" y="3163"/>
                <a:ext cx="3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 b="1"/>
                  <a:t>30</a:t>
                </a:r>
              </a:p>
            </p:txBody>
          </p:sp>
          <p:sp>
            <p:nvSpPr>
              <p:cNvPr id="31770" name="Rectangle 23"/>
              <p:cNvSpPr>
                <a:spLocks noChangeArrowheads="1"/>
              </p:cNvSpPr>
              <p:nvPr/>
            </p:nvSpPr>
            <p:spPr bwMode="auto">
              <a:xfrm>
                <a:off x="1736" y="2737"/>
                <a:ext cx="1088" cy="31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solidFill>
                      <a:srgbClr val="800000"/>
                    </a:solidFill>
                  </a:rPr>
                  <a:t>P1</a:t>
                </a:r>
              </a:p>
            </p:txBody>
          </p:sp>
          <p:sp>
            <p:nvSpPr>
              <p:cNvPr id="31771" name="Rectangle 24"/>
              <p:cNvSpPr>
                <a:spLocks noChangeArrowheads="1"/>
              </p:cNvSpPr>
              <p:nvPr/>
            </p:nvSpPr>
            <p:spPr bwMode="auto">
              <a:xfrm>
                <a:off x="4568" y="2737"/>
                <a:ext cx="308" cy="31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solidFill>
                      <a:srgbClr val="800000"/>
                    </a:solidFill>
                  </a:rPr>
                  <a:t>P2</a:t>
                </a:r>
              </a:p>
            </p:txBody>
          </p:sp>
          <p:sp>
            <p:nvSpPr>
              <p:cNvPr id="31772" name="Rectangle 25"/>
              <p:cNvSpPr>
                <a:spLocks noChangeArrowheads="1"/>
              </p:cNvSpPr>
              <p:nvPr/>
            </p:nvSpPr>
            <p:spPr bwMode="auto">
              <a:xfrm>
                <a:off x="4953" y="2737"/>
                <a:ext cx="308" cy="31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solidFill>
                      <a:srgbClr val="800000"/>
                    </a:solidFill>
                  </a:rPr>
                  <a:t>P3</a:t>
                </a:r>
              </a:p>
            </p:txBody>
          </p:sp>
        </p:grpSp>
        <p:sp>
          <p:nvSpPr>
            <p:cNvPr id="31761" name="Text Box 39"/>
            <p:cNvSpPr txBox="1">
              <a:spLocks noChangeArrowheads="1"/>
            </p:cNvSpPr>
            <p:nvPr/>
          </p:nvSpPr>
          <p:spPr bwMode="auto">
            <a:xfrm>
              <a:off x="265" y="3520"/>
              <a:ext cx="186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/>
                <a:t>Average waiting time:</a:t>
              </a:r>
            </a:p>
          </p:txBody>
        </p:sp>
      </p:grpSp>
      <p:sp>
        <p:nvSpPr>
          <p:cNvPr id="501800" name="Text Box 40"/>
          <p:cNvSpPr txBox="1">
            <a:spLocks noChangeArrowheads="1"/>
          </p:cNvSpPr>
          <p:nvPr/>
        </p:nvSpPr>
        <p:spPr bwMode="auto">
          <a:xfrm>
            <a:off x="3381375" y="5588000"/>
            <a:ext cx="29606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(0+24+27) / 3 = </a:t>
            </a:r>
            <a:r>
              <a:rPr lang="en-US" b="1">
                <a:solidFill>
                  <a:srgbClr val="FF0000"/>
                </a:solidFill>
              </a:rPr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501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501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501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FCFS may cause long waiting times 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(cont’d)</a:t>
            </a:r>
            <a:endParaRPr lang="en-US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2770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B06F61C-367E-4BF7-B9F1-1238BFAFB852}" type="datetime3">
              <a:rPr lang="en-US" smtClean="0"/>
              <a:t>25 March 2019</a:t>
            </a:fld>
            <a:endParaRPr lang="en-US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9F1E65B-BEFC-450F-BF83-B1825D25650F}" type="slidenum">
              <a:rPr lang="he-IL" smtClean="0"/>
              <a:pPr>
                <a:defRPr/>
              </a:pPr>
              <a:t>12</a:t>
            </a:fld>
            <a:endParaRPr lang="en-US" smtClean="0"/>
          </a:p>
        </p:txBody>
      </p:sp>
      <p:grpSp>
        <p:nvGrpSpPr>
          <p:cNvPr id="32774" name="Group 26"/>
          <p:cNvGrpSpPr>
            <a:grpSpLocks/>
          </p:cNvGrpSpPr>
          <p:nvPr/>
        </p:nvGrpSpPr>
        <p:grpSpPr bwMode="auto">
          <a:xfrm>
            <a:off x="781050" y="1403350"/>
            <a:ext cx="3282950" cy="1481138"/>
            <a:chOff x="492" y="911"/>
            <a:chExt cx="2332" cy="1244"/>
          </a:xfrm>
        </p:grpSpPr>
        <p:sp>
          <p:nvSpPr>
            <p:cNvPr id="502787" name="Rectangle 3"/>
            <p:cNvSpPr>
              <a:spLocks noChangeArrowheads="1"/>
            </p:cNvSpPr>
            <p:nvPr/>
          </p:nvSpPr>
          <p:spPr bwMode="auto">
            <a:xfrm>
              <a:off x="492" y="911"/>
              <a:ext cx="1088" cy="311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 u="sng">
                  <a:cs typeface="+mn-cs"/>
                </a:rPr>
                <a:t>Process</a:t>
              </a:r>
            </a:p>
          </p:txBody>
        </p:sp>
        <p:sp>
          <p:nvSpPr>
            <p:cNvPr id="502788" name="Rectangle 4"/>
            <p:cNvSpPr>
              <a:spLocks noChangeArrowheads="1"/>
            </p:cNvSpPr>
            <p:nvPr/>
          </p:nvSpPr>
          <p:spPr bwMode="auto">
            <a:xfrm>
              <a:off x="1580" y="911"/>
              <a:ext cx="1244" cy="311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 u="sng">
                  <a:cs typeface="+mn-cs"/>
                </a:rPr>
                <a:t>Burst time</a:t>
              </a:r>
              <a:r>
                <a:rPr lang="en-US" sz="2000">
                  <a:cs typeface="+mn-cs"/>
                </a:rPr>
                <a:t> (milli)</a:t>
              </a:r>
              <a:endParaRPr lang="en-US" sz="2000" u="sng">
                <a:cs typeface="+mn-cs"/>
              </a:endParaRPr>
            </a:p>
          </p:txBody>
        </p:sp>
        <p:sp>
          <p:nvSpPr>
            <p:cNvPr id="502789" name="Rectangle 5"/>
            <p:cNvSpPr>
              <a:spLocks noChangeArrowheads="1"/>
            </p:cNvSpPr>
            <p:nvPr/>
          </p:nvSpPr>
          <p:spPr bwMode="auto">
            <a:xfrm>
              <a:off x="492" y="1222"/>
              <a:ext cx="1088" cy="31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>
                  <a:solidFill>
                    <a:srgbClr val="800000"/>
                  </a:solidFill>
                  <a:cs typeface="+mn-cs"/>
                </a:rPr>
                <a:t>P1</a:t>
              </a:r>
            </a:p>
          </p:txBody>
        </p:sp>
        <p:sp>
          <p:nvSpPr>
            <p:cNvPr id="502790" name="Rectangle 6"/>
            <p:cNvSpPr>
              <a:spLocks noChangeArrowheads="1"/>
            </p:cNvSpPr>
            <p:nvPr/>
          </p:nvSpPr>
          <p:spPr bwMode="auto">
            <a:xfrm>
              <a:off x="492" y="1534"/>
              <a:ext cx="1088" cy="31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>
                  <a:solidFill>
                    <a:srgbClr val="800000"/>
                  </a:solidFill>
                  <a:cs typeface="+mn-cs"/>
                </a:rPr>
                <a:t>P2</a:t>
              </a:r>
            </a:p>
          </p:txBody>
        </p:sp>
        <p:sp>
          <p:nvSpPr>
            <p:cNvPr id="502791" name="Rectangle 7"/>
            <p:cNvSpPr>
              <a:spLocks noChangeArrowheads="1"/>
            </p:cNvSpPr>
            <p:nvPr/>
          </p:nvSpPr>
          <p:spPr bwMode="auto">
            <a:xfrm>
              <a:off x="492" y="1844"/>
              <a:ext cx="1088" cy="311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>
                  <a:solidFill>
                    <a:srgbClr val="800000"/>
                  </a:solidFill>
                  <a:cs typeface="+mn-cs"/>
                </a:rPr>
                <a:t>P3</a:t>
              </a:r>
            </a:p>
          </p:txBody>
        </p:sp>
        <p:sp>
          <p:nvSpPr>
            <p:cNvPr id="502792" name="Rectangle 8"/>
            <p:cNvSpPr>
              <a:spLocks noChangeArrowheads="1"/>
            </p:cNvSpPr>
            <p:nvPr/>
          </p:nvSpPr>
          <p:spPr bwMode="auto">
            <a:xfrm>
              <a:off x="1580" y="1222"/>
              <a:ext cx="1244" cy="31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>
                  <a:solidFill>
                    <a:srgbClr val="800000"/>
                  </a:solidFill>
                  <a:cs typeface="+mn-cs"/>
                </a:rPr>
                <a:t>24</a:t>
              </a:r>
            </a:p>
          </p:txBody>
        </p:sp>
        <p:sp>
          <p:nvSpPr>
            <p:cNvPr id="502793" name="Rectangle 9"/>
            <p:cNvSpPr>
              <a:spLocks noChangeArrowheads="1"/>
            </p:cNvSpPr>
            <p:nvPr/>
          </p:nvSpPr>
          <p:spPr bwMode="auto">
            <a:xfrm>
              <a:off x="1580" y="1534"/>
              <a:ext cx="1244" cy="31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>
                  <a:solidFill>
                    <a:srgbClr val="800000"/>
                  </a:solidFill>
                  <a:cs typeface="+mn-cs"/>
                </a:rPr>
                <a:t>3</a:t>
              </a:r>
            </a:p>
          </p:txBody>
        </p:sp>
        <p:sp>
          <p:nvSpPr>
            <p:cNvPr id="502794" name="Rectangle 10"/>
            <p:cNvSpPr>
              <a:spLocks noChangeArrowheads="1"/>
            </p:cNvSpPr>
            <p:nvPr/>
          </p:nvSpPr>
          <p:spPr bwMode="auto">
            <a:xfrm>
              <a:off x="1580" y="1844"/>
              <a:ext cx="1244" cy="311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>
                  <a:solidFill>
                    <a:srgbClr val="800000"/>
                  </a:solidFill>
                  <a:cs typeface="+mn-cs"/>
                </a:rPr>
                <a:t>3</a:t>
              </a:r>
            </a:p>
          </p:txBody>
        </p:sp>
      </p:grp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420688" y="3021013"/>
            <a:ext cx="83597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/>
              <a:t>If they arrive in the order P1, P2, P3, average waiting time </a:t>
            </a:r>
            <a:r>
              <a:rPr lang="en-US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32776" name="Line 27"/>
          <p:cNvSpPr>
            <a:spLocks noChangeShapeType="1"/>
          </p:cNvSpPr>
          <p:nvPr/>
        </p:nvSpPr>
        <p:spPr bwMode="auto">
          <a:xfrm>
            <a:off x="239713" y="3478213"/>
            <a:ext cx="8540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2812" name="Text Box 28"/>
          <p:cNvSpPr txBox="1">
            <a:spLocks noChangeArrowheads="1"/>
          </p:cNvSpPr>
          <p:nvPr/>
        </p:nvSpPr>
        <p:spPr bwMode="auto">
          <a:xfrm>
            <a:off x="420688" y="3575050"/>
            <a:ext cx="83597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What if they arrive in the order P2, P3, P1?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39713" y="4367213"/>
            <a:ext cx="8540750" cy="1517650"/>
            <a:chOff x="151" y="2751"/>
            <a:chExt cx="5380" cy="956"/>
          </a:xfrm>
        </p:grpSpPr>
        <p:sp>
          <p:nvSpPr>
            <p:cNvPr id="502798" name="Rectangle 14"/>
            <p:cNvSpPr>
              <a:spLocks noChangeArrowheads="1"/>
            </p:cNvSpPr>
            <p:nvPr/>
          </p:nvSpPr>
          <p:spPr bwMode="auto">
            <a:xfrm>
              <a:off x="265" y="2764"/>
              <a:ext cx="5102" cy="466"/>
            </a:xfrm>
            <a:prstGeom prst="rect">
              <a:avLst/>
            </a:prstGeom>
            <a:solidFill>
              <a:srgbClr val="FFB68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32781" name="Line 15"/>
            <p:cNvSpPr>
              <a:spLocks noChangeShapeType="1"/>
            </p:cNvSpPr>
            <p:nvPr/>
          </p:nvSpPr>
          <p:spPr bwMode="auto">
            <a:xfrm>
              <a:off x="659" y="2751"/>
              <a:ext cx="0" cy="4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Line 16"/>
            <p:cNvSpPr>
              <a:spLocks noChangeShapeType="1"/>
            </p:cNvSpPr>
            <p:nvPr/>
          </p:nvSpPr>
          <p:spPr bwMode="auto">
            <a:xfrm>
              <a:off x="1092" y="2751"/>
              <a:ext cx="0" cy="4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Text Box 17"/>
            <p:cNvSpPr txBox="1">
              <a:spLocks noChangeArrowheads="1"/>
            </p:cNvSpPr>
            <p:nvPr/>
          </p:nvSpPr>
          <p:spPr bwMode="auto">
            <a:xfrm>
              <a:off x="151" y="3237"/>
              <a:ext cx="22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0</a:t>
              </a:r>
            </a:p>
          </p:txBody>
        </p:sp>
        <p:sp>
          <p:nvSpPr>
            <p:cNvPr id="32784" name="Text Box 18"/>
            <p:cNvSpPr txBox="1">
              <a:spLocks noChangeArrowheads="1"/>
            </p:cNvSpPr>
            <p:nvPr/>
          </p:nvSpPr>
          <p:spPr bwMode="auto">
            <a:xfrm>
              <a:off x="465" y="323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3</a:t>
              </a:r>
            </a:p>
          </p:txBody>
        </p:sp>
        <p:sp>
          <p:nvSpPr>
            <p:cNvPr id="32785" name="Text Box 19"/>
            <p:cNvSpPr txBox="1">
              <a:spLocks noChangeArrowheads="1"/>
            </p:cNvSpPr>
            <p:nvPr/>
          </p:nvSpPr>
          <p:spPr bwMode="auto">
            <a:xfrm>
              <a:off x="4734" y="3262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1800" b="1"/>
            </a:p>
          </p:txBody>
        </p:sp>
        <p:sp>
          <p:nvSpPr>
            <p:cNvPr id="32786" name="Text Box 20"/>
            <p:cNvSpPr txBox="1">
              <a:spLocks noChangeArrowheads="1"/>
            </p:cNvSpPr>
            <p:nvPr/>
          </p:nvSpPr>
          <p:spPr bwMode="auto">
            <a:xfrm>
              <a:off x="5143" y="3262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30</a:t>
              </a:r>
            </a:p>
          </p:txBody>
        </p:sp>
        <p:sp>
          <p:nvSpPr>
            <p:cNvPr id="32787" name="Rectangle 21"/>
            <p:cNvSpPr>
              <a:spLocks noChangeArrowheads="1"/>
            </p:cNvSpPr>
            <p:nvPr/>
          </p:nvSpPr>
          <p:spPr bwMode="auto">
            <a:xfrm>
              <a:off x="2303" y="2836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P1</a:t>
              </a:r>
            </a:p>
          </p:txBody>
        </p:sp>
        <p:sp>
          <p:nvSpPr>
            <p:cNvPr id="32788" name="Rectangle 22"/>
            <p:cNvSpPr>
              <a:spLocks noChangeArrowheads="1"/>
            </p:cNvSpPr>
            <p:nvPr/>
          </p:nvSpPr>
          <p:spPr bwMode="auto">
            <a:xfrm>
              <a:off x="338" y="2836"/>
              <a:ext cx="30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P2</a:t>
              </a:r>
            </a:p>
          </p:txBody>
        </p:sp>
        <p:sp>
          <p:nvSpPr>
            <p:cNvPr id="32789" name="Rectangle 23"/>
            <p:cNvSpPr>
              <a:spLocks noChangeArrowheads="1"/>
            </p:cNvSpPr>
            <p:nvPr/>
          </p:nvSpPr>
          <p:spPr bwMode="auto">
            <a:xfrm>
              <a:off x="748" y="2836"/>
              <a:ext cx="30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P3</a:t>
              </a:r>
            </a:p>
          </p:txBody>
        </p:sp>
        <p:sp>
          <p:nvSpPr>
            <p:cNvPr id="32790" name="Text Box 24"/>
            <p:cNvSpPr txBox="1">
              <a:spLocks noChangeArrowheads="1"/>
            </p:cNvSpPr>
            <p:nvPr/>
          </p:nvSpPr>
          <p:spPr bwMode="auto">
            <a:xfrm>
              <a:off x="151" y="3419"/>
              <a:ext cx="186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/>
                <a:t>Average waiting time:</a:t>
              </a:r>
            </a:p>
          </p:txBody>
        </p:sp>
        <p:sp>
          <p:nvSpPr>
            <p:cNvPr id="32791" name="Text Box 29"/>
            <p:cNvSpPr txBox="1">
              <a:spLocks noChangeArrowheads="1"/>
            </p:cNvSpPr>
            <p:nvPr/>
          </p:nvSpPr>
          <p:spPr bwMode="auto">
            <a:xfrm>
              <a:off x="897" y="3237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6</a:t>
              </a:r>
            </a:p>
          </p:txBody>
        </p:sp>
      </p:grpSp>
      <p:sp>
        <p:nvSpPr>
          <p:cNvPr id="502814" name="Text Box 30"/>
          <p:cNvSpPr txBox="1">
            <a:spLocks noChangeArrowheads="1"/>
          </p:cNvSpPr>
          <p:nvPr/>
        </p:nvSpPr>
        <p:spPr bwMode="auto">
          <a:xfrm>
            <a:off x="3381375" y="5430838"/>
            <a:ext cx="29606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(0+3+6) / 3 = </a:t>
            </a:r>
            <a:r>
              <a:rPr lang="en-US" b="1">
                <a:solidFill>
                  <a:srgbClr val="33CC33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5028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5028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5028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812" grpId="0"/>
      <p:bldP spid="5028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737600" cy="863600"/>
          </a:xfrm>
        </p:spPr>
        <p:txBody>
          <a:bodyPr lIns="92075" tIns="46038" rIns="92075" bIns="46038" anchor="ctr"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(Non preemptive) Shortest Job First (SJF) scheduling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325563"/>
            <a:ext cx="7772400" cy="1577975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The CPU is assigned to the process that has the smallest next CPU burst</a:t>
            </a: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In some cases, this quantity is known or can be approximated</a:t>
            </a:r>
          </a:p>
        </p:txBody>
      </p:sp>
      <p:sp>
        <p:nvSpPr>
          <p:cNvPr id="3379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1DC73C6-8BEC-4266-8276-4400D82393EC}" type="datetime3">
              <a:rPr lang="en-US" smtClean="0"/>
              <a:t>25 March 2019</a:t>
            </a:fld>
            <a:endParaRPr lang="en-US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1AD97EE-5621-4D12-88E2-3ACD5F1EBC53}" type="slidenum">
              <a:rPr lang="he-IL" smtClean="0"/>
              <a:pPr>
                <a:defRPr/>
              </a:pPr>
              <a:t>13</a:t>
            </a:fld>
            <a:endParaRPr lang="en-US" smtClean="0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600450" y="2676525"/>
            <a:ext cx="3282950" cy="1400175"/>
            <a:chOff x="2268" y="1686"/>
            <a:chExt cx="2068" cy="882"/>
          </a:xfrm>
        </p:grpSpPr>
        <p:sp>
          <p:nvSpPr>
            <p:cNvPr id="372775" name="Rectangle 39"/>
            <p:cNvSpPr>
              <a:spLocks noChangeArrowheads="1"/>
            </p:cNvSpPr>
            <p:nvPr/>
          </p:nvSpPr>
          <p:spPr bwMode="auto">
            <a:xfrm>
              <a:off x="2268" y="1686"/>
              <a:ext cx="965" cy="23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u="sng">
                  <a:cs typeface="+mn-cs"/>
                </a:rPr>
                <a:t>Process</a:t>
              </a:r>
            </a:p>
          </p:txBody>
        </p:sp>
        <p:sp>
          <p:nvSpPr>
            <p:cNvPr id="372776" name="Rectangle 40"/>
            <p:cNvSpPr>
              <a:spLocks noChangeArrowheads="1"/>
            </p:cNvSpPr>
            <p:nvPr/>
          </p:nvSpPr>
          <p:spPr bwMode="auto">
            <a:xfrm>
              <a:off x="3233" y="1686"/>
              <a:ext cx="1103" cy="23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u="sng">
                  <a:cs typeface="+mn-cs"/>
                </a:rPr>
                <a:t>Burst time</a:t>
              </a:r>
              <a:r>
                <a:rPr lang="en-US" sz="1800">
                  <a:cs typeface="+mn-cs"/>
                </a:rPr>
                <a:t> (milli)</a:t>
              </a:r>
              <a:endParaRPr lang="en-US" sz="1800" u="sng">
                <a:cs typeface="+mn-cs"/>
              </a:endParaRPr>
            </a:p>
          </p:txBody>
        </p:sp>
        <p:sp>
          <p:nvSpPr>
            <p:cNvPr id="372777" name="Rectangle 41"/>
            <p:cNvSpPr>
              <a:spLocks noChangeArrowheads="1"/>
            </p:cNvSpPr>
            <p:nvPr/>
          </p:nvSpPr>
          <p:spPr bwMode="auto">
            <a:xfrm>
              <a:off x="2268" y="1919"/>
              <a:ext cx="965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A</a:t>
              </a:r>
            </a:p>
          </p:txBody>
        </p:sp>
        <p:sp>
          <p:nvSpPr>
            <p:cNvPr id="372778" name="Rectangle 42"/>
            <p:cNvSpPr>
              <a:spLocks noChangeArrowheads="1"/>
            </p:cNvSpPr>
            <p:nvPr/>
          </p:nvSpPr>
          <p:spPr bwMode="auto">
            <a:xfrm>
              <a:off x="2268" y="2081"/>
              <a:ext cx="965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B</a:t>
              </a:r>
            </a:p>
          </p:txBody>
        </p:sp>
        <p:sp>
          <p:nvSpPr>
            <p:cNvPr id="372779" name="Rectangle 43"/>
            <p:cNvSpPr>
              <a:spLocks noChangeArrowheads="1"/>
            </p:cNvSpPr>
            <p:nvPr/>
          </p:nvSpPr>
          <p:spPr bwMode="auto">
            <a:xfrm>
              <a:off x="2268" y="2242"/>
              <a:ext cx="965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C</a:t>
              </a:r>
            </a:p>
          </p:txBody>
        </p:sp>
        <p:sp>
          <p:nvSpPr>
            <p:cNvPr id="372780" name="Rectangle 44"/>
            <p:cNvSpPr>
              <a:spLocks noChangeArrowheads="1"/>
            </p:cNvSpPr>
            <p:nvPr/>
          </p:nvSpPr>
          <p:spPr bwMode="auto">
            <a:xfrm>
              <a:off x="3233" y="1919"/>
              <a:ext cx="1103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5</a:t>
              </a:r>
            </a:p>
          </p:txBody>
        </p:sp>
        <p:sp>
          <p:nvSpPr>
            <p:cNvPr id="372781" name="Rectangle 45"/>
            <p:cNvSpPr>
              <a:spLocks noChangeArrowheads="1"/>
            </p:cNvSpPr>
            <p:nvPr/>
          </p:nvSpPr>
          <p:spPr bwMode="auto">
            <a:xfrm>
              <a:off x="3233" y="2081"/>
              <a:ext cx="1103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2</a:t>
              </a:r>
            </a:p>
          </p:txBody>
        </p:sp>
        <p:sp>
          <p:nvSpPr>
            <p:cNvPr id="372782" name="Rectangle 46"/>
            <p:cNvSpPr>
              <a:spLocks noChangeArrowheads="1"/>
            </p:cNvSpPr>
            <p:nvPr/>
          </p:nvSpPr>
          <p:spPr bwMode="auto">
            <a:xfrm>
              <a:off x="3233" y="2242"/>
              <a:ext cx="1103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4</a:t>
              </a:r>
            </a:p>
          </p:txBody>
        </p:sp>
        <p:sp>
          <p:nvSpPr>
            <p:cNvPr id="372783" name="Rectangle 47"/>
            <p:cNvSpPr>
              <a:spLocks noChangeArrowheads="1"/>
            </p:cNvSpPr>
            <p:nvPr/>
          </p:nvSpPr>
          <p:spPr bwMode="auto">
            <a:xfrm>
              <a:off x="2268" y="2403"/>
              <a:ext cx="965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D</a:t>
              </a:r>
            </a:p>
          </p:txBody>
        </p:sp>
        <p:sp>
          <p:nvSpPr>
            <p:cNvPr id="372784" name="Rectangle 48"/>
            <p:cNvSpPr>
              <a:spLocks noChangeArrowheads="1"/>
            </p:cNvSpPr>
            <p:nvPr/>
          </p:nvSpPr>
          <p:spPr bwMode="auto">
            <a:xfrm>
              <a:off x="3233" y="2403"/>
              <a:ext cx="1103" cy="16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solidFill>
                    <a:srgbClr val="800000"/>
                  </a:solidFill>
                  <a:cs typeface="+mn-cs"/>
                </a:rPr>
                <a:t>1</a:t>
              </a:r>
            </a:p>
          </p:txBody>
        </p:sp>
      </p:grp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455613" y="4264025"/>
            <a:ext cx="7891462" cy="1196975"/>
            <a:chOff x="287" y="2686"/>
            <a:chExt cx="4971" cy="754"/>
          </a:xfrm>
        </p:grpSpPr>
        <p:sp>
          <p:nvSpPr>
            <p:cNvPr id="372801" name="Rectangle 65"/>
            <p:cNvSpPr>
              <a:spLocks noChangeArrowheads="1"/>
            </p:cNvSpPr>
            <p:nvPr/>
          </p:nvSpPr>
          <p:spPr bwMode="auto">
            <a:xfrm>
              <a:off x="401" y="2711"/>
              <a:ext cx="2832" cy="287"/>
            </a:xfrm>
            <a:prstGeom prst="rect">
              <a:avLst/>
            </a:prstGeom>
            <a:solidFill>
              <a:srgbClr val="FFB68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33820" name="Rectangle 80"/>
            <p:cNvSpPr>
              <a:spLocks noChangeArrowheads="1"/>
            </p:cNvSpPr>
            <p:nvPr/>
          </p:nvSpPr>
          <p:spPr bwMode="auto">
            <a:xfrm>
              <a:off x="2011" y="2713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C</a:t>
              </a:r>
            </a:p>
          </p:txBody>
        </p:sp>
        <p:sp>
          <p:nvSpPr>
            <p:cNvPr id="33821" name="Rectangle 79"/>
            <p:cNvSpPr>
              <a:spLocks noChangeArrowheads="1"/>
            </p:cNvSpPr>
            <p:nvPr/>
          </p:nvSpPr>
          <p:spPr bwMode="auto">
            <a:xfrm>
              <a:off x="1243" y="2695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B</a:t>
              </a:r>
            </a:p>
          </p:txBody>
        </p:sp>
        <p:sp>
          <p:nvSpPr>
            <p:cNvPr id="33822" name="Line 66"/>
            <p:cNvSpPr>
              <a:spLocks noChangeShapeType="1"/>
            </p:cNvSpPr>
            <p:nvPr/>
          </p:nvSpPr>
          <p:spPr bwMode="auto">
            <a:xfrm>
              <a:off x="2011" y="2711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67"/>
            <p:cNvSpPr>
              <a:spLocks noChangeShapeType="1"/>
            </p:cNvSpPr>
            <p:nvPr/>
          </p:nvSpPr>
          <p:spPr bwMode="auto">
            <a:xfrm>
              <a:off x="1631" y="2718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Text Box 68"/>
            <p:cNvSpPr txBox="1">
              <a:spLocks noChangeArrowheads="1"/>
            </p:cNvSpPr>
            <p:nvPr/>
          </p:nvSpPr>
          <p:spPr bwMode="auto">
            <a:xfrm>
              <a:off x="287" y="3004"/>
              <a:ext cx="22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0</a:t>
              </a:r>
            </a:p>
          </p:txBody>
        </p:sp>
        <p:sp>
          <p:nvSpPr>
            <p:cNvPr id="33825" name="Text Box 69"/>
            <p:cNvSpPr txBox="1">
              <a:spLocks noChangeArrowheads="1"/>
            </p:cNvSpPr>
            <p:nvPr/>
          </p:nvSpPr>
          <p:spPr bwMode="auto">
            <a:xfrm>
              <a:off x="1421" y="3004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5</a:t>
              </a:r>
            </a:p>
          </p:txBody>
        </p:sp>
        <p:sp>
          <p:nvSpPr>
            <p:cNvPr id="33826" name="Text Box 70"/>
            <p:cNvSpPr txBox="1">
              <a:spLocks noChangeArrowheads="1"/>
            </p:cNvSpPr>
            <p:nvPr/>
          </p:nvSpPr>
          <p:spPr bwMode="auto">
            <a:xfrm>
              <a:off x="4870" y="3209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1800" b="1"/>
            </a:p>
          </p:txBody>
        </p:sp>
        <p:sp>
          <p:nvSpPr>
            <p:cNvPr id="33827" name="Rectangle 72"/>
            <p:cNvSpPr>
              <a:spLocks noChangeArrowheads="1"/>
            </p:cNvSpPr>
            <p:nvPr/>
          </p:nvSpPr>
          <p:spPr bwMode="auto">
            <a:xfrm>
              <a:off x="401" y="2686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A</a:t>
              </a:r>
            </a:p>
          </p:txBody>
        </p:sp>
        <p:sp>
          <p:nvSpPr>
            <p:cNvPr id="33828" name="Text Box 75"/>
            <p:cNvSpPr txBox="1">
              <a:spLocks noChangeArrowheads="1"/>
            </p:cNvSpPr>
            <p:nvPr/>
          </p:nvSpPr>
          <p:spPr bwMode="auto">
            <a:xfrm>
              <a:off x="3233" y="2718"/>
              <a:ext cx="202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 sz="2000"/>
                <a:t>Average waiting time: </a:t>
              </a:r>
              <a:r>
                <a:rPr lang="en-US" sz="2000" b="1">
                  <a:solidFill>
                    <a:srgbClr val="3333CC"/>
                  </a:solidFill>
                </a:rPr>
                <a:t>8.75</a:t>
              </a:r>
              <a:endParaRPr lang="en-US" sz="2000"/>
            </a:p>
          </p:txBody>
        </p:sp>
        <p:sp>
          <p:nvSpPr>
            <p:cNvPr id="33829" name="Text Box 76"/>
            <p:cNvSpPr txBox="1">
              <a:spLocks noChangeArrowheads="1"/>
            </p:cNvSpPr>
            <p:nvPr/>
          </p:nvSpPr>
          <p:spPr bwMode="auto">
            <a:xfrm>
              <a:off x="1809" y="3011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7</a:t>
              </a:r>
            </a:p>
          </p:txBody>
        </p:sp>
        <p:sp>
          <p:nvSpPr>
            <p:cNvPr id="33830" name="Line 78"/>
            <p:cNvSpPr>
              <a:spLocks noChangeShapeType="1"/>
            </p:cNvSpPr>
            <p:nvPr/>
          </p:nvSpPr>
          <p:spPr bwMode="auto">
            <a:xfrm>
              <a:off x="2971" y="2718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Rectangle 81"/>
            <p:cNvSpPr>
              <a:spLocks noChangeArrowheads="1"/>
            </p:cNvSpPr>
            <p:nvPr/>
          </p:nvSpPr>
          <p:spPr bwMode="auto">
            <a:xfrm>
              <a:off x="2526" y="2704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D</a:t>
              </a:r>
            </a:p>
          </p:txBody>
        </p:sp>
        <p:sp>
          <p:nvSpPr>
            <p:cNvPr id="33832" name="Text Box 82"/>
            <p:cNvSpPr txBox="1">
              <a:spLocks noChangeArrowheads="1"/>
            </p:cNvSpPr>
            <p:nvPr/>
          </p:nvSpPr>
          <p:spPr bwMode="auto">
            <a:xfrm>
              <a:off x="2711" y="302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11</a:t>
              </a:r>
            </a:p>
          </p:txBody>
        </p:sp>
        <p:sp>
          <p:nvSpPr>
            <p:cNvPr id="33833" name="Text Box 83"/>
            <p:cNvSpPr txBox="1">
              <a:spLocks noChangeArrowheads="1"/>
            </p:cNvSpPr>
            <p:nvPr/>
          </p:nvSpPr>
          <p:spPr bwMode="auto">
            <a:xfrm>
              <a:off x="2971" y="3029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12</a:t>
              </a:r>
            </a:p>
          </p:txBody>
        </p:sp>
      </p:grpSp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444500" y="5135563"/>
            <a:ext cx="7902575" cy="1522412"/>
            <a:chOff x="280" y="3235"/>
            <a:chExt cx="4978" cy="959"/>
          </a:xfrm>
        </p:grpSpPr>
        <p:sp>
          <p:nvSpPr>
            <p:cNvPr id="372840" name="Rectangle 104"/>
            <p:cNvSpPr>
              <a:spLocks noChangeArrowheads="1"/>
            </p:cNvSpPr>
            <p:nvPr/>
          </p:nvSpPr>
          <p:spPr bwMode="auto">
            <a:xfrm>
              <a:off x="401" y="3465"/>
              <a:ext cx="2832" cy="287"/>
            </a:xfrm>
            <a:prstGeom prst="rect">
              <a:avLst/>
            </a:prstGeom>
            <a:solidFill>
              <a:srgbClr val="FFB68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33804" name="Rectangle 112"/>
            <p:cNvSpPr>
              <a:spLocks noChangeArrowheads="1"/>
            </p:cNvSpPr>
            <p:nvPr/>
          </p:nvSpPr>
          <p:spPr bwMode="auto">
            <a:xfrm>
              <a:off x="401" y="3440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D</a:t>
              </a:r>
            </a:p>
          </p:txBody>
        </p:sp>
        <p:sp>
          <p:nvSpPr>
            <p:cNvPr id="33805" name="Rectangle 105"/>
            <p:cNvSpPr>
              <a:spLocks noChangeArrowheads="1"/>
            </p:cNvSpPr>
            <p:nvPr/>
          </p:nvSpPr>
          <p:spPr bwMode="auto">
            <a:xfrm>
              <a:off x="2011" y="3467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A</a:t>
              </a:r>
            </a:p>
          </p:txBody>
        </p:sp>
        <p:sp>
          <p:nvSpPr>
            <p:cNvPr id="33806" name="Rectangle 106"/>
            <p:cNvSpPr>
              <a:spLocks noChangeArrowheads="1"/>
            </p:cNvSpPr>
            <p:nvPr/>
          </p:nvSpPr>
          <p:spPr bwMode="auto">
            <a:xfrm>
              <a:off x="280" y="3449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B</a:t>
              </a:r>
            </a:p>
          </p:txBody>
        </p:sp>
        <p:sp>
          <p:nvSpPr>
            <p:cNvPr id="33807" name="Line 107"/>
            <p:cNvSpPr>
              <a:spLocks noChangeShapeType="1"/>
            </p:cNvSpPr>
            <p:nvPr/>
          </p:nvSpPr>
          <p:spPr bwMode="auto">
            <a:xfrm>
              <a:off x="994" y="346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108"/>
            <p:cNvSpPr>
              <a:spLocks noChangeShapeType="1"/>
            </p:cNvSpPr>
            <p:nvPr/>
          </p:nvSpPr>
          <p:spPr bwMode="auto">
            <a:xfrm>
              <a:off x="643" y="347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Text Box 109"/>
            <p:cNvSpPr txBox="1">
              <a:spLocks noChangeArrowheads="1"/>
            </p:cNvSpPr>
            <p:nvPr/>
          </p:nvSpPr>
          <p:spPr bwMode="auto">
            <a:xfrm>
              <a:off x="287" y="3758"/>
              <a:ext cx="22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0</a:t>
              </a:r>
            </a:p>
          </p:txBody>
        </p:sp>
        <p:sp>
          <p:nvSpPr>
            <p:cNvPr id="33810" name="Text Box 110"/>
            <p:cNvSpPr txBox="1">
              <a:spLocks noChangeArrowheads="1"/>
            </p:cNvSpPr>
            <p:nvPr/>
          </p:nvSpPr>
          <p:spPr bwMode="auto">
            <a:xfrm>
              <a:off x="442" y="37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</a:t>
              </a:r>
            </a:p>
          </p:txBody>
        </p:sp>
        <p:sp>
          <p:nvSpPr>
            <p:cNvPr id="33811" name="Text Box 111"/>
            <p:cNvSpPr txBox="1">
              <a:spLocks noChangeArrowheads="1"/>
            </p:cNvSpPr>
            <p:nvPr/>
          </p:nvSpPr>
          <p:spPr bwMode="auto">
            <a:xfrm>
              <a:off x="4870" y="3963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1800" b="1"/>
            </a:p>
          </p:txBody>
        </p:sp>
        <p:sp>
          <p:nvSpPr>
            <p:cNvPr id="33812" name="Text Box 113"/>
            <p:cNvSpPr txBox="1">
              <a:spLocks noChangeArrowheads="1"/>
            </p:cNvSpPr>
            <p:nvPr/>
          </p:nvSpPr>
          <p:spPr bwMode="auto">
            <a:xfrm>
              <a:off x="3233" y="3472"/>
              <a:ext cx="202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 sz="2000"/>
                <a:t>Average waiting time: </a:t>
              </a:r>
              <a:r>
                <a:rPr lang="en-US" sz="2000" b="1">
                  <a:solidFill>
                    <a:srgbClr val="3333CC"/>
                  </a:solidFill>
                </a:rPr>
                <a:t>5.75</a:t>
              </a:r>
              <a:endParaRPr lang="en-US" sz="2000"/>
            </a:p>
          </p:txBody>
        </p:sp>
        <p:sp>
          <p:nvSpPr>
            <p:cNvPr id="33813" name="Text Box 114"/>
            <p:cNvSpPr txBox="1">
              <a:spLocks noChangeArrowheads="1"/>
            </p:cNvSpPr>
            <p:nvPr/>
          </p:nvSpPr>
          <p:spPr bwMode="auto">
            <a:xfrm>
              <a:off x="1809" y="3765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7</a:t>
              </a:r>
            </a:p>
          </p:txBody>
        </p:sp>
        <p:sp>
          <p:nvSpPr>
            <p:cNvPr id="33814" name="Line 115"/>
            <p:cNvSpPr>
              <a:spLocks noChangeShapeType="1"/>
            </p:cNvSpPr>
            <p:nvPr/>
          </p:nvSpPr>
          <p:spPr bwMode="auto">
            <a:xfrm>
              <a:off x="2026" y="347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Rectangle 116"/>
            <p:cNvSpPr>
              <a:spLocks noChangeArrowheads="1"/>
            </p:cNvSpPr>
            <p:nvPr/>
          </p:nvSpPr>
          <p:spPr bwMode="auto">
            <a:xfrm>
              <a:off x="897" y="3458"/>
              <a:ext cx="1088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C</a:t>
              </a:r>
            </a:p>
          </p:txBody>
        </p:sp>
        <p:sp>
          <p:nvSpPr>
            <p:cNvPr id="33816" name="Text Box 118"/>
            <p:cNvSpPr txBox="1">
              <a:spLocks noChangeArrowheads="1"/>
            </p:cNvSpPr>
            <p:nvPr/>
          </p:nvSpPr>
          <p:spPr bwMode="auto">
            <a:xfrm>
              <a:off x="2971" y="3783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12</a:t>
              </a:r>
            </a:p>
          </p:txBody>
        </p:sp>
        <p:sp>
          <p:nvSpPr>
            <p:cNvPr id="33817" name="Text Box 119"/>
            <p:cNvSpPr txBox="1">
              <a:spLocks noChangeArrowheads="1"/>
            </p:cNvSpPr>
            <p:nvPr/>
          </p:nvSpPr>
          <p:spPr bwMode="auto">
            <a:xfrm>
              <a:off x="729" y="3235"/>
              <a:ext cx="101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 sz="2000"/>
                <a:t>SJF schedule</a:t>
              </a:r>
            </a:p>
          </p:txBody>
        </p:sp>
        <p:sp>
          <p:nvSpPr>
            <p:cNvPr id="33818" name="Text Box 120"/>
            <p:cNvSpPr txBox="1">
              <a:spLocks noChangeArrowheads="1"/>
            </p:cNvSpPr>
            <p:nvPr/>
          </p:nvSpPr>
          <p:spPr bwMode="auto">
            <a:xfrm>
              <a:off x="802" y="376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3</a:t>
              </a:r>
            </a:p>
          </p:txBody>
        </p:sp>
      </p:grp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225550" y="3802063"/>
            <a:ext cx="2276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000"/>
              <a:t>FCFS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4"/>
          <p:cNvSpPr>
            <a:spLocks noGrp="1" noChangeArrowheads="1"/>
          </p:cNvSpPr>
          <p:nvPr>
            <p:ph type="title"/>
          </p:nvPr>
        </p:nvSpPr>
        <p:spPr>
          <a:xfrm>
            <a:off x="406400" y="357188"/>
            <a:ext cx="8737600" cy="508000"/>
          </a:xfrm>
        </p:spPr>
        <p:txBody>
          <a:bodyPr lIns="92075" tIns="46038" rIns="92075" bIns="46038" anchor="ctr"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Non-preemptive SJF: example</a:t>
            </a:r>
            <a:b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(varying arrival times)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962D25D-CC52-4796-810D-0CE2D6AF273E}" type="datetime3">
              <a:rPr lang="en-US" smtClean="0"/>
              <a:t>25 March 2019</a:t>
            </a:fld>
            <a:endParaRPr lang="en-US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32DEB3D-2813-4B62-8AA6-07503CFA3D90}" type="slidenum">
              <a:rPr lang="he-IL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05863" name="Rectangle 7"/>
          <p:cNvSpPr>
            <a:spLocks noChangeArrowheads="1"/>
          </p:cNvSpPr>
          <p:nvPr/>
        </p:nvSpPr>
        <p:spPr bwMode="auto">
          <a:xfrm>
            <a:off x="671513" y="1747838"/>
            <a:ext cx="1531937" cy="3698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u="sng">
                <a:cs typeface="+mn-cs"/>
              </a:rPr>
              <a:t>Process</a:t>
            </a:r>
          </a:p>
        </p:txBody>
      </p:sp>
      <p:sp>
        <p:nvSpPr>
          <p:cNvPr id="505864" name="Rectangle 8"/>
          <p:cNvSpPr>
            <a:spLocks noChangeArrowheads="1"/>
          </p:cNvSpPr>
          <p:nvPr/>
        </p:nvSpPr>
        <p:spPr bwMode="auto">
          <a:xfrm>
            <a:off x="2203450" y="1747838"/>
            <a:ext cx="1751013" cy="3698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u="sng">
                <a:cs typeface="+mn-cs"/>
              </a:rPr>
              <a:t>Arrival time</a:t>
            </a:r>
          </a:p>
        </p:txBody>
      </p:sp>
      <p:sp>
        <p:nvSpPr>
          <p:cNvPr id="505865" name="Rectangle 9"/>
          <p:cNvSpPr>
            <a:spLocks noChangeArrowheads="1"/>
          </p:cNvSpPr>
          <p:nvPr/>
        </p:nvSpPr>
        <p:spPr bwMode="auto">
          <a:xfrm>
            <a:off x="671513" y="2117725"/>
            <a:ext cx="1531937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P1</a:t>
            </a:r>
          </a:p>
        </p:txBody>
      </p:sp>
      <p:sp>
        <p:nvSpPr>
          <p:cNvPr id="505866" name="Rectangle 10"/>
          <p:cNvSpPr>
            <a:spLocks noChangeArrowheads="1"/>
          </p:cNvSpPr>
          <p:nvPr/>
        </p:nvSpPr>
        <p:spPr bwMode="auto">
          <a:xfrm>
            <a:off x="671513" y="2374900"/>
            <a:ext cx="1531937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P2</a:t>
            </a:r>
          </a:p>
        </p:txBody>
      </p:sp>
      <p:sp>
        <p:nvSpPr>
          <p:cNvPr id="505867" name="Rectangle 11"/>
          <p:cNvSpPr>
            <a:spLocks noChangeArrowheads="1"/>
          </p:cNvSpPr>
          <p:nvPr/>
        </p:nvSpPr>
        <p:spPr bwMode="auto">
          <a:xfrm>
            <a:off x="671513" y="2630488"/>
            <a:ext cx="1531937" cy="2619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P3</a:t>
            </a:r>
          </a:p>
        </p:txBody>
      </p:sp>
      <p:sp>
        <p:nvSpPr>
          <p:cNvPr id="505868" name="Rectangle 12"/>
          <p:cNvSpPr>
            <a:spLocks noChangeArrowheads="1"/>
          </p:cNvSpPr>
          <p:nvPr/>
        </p:nvSpPr>
        <p:spPr bwMode="auto">
          <a:xfrm>
            <a:off x="2203450" y="2117725"/>
            <a:ext cx="1751013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0</a:t>
            </a:r>
          </a:p>
        </p:txBody>
      </p:sp>
      <p:sp>
        <p:nvSpPr>
          <p:cNvPr id="505869" name="Rectangle 13"/>
          <p:cNvSpPr>
            <a:spLocks noChangeArrowheads="1"/>
          </p:cNvSpPr>
          <p:nvPr/>
        </p:nvSpPr>
        <p:spPr bwMode="auto">
          <a:xfrm>
            <a:off x="2203450" y="2374900"/>
            <a:ext cx="1751013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2</a:t>
            </a:r>
          </a:p>
        </p:txBody>
      </p:sp>
      <p:sp>
        <p:nvSpPr>
          <p:cNvPr id="505870" name="Rectangle 14"/>
          <p:cNvSpPr>
            <a:spLocks noChangeArrowheads="1"/>
          </p:cNvSpPr>
          <p:nvPr/>
        </p:nvSpPr>
        <p:spPr bwMode="auto">
          <a:xfrm>
            <a:off x="2203450" y="2630488"/>
            <a:ext cx="1751013" cy="2619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4</a:t>
            </a:r>
          </a:p>
        </p:txBody>
      </p:sp>
      <p:sp>
        <p:nvSpPr>
          <p:cNvPr id="505871" name="Rectangle 15"/>
          <p:cNvSpPr>
            <a:spLocks noChangeArrowheads="1"/>
          </p:cNvSpPr>
          <p:nvPr/>
        </p:nvSpPr>
        <p:spPr bwMode="auto">
          <a:xfrm>
            <a:off x="671513" y="2886075"/>
            <a:ext cx="1531937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P4</a:t>
            </a:r>
          </a:p>
        </p:txBody>
      </p:sp>
      <p:sp>
        <p:nvSpPr>
          <p:cNvPr id="505872" name="Rectangle 16"/>
          <p:cNvSpPr>
            <a:spLocks noChangeArrowheads="1"/>
          </p:cNvSpPr>
          <p:nvPr/>
        </p:nvSpPr>
        <p:spPr bwMode="auto">
          <a:xfrm>
            <a:off x="2203450" y="2886075"/>
            <a:ext cx="1751013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5</a:t>
            </a:r>
          </a:p>
        </p:txBody>
      </p:sp>
      <p:sp>
        <p:nvSpPr>
          <p:cNvPr id="505890" name="Rectangle 34"/>
          <p:cNvSpPr>
            <a:spLocks noChangeArrowheads="1"/>
          </p:cNvSpPr>
          <p:nvPr/>
        </p:nvSpPr>
        <p:spPr bwMode="auto">
          <a:xfrm>
            <a:off x="636588" y="4200525"/>
            <a:ext cx="5251450" cy="455613"/>
          </a:xfrm>
          <a:prstGeom prst="rect">
            <a:avLst/>
          </a:prstGeom>
          <a:solidFill>
            <a:srgbClr val="FFB68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he-IL">
              <a:cs typeface="+mn-cs"/>
            </a:endParaRPr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455613" y="4183063"/>
            <a:ext cx="600075" cy="849312"/>
            <a:chOff x="287" y="3067"/>
            <a:chExt cx="378" cy="535"/>
          </a:xfrm>
        </p:grpSpPr>
        <p:sp>
          <p:nvSpPr>
            <p:cNvPr id="35891" name="Rectangle 35"/>
            <p:cNvSpPr>
              <a:spLocks noChangeArrowheads="1"/>
            </p:cNvSpPr>
            <p:nvPr/>
          </p:nvSpPr>
          <p:spPr bwMode="auto">
            <a:xfrm>
              <a:off x="423" y="3067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P1</a:t>
              </a:r>
            </a:p>
          </p:txBody>
        </p:sp>
        <p:sp>
          <p:nvSpPr>
            <p:cNvPr id="35892" name="Text Box 40"/>
            <p:cNvSpPr txBox="1">
              <a:spLocks noChangeArrowheads="1"/>
            </p:cNvSpPr>
            <p:nvPr/>
          </p:nvSpPr>
          <p:spPr bwMode="auto">
            <a:xfrm>
              <a:off x="287" y="3371"/>
              <a:ext cx="22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0</a:t>
              </a:r>
            </a:p>
          </p:txBody>
        </p:sp>
      </p:grpSp>
      <p:sp>
        <p:nvSpPr>
          <p:cNvPr id="35858" name="Text Box 42"/>
          <p:cNvSpPr txBox="1">
            <a:spLocks noChangeArrowheads="1"/>
          </p:cNvSpPr>
          <p:nvPr/>
        </p:nvSpPr>
        <p:spPr bwMode="auto">
          <a:xfrm>
            <a:off x="7731125" y="4991100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800" b="1"/>
          </a:p>
        </p:txBody>
      </p:sp>
      <p:sp>
        <p:nvSpPr>
          <p:cNvPr id="35859" name="Text Box 48"/>
          <p:cNvSpPr txBox="1">
            <a:spLocks noChangeArrowheads="1"/>
          </p:cNvSpPr>
          <p:nvPr/>
        </p:nvSpPr>
        <p:spPr bwMode="auto">
          <a:xfrm>
            <a:off x="1327150" y="3835400"/>
            <a:ext cx="3595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000"/>
              <a:t>Non-preemptive SJF schedule</a:t>
            </a:r>
          </a:p>
        </p:txBody>
      </p:sp>
      <p:sp>
        <p:nvSpPr>
          <p:cNvPr id="505907" name="Rectangle 51"/>
          <p:cNvSpPr>
            <a:spLocks noChangeArrowheads="1"/>
          </p:cNvSpPr>
          <p:nvPr/>
        </p:nvSpPr>
        <p:spPr bwMode="auto">
          <a:xfrm>
            <a:off x="3957638" y="1747838"/>
            <a:ext cx="1751012" cy="3698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u="sng">
                <a:cs typeface="+mn-cs"/>
              </a:rPr>
              <a:t>Burst time</a:t>
            </a:r>
          </a:p>
        </p:txBody>
      </p:sp>
      <p:sp>
        <p:nvSpPr>
          <p:cNvPr id="505908" name="Rectangle 52"/>
          <p:cNvSpPr>
            <a:spLocks noChangeArrowheads="1"/>
          </p:cNvSpPr>
          <p:nvPr/>
        </p:nvSpPr>
        <p:spPr bwMode="auto">
          <a:xfrm>
            <a:off x="3957638" y="2117725"/>
            <a:ext cx="1751012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7</a:t>
            </a:r>
          </a:p>
        </p:txBody>
      </p:sp>
      <p:sp>
        <p:nvSpPr>
          <p:cNvPr id="505909" name="Rectangle 53"/>
          <p:cNvSpPr>
            <a:spLocks noChangeArrowheads="1"/>
          </p:cNvSpPr>
          <p:nvPr/>
        </p:nvSpPr>
        <p:spPr bwMode="auto">
          <a:xfrm>
            <a:off x="3957638" y="2374900"/>
            <a:ext cx="1751012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4</a:t>
            </a:r>
          </a:p>
        </p:txBody>
      </p:sp>
      <p:sp>
        <p:nvSpPr>
          <p:cNvPr id="505910" name="Rectangle 54"/>
          <p:cNvSpPr>
            <a:spLocks noChangeArrowheads="1"/>
          </p:cNvSpPr>
          <p:nvPr/>
        </p:nvSpPr>
        <p:spPr bwMode="auto">
          <a:xfrm>
            <a:off x="3957638" y="2630488"/>
            <a:ext cx="1751012" cy="2619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1</a:t>
            </a:r>
          </a:p>
        </p:txBody>
      </p:sp>
      <p:sp>
        <p:nvSpPr>
          <p:cNvPr id="505911" name="Rectangle 55"/>
          <p:cNvSpPr>
            <a:spLocks noChangeArrowheads="1"/>
          </p:cNvSpPr>
          <p:nvPr/>
        </p:nvSpPr>
        <p:spPr bwMode="auto">
          <a:xfrm>
            <a:off x="3957638" y="2886075"/>
            <a:ext cx="1751012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800000"/>
                </a:solidFill>
                <a:cs typeface="+mn-cs"/>
              </a:rPr>
              <a:t>5</a:t>
            </a:r>
          </a:p>
        </p:txBody>
      </p: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1098550" y="4676775"/>
            <a:ext cx="615950" cy="860425"/>
            <a:chOff x="692" y="3378"/>
            <a:chExt cx="388" cy="542"/>
          </a:xfrm>
        </p:grpSpPr>
        <p:sp>
          <p:nvSpPr>
            <p:cNvPr id="35889" name="Text Box 89"/>
            <p:cNvSpPr txBox="1">
              <a:spLocks noChangeArrowheads="1"/>
            </p:cNvSpPr>
            <p:nvPr/>
          </p:nvSpPr>
          <p:spPr bwMode="auto">
            <a:xfrm>
              <a:off x="692" y="3378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2</a:t>
              </a:r>
            </a:p>
          </p:txBody>
        </p:sp>
        <p:sp>
          <p:nvSpPr>
            <p:cNvPr id="35890" name="Rectangle 90"/>
            <p:cNvSpPr>
              <a:spLocks noChangeArrowheads="1"/>
            </p:cNvSpPr>
            <p:nvPr/>
          </p:nvSpPr>
          <p:spPr bwMode="auto">
            <a:xfrm>
              <a:off x="715" y="3609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P2</a:t>
              </a:r>
            </a:p>
          </p:txBody>
        </p:sp>
      </p:grp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1795463" y="4676775"/>
            <a:ext cx="615950" cy="849313"/>
            <a:chOff x="1131" y="3378"/>
            <a:chExt cx="388" cy="535"/>
          </a:xfrm>
        </p:grpSpPr>
        <p:sp>
          <p:nvSpPr>
            <p:cNvPr id="35887" name="Text Box 91"/>
            <p:cNvSpPr txBox="1">
              <a:spLocks noChangeArrowheads="1"/>
            </p:cNvSpPr>
            <p:nvPr/>
          </p:nvSpPr>
          <p:spPr bwMode="auto">
            <a:xfrm>
              <a:off x="1131" y="3378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4</a:t>
              </a:r>
            </a:p>
          </p:txBody>
        </p:sp>
        <p:sp>
          <p:nvSpPr>
            <p:cNvPr id="35888" name="Rectangle 92"/>
            <p:cNvSpPr>
              <a:spLocks noChangeArrowheads="1"/>
            </p:cNvSpPr>
            <p:nvPr/>
          </p:nvSpPr>
          <p:spPr bwMode="auto">
            <a:xfrm>
              <a:off x="1267" y="3602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P3</a:t>
              </a:r>
            </a:p>
          </p:txBody>
        </p:sp>
      </p:grp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2255838" y="4681538"/>
            <a:ext cx="615950" cy="846137"/>
            <a:chOff x="1421" y="3390"/>
            <a:chExt cx="388" cy="533"/>
          </a:xfrm>
        </p:grpSpPr>
        <p:sp>
          <p:nvSpPr>
            <p:cNvPr id="35885" name="Text Box 93"/>
            <p:cNvSpPr txBox="1">
              <a:spLocks noChangeArrowheads="1"/>
            </p:cNvSpPr>
            <p:nvPr/>
          </p:nvSpPr>
          <p:spPr bwMode="auto">
            <a:xfrm>
              <a:off x="1421" y="3390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5</a:t>
              </a:r>
            </a:p>
          </p:txBody>
        </p:sp>
        <p:sp>
          <p:nvSpPr>
            <p:cNvPr id="35886" name="Rectangle 94"/>
            <p:cNvSpPr>
              <a:spLocks noChangeArrowheads="1"/>
            </p:cNvSpPr>
            <p:nvPr/>
          </p:nvSpPr>
          <p:spPr bwMode="auto">
            <a:xfrm>
              <a:off x="1519" y="3612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P4</a:t>
              </a:r>
            </a:p>
          </p:txBody>
        </p:sp>
      </p:grpSp>
      <p:grpSp>
        <p:nvGrpSpPr>
          <p:cNvPr id="6" name="Group 101"/>
          <p:cNvGrpSpPr>
            <a:grpSpLocks/>
          </p:cNvGrpSpPr>
          <p:nvPr/>
        </p:nvGrpSpPr>
        <p:grpSpPr bwMode="auto">
          <a:xfrm>
            <a:off x="2843213" y="4183063"/>
            <a:ext cx="644525" cy="860425"/>
            <a:chOff x="1791" y="3067"/>
            <a:chExt cx="406" cy="542"/>
          </a:xfrm>
        </p:grpSpPr>
        <p:sp>
          <p:nvSpPr>
            <p:cNvPr id="35881" name="Rectangle 36"/>
            <p:cNvSpPr>
              <a:spLocks noChangeArrowheads="1"/>
            </p:cNvSpPr>
            <p:nvPr/>
          </p:nvSpPr>
          <p:spPr bwMode="auto">
            <a:xfrm>
              <a:off x="2011" y="3080"/>
              <a:ext cx="186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P3</a:t>
              </a:r>
            </a:p>
          </p:txBody>
        </p:sp>
        <p:grpSp>
          <p:nvGrpSpPr>
            <p:cNvPr id="35882" name="Group 100"/>
            <p:cNvGrpSpPr>
              <a:grpSpLocks/>
            </p:cNvGrpSpPr>
            <p:nvPr/>
          </p:nvGrpSpPr>
          <p:grpSpPr bwMode="auto">
            <a:xfrm>
              <a:off x="1791" y="3067"/>
              <a:ext cx="388" cy="542"/>
              <a:chOff x="1809" y="3067"/>
              <a:chExt cx="388" cy="542"/>
            </a:xfrm>
          </p:grpSpPr>
          <p:sp>
            <p:nvSpPr>
              <p:cNvPr id="35883" name="Text Box 44"/>
              <p:cNvSpPr txBox="1">
                <a:spLocks noChangeArrowheads="1"/>
              </p:cNvSpPr>
              <p:nvPr/>
            </p:nvSpPr>
            <p:spPr bwMode="auto">
              <a:xfrm>
                <a:off x="1809" y="3378"/>
                <a:ext cx="3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 b="1"/>
                  <a:t>7</a:t>
                </a:r>
              </a:p>
            </p:txBody>
          </p:sp>
          <p:sp>
            <p:nvSpPr>
              <p:cNvPr id="35884" name="Line 95"/>
              <p:cNvSpPr>
                <a:spLocks noChangeShapeType="1"/>
              </p:cNvSpPr>
              <p:nvPr/>
            </p:nvSpPr>
            <p:spPr bwMode="auto">
              <a:xfrm>
                <a:off x="2011" y="3067"/>
                <a:ext cx="0" cy="2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3179763" y="4183063"/>
            <a:ext cx="615950" cy="889000"/>
            <a:chOff x="2003" y="3067"/>
            <a:chExt cx="388" cy="560"/>
          </a:xfrm>
        </p:grpSpPr>
        <p:sp>
          <p:nvSpPr>
            <p:cNvPr id="35879" name="Line 102"/>
            <p:cNvSpPr>
              <a:spLocks noChangeShapeType="1"/>
            </p:cNvSpPr>
            <p:nvPr/>
          </p:nvSpPr>
          <p:spPr bwMode="auto">
            <a:xfrm>
              <a:off x="2197" y="3067"/>
              <a:ext cx="0" cy="2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0" name="Text Box 103"/>
            <p:cNvSpPr txBox="1">
              <a:spLocks noChangeArrowheads="1"/>
            </p:cNvSpPr>
            <p:nvPr/>
          </p:nvSpPr>
          <p:spPr bwMode="auto">
            <a:xfrm>
              <a:off x="2003" y="3396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8</a:t>
              </a:r>
            </a:p>
          </p:txBody>
        </p:sp>
      </p:grpSp>
      <p:grpSp>
        <p:nvGrpSpPr>
          <p:cNvPr id="9" name="Group 115"/>
          <p:cNvGrpSpPr>
            <a:grpSpLocks/>
          </p:cNvGrpSpPr>
          <p:nvPr/>
        </p:nvGrpSpPr>
        <p:grpSpPr bwMode="auto">
          <a:xfrm>
            <a:off x="3762375" y="4203700"/>
            <a:ext cx="1262063" cy="863600"/>
            <a:chOff x="2370" y="3080"/>
            <a:chExt cx="795" cy="544"/>
          </a:xfrm>
        </p:grpSpPr>
        <p:sp>
          <p:nvSpPr>
            <p:cNvPr id="35876" name="Rectangle 112"/>
            <p:cNvSpPr>
              <a:spLocks noChangeArrowheads="1"/>
            </p:cNvSpPr>
            <p:nvPr/>
          </p:nvSpPr>
          <p:spPr bwMode="auto">
            <a:xfrm>
              <a:off x="2370" y="3098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P2</a:t>
              </a:r>
            </a:p>
          </p:txBody>
        </p:sp>
        <p:sp>
          <p:nvSpPr>
            <p:cNvPr id="35877" name="Line 113"/>
            <p:cNvSpPr>
              <a:spLocks noChangeShapeType="1"/>
            </p:cNvSpPr>
            <p:nvPr/>
          </p:nvSpPr>
          <p:spPr bwMode="auto">
            <a:xfrm>
              <a:off x="2971" y="3080"/>
              <a:ext cx="0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Text Box 114"/>
            <p:cNvSpPr txBox="1">
              <a:spLocks noChangeArrowheads="1"/>
            </p:cNvSpPr>
            <p:nvPr/>
          </p:nvSpPr>
          <p:spPr bwMode="auto">
            <a:xfrm>
              <a:off x="2777" y="3393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12</a:t>
              </a:r>
            </a:p>
          </p:txBody>
        </p:sp>
      </p:grpSp>
      <p:grpSp>
        <p:nvGrpSpPr>
          <p:cNvPr id="10" name="Group 119"/>
          <p:cNvGrpSpPr>
            <a:grpSpLocks/>
          </p:cNvGrpSpPr>
          <p:nvPr/>
        </p:nvGrpSpPr>
        <p:grpSpPr bwMode="auto">
          <a:xfrm>
            <a:off x="5024438" y="4162425"/>
            <a:ext cx="1157287" cy="901700"/>
            <a:chOff x="3165" y="3054"/>
            <a:chExt cx="729" cy="568"/>
          </a:xfrm>
        </p:grpSpPr>
        <p:sp>
          <p:nvSpPr>
            <p:cNvPr id="35874" name="Text Box 111"/>
            <p:cNvSpPr txBox="1">
              <a:spLocks noChangeArrowheads="1"/>
            </p:cNvSpPr>
            <p:nvPr/>
          </p:nvSpPr>
          <p:spPr bwMode="auto">
            <a:xfrm>
              <a:off x="3506" y="3391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16</a:t>
              </a:r>
            </a:p>
          </p:txBody>
        </p:sp>
        <p:sp>
          <p:nvSpPr>
            <p:cNvPr id="35875" name="Rectangle 118"/>
            <p:cNvSpPr>
              <a:spLocks noChangeArrowheads="1"/>
            </p:cNvSpPr>
            <p:nvPr/>
          </p:nvSpPr>
          <p:spPr bwMode="auto">
            <a:xfrm>
              <a:off x="3165" y="3054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P4</a:t>
              </a:r>
            </a:p>
          </p:txBody>
        </p:sp>
      </p:grpSp>
      <p:sp>
        <p:nvSpPr>
          <p:cNvPr id="505989" name="Rectangle 133"/>
          <p:cNvSpPr>
            <a:spLocks noChangeArrowheads="1"/>
          </p:cNvSpPr>
          <p:nvPr/>
        </p:nvSpPr>
        <p:spPr bwMode="auto">
          <a:xfrm>
            <a:off x="287338" y="5537200"/>
            <a:ext cx="29051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en-US"/>
              <a:t>Average waiting time:</a:t>
            </a:r>
          </a:p>
        </p:txBody>
      </p:sp>
      <p:sp>
        <p:nvSpPr>
          <p:cNvPr id="505990" name="Rectangle 134"/>
          <p:cNvSpPr>
            <a:spLocks noChangeArrowheads="1"/>
          </p:cNvSpPr>
          <p:nvPr/>
        </p:nvSpPr>
        <p:spPr bwMode="auto">
          <a:xfrm>
            <a:off x="3205163" y="5537200"/>
            <a:ext cx="23828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(0+6+3+7) / 4 = </a:t>
            </a:r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1000"/>
                                        <p:tgtEl>
                                          <p:spTgt spid="505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1000"/>
                                        <p:tgtEl>
                                          <p:spTgt spid="505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000"/>
                                        <p:tgtEl>
                                          <p:spTgt spid="505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989" grpId="0"/>
      <p:bldP spid="5059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-43534" y="242888"/>
            <a:ext cx="8737600" cy="1033462"/>
          </a:xfrm>
        </p:spPr>
        <p:txBody>
          <a:bodyPr lIns="92075" tIns="46038" rIns="92075" bIns="46038" anchor="ctr">
            <a:normAutofit/>
          </a:bodyPr>
          <a:lstStyle/>
          <a:p>
            <a:pPr>
              <a:defRPr/>
            </a:pPr>
            <a:r>
              <a:rPr lang="en-US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Preemptive SJF (Shortest Remaining Time First)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C4914B2-0C2C-4EBB-95F9-E189E675DC0D}" type="datetime3">
              <a:rPr lang="en-US" smtClean="0"/>
              <a:t>25 March 2019</a:t>
            </a:fld>
            <a:endParaRPr lang="en-US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091FEE2-7C54-4FFC-9D84-2F75D09AF49A}" type="slidenum">
              <a:rPr lang="he-IL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>
            <a:off x="671513" y="1747838"/>
            <a:ext cx="1531937" cy="3698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u="sng">
                <a:cs typeface="+mn-cs"/>
              </a:rPr>
              <a:t>Process</a:t>
            </a:r>
          </a:p>
        </p:txBody>
      </p:sp>
      <p:sp>
        <p:nvSpPr>
          <p:cNvPr id="506884" name="Rectangle 4"/>
          <p:cNvSpPr>
            <a:spLocks noChangeArrowheads="1"/>
          </p:cNvSpPr>
          <p:nvPr/>
        </p:nvSpPr>
        <p:spPr bwMode="auto">
          <a:xfrm>
            <a:off x="2203450" y="1747838"/>
            <a:ext cx="1751013" cy="3698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u="sng">
                <a:cs typeface="+mn-cs"/>
              </a:rPr>
              <a:t>Arrival time</a:t>
            </a:r>
          </a:p>
        </p:txBody>
      </p:sp>
      <p:sp>
        <p:nvSpPr>
          <p:cNvPr id="506885" name="Rectangle 5"/>
          <p:cNvSpPr>
            <a:spLocks noChangeArrowheads="1"/>
          </p:cNvSpPr>
          <p:nvPr/>
        </p:nvSpPr>
        <p:spPr bwMode="auto">
          <a:xfrm>
            <a:off x="671513" y="2117725"/>
            <a:ext cx="1531937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P1</a:t>
            </a:r>
          </a:p>
        </p:txBody>
      </p:sp>
      <p:sp>
        <p:nvSpPr>
          <p:cNvPr id="506886" name="Rectangle 6"/>
          <p:cNvSpPr>
            <a:spLocks noChangeArrowheads="1"/>
          </p:cNvSpPr>
          <p:nvPr/>
        </p:nvSpPr>
        <p:spPr bwMode="auto">
          <a:xfrm>
            <a:off x="671513" y="2374900"/>
            <a:ext cx="1531937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P2</a:t>
            </a:r>
          </a:p>
        </p:txBody>
      </p:sp>
      <p:sp>
        <p:nvSpPr>
          <p:cNvPr id="506887" name="Rectangle 7"/>
          <p:cNvSpPr>
            <a:spLocks noChangeArrowheads="1"/>
          </p:cNvSpPr>
          <p:nvPr/>
        </p:nvSpPr>
        <p:spPr bwMode="auto">
          <a:xfrm>
            <a:off x="671513" y="2630488"/>
            <a:ext cx="1531937" cy="2619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P3</a:t>
            </a:r>
          </a:p>
        </p:txBody>
      </p:sp>
      <p:sp>
        <p:nvSpPr>
          <p:cNvPr id="506888" name="Rectangle 8"/>
          <p:cNvSpPr>
            <a:spLocks noChangeArrowheads="1"/>
          </p:cNvSpPr>
          <p:nvPr/>
        </p:nvSpPr>
        <p:spPr bwMode="auto">
          <a:xfrm>
            <a:off x="2203450" y="2117725"/>
            <a:ext cx="1751013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0</a:t>
            </a:r>
          </a:p>
        </p:txBody>
      </p:sp>
      <p:sp>
        <p:nvSpPr>
          <p:cNvPr id="506889" name="Rectangle 9"/>
          <p:cNvSpPr>
            <a:spLocks noChangeArrowheads="1"/>
          </p:cNvSpPr>
          <p:nvPr/>
        </p:nvSpPr>
        <p:spPr bwMode="auto">
          <a:xfrm>
            <a:off x="2203450" y="2374900"/>
            <a:ext cx="1751013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2</a:t>
            </a:r>
          </a:p>
        </p:txBody>
      </p:sp>
      <p:sp>
        <p:nvSpPr>
          <p:cNvPr id="506890" name="Rectangle 10"/>
          <p:cNvSpPr>
            <a:spLocks noChangeArrowheads="1"/>
          </p:cNvSpPr>
          <p:nvPr/>
        </p:nvSpPr>
        <p:spPr bwMode="auto">
          <a:xfrm>
            <a:off x="2203450" y="2630488"/>
            <a:ext cx="1751013" cy="2619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4</a:t>
            </a:r>
          </a:p>
        </p:txBody>
      </p:sp>
      <p:sp>
        <p:nvSpPr>
          <p:cNvPr id="506891" name="Rectangle 11"/>
          <p:cNvSpPr>
            <a:spLocks noChangeArrowheads="1"/>
          </p:cNvSpPr>
          <p:nvPr/>
        </p:nvSpPr>
        <p:spPr bwMode="auto">
          <a:xfrm>
            <a:off x="671513" y="2886075"/>
            <a:ext cx="1531937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P4</a:t>
            </a:r>
          </a:p>
        </p:txBody>
      </p:sp>
      <p:sp>
        <p:nvSpPr>
          <p:cNvPr id="506892" name="Rectangle 12"/>
          <p:cNvSpPr>
            <a:spLocks noChangeArrowheads="1"/>
          </p:cNvSpPr>
          <p:nvPr/>
        </p:nvSpPr>
        <p:spPr bwMode="auto">
          <a:xfrm>
            <a:off x="2203450" y="2886075"/>
            <a:ext cx="1751013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5</a:t>
            </a:r>
          </a:p>
        </p:txBody>
      </p:sp>
      <p:sp>
        <p:nvSpPr>
          <p:cNvPr id="506893" name="Rectangle 13"/>
          <p:cNvSpPr>
            <a:spLocks noChangeArrowheads="1"/>
          </p:cNvSpPr>
          <p:nvPr/>
        </p:nvSpPr>
        <p:spPr bwMode="auto">
          <a:xfrm>
            <a:off x="636588" y="4200525"/>
            <a:ext cx="5251450" cy="455613"/>
          </a:xfrm>
          <a:prstGeom prst="rect">
            <a:avLst/>
          </a:prstGeom>
          <a:solidFill>
            <a:srgbClr val="FFB68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he-IL">
              <a:cs typeface="+mn-cs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55613" y="4183063"/>
            <a:ext cx="600075" cy="849312"/>
            <a:chOff x="287" y="3067"/>
            <a:chExt cx="378" cy="535"/>
          </a:xfrm>
        </p:grpSpPr>
        <p:sp>
          <p:nvSpPr>
            <p:cNvPr id="36914" name="Rectangle 15"/>
            <p:cNvSpPr>
              <a:spLocks noChangeArrowheads="1"/>
            </p:cNvSpPr>
            <p:nvPr/>
          </p:nvSpPr>
          <p:spPr bwMode="auto">
            <a:xfrm>
              <a:off x="423" y="3067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P1</a:t>
              </a:r>
            </a:p>
          </p:txBody>
        </p:sp>
        <p:sp>
          <p:nvSpPr>
            <p:cNvPr id="36915" name="Text Box 16"/>
            <p:cNvSpPr txBox="1">
              <a:spLocks noChangeArrowheads="1"/>
            </p:cNvSpPr>
            <p:nvPr/>
          </p:nvSpPr>
          <p:spPr bwMode="auto">
            <a:xfrm>
              <a:off x="287" y="3371"/>
              <a:ext cx="22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0</a:t>
              </a:r>
            </a:p>
          </p:txBody>
        </p:sp>
      </p:grp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327150" y="3835400"/>
            <a:ext cx="3595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2000"/>
              <a:t>Preemptive SJF schedule</a:t>
            </a:r>
          </a:p>
        </p:txBody>
      </p:sp>
      <p:sp>
        <p:nvSpPr>
          <p:cNvPr id="506899" name="Rectangle 19"/>
          <p:cNvSpPr>
            <a:spLocks noChangeArrowheads="1"/>
          </p:cNvSpPr>
          <p:nvPr/>
        </p:nvSpPr>
        <p:spPr bwMode="auto">
          <a:xfrm>
            <a:off x="3957638" y="1747838"/>
            <a:ext cx="1751012" cy="3698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u="sng">
                <a:cs typeface="+mn-cs"/>
              </a:rPr>
              <a:t>Burst time</a:t>
            </a:r>
          </a:p>
        </p:txBody>
      </p:sp>
      <p:sp>
        <p:nvSpPr>
          <p:cNvPr id="506900" name="Rectangle 20"/>
          <p:cNvSpPr>
            <a:spLocks noChangeArrowheads="1"/>
          </p:cNvSpPr>
          <p:nvPr/>
        </p:nvSpPr>
        <p:spPr bwMode="auto">
          <a:xfrm>
            <a:off x="3957638" y="2117725"/>
            <a:ext cx="1751012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7</a:t>
            </a:r>
          </a:p>
        </p:txBody>
      </p:sp>
      <p:sp>
        <p:nvSpPr>
          <p:cNvPr id="506901" name="Rectangle 21"/>
          <p:cNvSpPr>
            <a:spLocks noChangeArrowheads="1"/>
          </p:cNvSpPr>
          <p:nvPr/>
        </p:nvSpPr>
        <p:spPr bwMode="auto">
          <a:xfrm>
            <a:off x="3957638" y="2374900"/>
            <a:ext cx="1751012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4</a:t>
            </a:r>
          </a:p>
        </p:txBody>
      </p:sp>
      <p:sp>
        <p:nvSpPr>
          <p:cNvPr id="506902" name="Rectangle 22"/>
          <p:cNvSpPr>
            <a:spLocks noChangeArrowheads="1"/>
          </p:cNvSpPr>
          <p:nvPr/>
        </p:nvSpPr>
        <p:spPr bwMode="auto">
          <a:xfrm>
            <a:off x="3957638" y="2630488"/>
            <a:ext cx="1751012" cy="26193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1</a:t>
            </a:r>
          </a:p>
        </p:txBody>
      </p:sp>
      <p:sp>
        <p:nvSpPr>
          <p:cNvPr id="506903" name="Rectangle 23"/>
          <p:cNvSpPr>
            <a:spLocks noChangeArrowheads="1"/>
          </p:cNvSpPr>
          <p:nvPr/>
        </p:nvSpPr>
        <p:spPr bwMode="auto">
          <a:xfrm>
            <a:off x="3957638" y="2886075"/>
            <a:ext cx="1751012" cy="26193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>
                <a:solidFill>
                  <a:srgbClr val="800000"/>
                </a:solidFill>
                <a:cs typeface="+mn-cs"/>
              </a:rPr>
              <a:t>5</a:t>
            </a:r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1098550" y="4171950"/>
            <a:ext cx="696913" cy="871538"/>
            <a:chOff x="692" y="2628"/>
            <a:chExt cx="439" cy="549"/>
          </a:xfrm>
        </p:grpSpPr>
        <p:sp>
          <p:nvSpPr>
            <p:cNvPr id="36912" name="Text Box 25"/>
            <p:cNvSpPr txBox="1">
              <a:spLocks noChangeArrowheads="1"/>
            </p:cNvSpPr>
            <p:nvPr/>
          </p:nvSpPr>
          <p:spPr bwMode="auto">
            <a:xfrm>
              <a:off x="692" y="2946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2</a:t>
              </a:r>
            </a:p>
          </p:txBody>
        </p:sp>
        <p:sp>
          <p:nvSpPr>
            <p:cNvPr id="36913" name="Rectangle 26"/>
            <p:cNvSpPr>
              <a:spLocks noChangeArrowheads="1"/>
            </p:cNvSpPr>
            <p:nvPr/>
          </p:nvSpPr>
          <p:spPr bwMode="auto">
            <a:xfrm>
              <a:off x="889" y="2628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P2</a:t>
              </a:r>
            </a:p>
          </p:txBody>
        </p:sp>
      </p:grpSp>
      <p:sp>
        <p:nvSpPr>
          <p:cNvPr id="506908" name="Text Box 28"/>
          <p:cNvSpPr txBox="1">
            <a:spLocks noChangeArrowheads="1"/>
          </p:cNvSpPr>
          <p:nvPr/>
        </p:nvSpPr>
        <p:spPr bwMode="auto">
          <a:xfrm>
            <a:off x="1795463" y="4676775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/>
              <a:t>4</a:t>
            </a:r>
          </a:p>
        </p:txBody>
      </p:sp>
      <p:sp>
        <p:nvSpPr>
          <p:cNvPr id="506914" name="Rectangle 34"/>
          <p:cNvSpPr>
            <a:spLocks noChangeArrowheads="1"/>
          </p:cNvSpPr>
          <p:nvPr/>
        </p:nvSpPr>
        <p:spPr bwMode="auto">
          <a:xfrm>
            <a:off x="2206625" y="4203700"/>
            <a:ext cx="295275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800000"/>
                </a:solidFill>
              </a:rPr>
              <a:t>P3</a:t>
            </a:r>
          </a:p>
        </p:txBody>
      </p:sp>
      <p:sp>
        <p:nvSpPr>
          <p:cNvPr id="506917" name="Line 37"/>
          <p:cNvSpPr>
            <a:spLocks noChangeShapeType="1"/>
          </p:cNvSpPr>
          <p:nvPr/>
        </p:nvSpPr>
        <p:spPr bwMode="auto">
          <a:xfrm>
            <a:off x="2135188" y="4211638"/>
            <a:ext cx="0" cy="473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936875" y="4183063"/>
            <a:ext cx="615950" cy="889000"/>
            <a:chOff x="2003" y="3067"/>
            <a:chExt cx="388" cy="560"/>
          </a:xfrm>
        </p:grpSpPr>
        <p:sp>
          <p:nvSpPr>
            <p:cNvPr id="36910" name="Line 39"/>
            <p:cNvSpPr>
              <a:spLocks noChangeShapeType="1"/>
            </p:cNvSpPr>
            <p:nvPr/>
          </p:nvSpPr>
          <p:spPr bwMode="auto">
            <a:xfrm>
              <a:off x="2197" y="3067"/>
              <a:ext cx="0" cy="2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1" name="Text Box 40"/>
            <p:cNvSpPr txBox="1">
              <a:spLocks noChangeArrowheads="1"/>
            </p:cNvSpPr>
            <p:nvPr/>
          </p:nvSpPr>
          <p:spPr bwMode="auto">
            <a:xfrm>
              <a:off x="2003" y="3396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7</a:t>
              </a:r>
            </a:p>
          </p:txBody>
        </p:sp>
      </p:grpSp>
      <p:sp>
        <p:nvSpPr>
          <p:cNvPr id="506922" name="Rectangle 42"/>
          <p:cNvSpPr>
            <a:spLocks noChangeArrowheads="1"/>
          </p:cNvSpPr>
          <p:nvPr/>
        </p:nvSpPr>
        <p:spPr bwMode="auto">
          <a:xfrm>
            <a:off x="3605213" y="4232275"/>
            <a:ext cx="384175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800000"/>
                </a:solidFill>
              </a:rPr>
              <a:t>P4</a:t>
            </a:r>
          </a:p>
        </p:txBody>
      </p: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3965575" y="4203700"/>
            <a:ext cx="615950" cy="863600"/>
            <a:chOff x="2498" y="2648"/>
            <a:chExt cx="388" cy="544"/>
          </a:xfrm>
        </p:grpSpPr>
        <p:sp>
          <p:nvSpPr>
            <p:cNvPr id="36908" name="Line 43"/>
            <p:cNvSpPr>
              <a:spLocks noChangeShapeType="1"/>
            </p:cNvSpPr>
            <p:nvPr/>
          </p:nvSpPr>
          <p:spPr bwMode="auto">
            <a:xfrm>
              <a:off x="2701" y="2648"/>
              <a:ext cx="0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9" name="Text Box 44"/>
            <p:cNvSpPr txBox="1">
              <a:spLocks noChangeArrowheads="1"/>
            </p:cNvSpPr>
            <p:nvPr/>
          </p:nvSpPr>
          <p:spPr bwMode="auto">
            <a:xfrm>
              <a:off x="2498" y="2961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11</a:t>
              </a: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024438" y="4162425"/>
            <a:ext cx="1157287" cy="901700"/>
            <a:chOff x="3165" y="3054"/>
            <a:chExt cx="729" cy="568"/>
          </a:xfrm>
        </p:grpSpPr>
        <p:sp>
          <p:nvSpPr>
            <p:cNvPr id="36906" name="Text Box 46"/>
            <p:cNvSpPr txBox="1">
              <a:spLocks noChangeArrowheads="1"/>
            </p:cNvSpPr>
            <p:nvPr/>
          </p:nvSpPr>
          <p:spPr bwMode="auto">
            <a:xfrm>
              <a:off x="3506" y="3391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16</a:t>
              </a:r>
            </a:p>
          </p:txBody>
        </p:sp>
        <p:sp>
          <p:nvSpPr>
            <p:cNvPr id="36907" name="Rectangle 47"/>
            <p:cNvSpPr>
              <a:spLocks noChangeArrowheads="1"/>
            </p:cNvSpPr>
            <p:nvPr/>
          </p:nvSpPr>
          <p:spPr bwMode="auto">
            <a:xfrm>
              <a:off x="3165" y="3054"/>
              <a:ext cx="242" cy="3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800000"/>
                  </a:solidFill>
                </a:rPr>
                <a:t>P1</a:t>
              </a:r>
            </a:p>
          </p:txBody>
        </p:sp>
      </p:grpSp>
      <p:sp>
        <p:nvSpPr>
          <p:cNvPr id="506928" name="Rectangle 48"/>
          <p:cNvSpPr>
            <a:spLocks noChangeArrowheads="1"/>
          </p:cNvSpPr>
          <p:nvPr/>
        </p:nvSpPr>
        <p:spPr bwMode="auto">
          <a:xfrm>
            <a:off x="1085608" y="5769198"/>
            <a:ext cx="29051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en-US"/>
              <a:t>Average waiting time:</a:t>
            </a:r>
          </a:p>
        </p:txBody>
      </p:sp>
      <p:sp>
        <p:nvSpPr>
          <p:cNvPr id="506929" name="Rectangle 49"/>
          <p:cNvSpPr>
            <a:spLocks noChangeArrowheads="1"/>
          </p:cNvSpPr>
          <p:nvPr/>
        </p:nvSpPr>
        <p:spPr bwMode="auto">
          <a:xfrm>
            <a:off x="4003433" y="5769198"/>
            <a:ext cx="23828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(9+1+0+2) / 4 = </a:t>
            </a:r>
            <a:r>
              <a:rPr lang="en-US" b="1" dirty="0">
                <a:solidFill>
                  <a:srgbClr val="33CC33"/>
                </a:solidFill>
              </a:rPr>
              <a:t>3</a:t>
            </a:r>
          </a:p>
        </p:txBody>
      </p:sp>
      <p:sp>
        <p:nvSpPr>
          <p:cNvPr id="506930" name="Line 50"/>
          <p:cNvSpPr>
            <a:spLocks noChangeShapeType="1"/>
          </p:cNvSpPr>
          <p:nvPr/>
        </p:nvSpPr>
        <p:spPr bwMode="auto">
          <a:xfrm>
            <a:off x="1392238" y="4200525"/>
            <a:ext cx="0" cy="481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6931" name="Rectangle 51"/>
          <p:cNvSpPr>
            <a:spLocks noChangeArrowheads="1"/>
          </p:cNvSpPr>
          <p:nvPr/>
        </p:nvSpPr>
        <p:spPr bwMode="auto">
          <a:xfrm>
            <a:off x="1200150" y="4991100"/>
            <a:ext cx="514350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800000"/>
                </a:solidFill>
              </a:rPr>
              <a:t>P1(5)</a:t>
            </a:r>
          </a:p>
        </p:txBody>
      </p:sp>
      <p:sp>
        <p:nvSpPr>
          <p:cNvPr id="506933" name="Rectangle 53"/>
          <p:cNvSpPr>
            <a:spLocks noChangeArrowheads="1"/>
          </p:cNvSpPr>
          <p:nvPr/>
        </p:nvSpPr>
        <p:spPr bwMode="auto">
          <a:xfrm>
            <a:off x="1976438" y="4989513"/>
            <a:ext cx="895350" cy="493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800000"/>
                </a:solidFill>
              </a:rPr>
              <a:t>P2(2)</a:t>
            </a:r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2255838" y="4213225"/>
            <a:ext cx="615950" cy="835025"/>
            <a:chOff x="1421" y="2654"/>
            <a:chExt cx="388" cy="526"/>
          </a:xfrm>
        </p:grpSpPr>
        <p:sp>
          <p:nvSpPr>
            <p:cNvPr id="36904" name="Text Box 31"/>
            <p:cNvSpPr txBox="1">
              <a:spLocks noChangeArrowheads="1"/>
            </p:cNvSpPr>
            <p:nvPr/>
          </p:nvSpPr>
          <p:spPr bwMode="auto">
            <a:xfrm>
              <a:off x="1421" y="2949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/>
                <a:t>5</a:t>
              </a:r>
            </a:p>
          </p:txBody>
        </p:sp>
        <p:sp>
          <p:nvSpPr>
            <p:cNvPr id="36905" name="Line 54"/>
            <p:cNvSpPr>
              <a:spLocks noChangeShapeType="1"/>
            </p:cNvSpPr>
            <p:nvPr/>
          </p:nvSpPr>
          <p:spPr bwMode="auto">
            <a:xfrm>
              <a:off x="1630" y="2654"/>
              <a:ext cx="0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6936" name="Rectangle 56"/>
          <p:cNvSpPr>
            <a:spLocks noChangeArrowheads="1"/>
          </p:cNvSpPr>
          <p:nvPr/>
        </p:nvSpPr>
        <p:spPr bwMode="auto">
          <a:xfrm>
            <a:off x="2601913" y="4219575"/>
            <a:ext cx="384175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800000"/>
                </a:solidFill>
              </a:rPr>
              <a:t>P2</a:t>
            </a:r>
          </a:p>
        </p:txBody>
      </p:sp>
      <p:sp>
        <p:nvSpPr>
          <p:cNvPr id="506937" name="Rectangle 57"/>
          <p:cNvSpPr>
            <a:spLocks noChangeArrowheads="1"/>
          </p:cNvSpPr>
          <p:nvPr/>
        </p:nvSpPr>
        <p:spPr bwMode="auto">
          <a:xfrm>
            <a:off x="3320806" y="5036919"/>
            <a:ext cx="808037" cy="493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rgbClr val="800000"/>
                </a:solidFill>
              </a:rPr>
              <a:t>P4(4)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6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69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6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6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1000"/>
                                        <p:tgtEl>
                                          <p:spTgt spid="5069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1000"/>
                                        <p:tgtEl>
                                          <p:spTgt spid="506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000"/>
                                        <p:tgtEl>
                                          <p:spTgt spid="506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908" grpId="0"/>
      <p:bldP spid="506914" grpId="0"/>
      <p:bldP spid="506917" grpId="0" animBg="1"/>
      <p:bldP spid="506922" grpId="0"/>
      <p:bldP spid="506928" grpId="0"/>
      <p:bldP spid="506929" grpId="0"/>
      <p:bldP spid="506930" grpId="0" animBg="1"/>
      <p:bldP spid="506931" grpId="0"/>
      <p:bldP spid="506931" grpId="1"/>
      <p:bldP spid="506933" grpId="0"/>
      <p:bldP spid="506933" grpId="1"/>
      <p:bldP spid="506936" grpId="0"/>
      <p:bldP spid="506937" grpId="0"/>
      <p:bldP spid="50693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386"/>
            <a:ext cx="7239000" cy="1143000"/>
          </a:xfrm>
        </p:spPr>
        <p:txBody>
          <a:bodyPr/>
          <a:lstStyle/>
          <a:p>
            <a:pPr algn="ctr"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example</a:t>
            </a:r>
            <a:endParaRPr lang="en-US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4128E9E-A459-4388-B7D3-014690B7CC73}" type="datetime3">
              <a:rPr lang="en-US" smtClean="0"/>
              <a:t>25 March 2019</a:t>
            </a:fld>
            <a:endParaRPr 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11AAB0F-C8D5-41B8-99CF-931D07698F66}" type="slidenum">
              <a:rPr lang="he-IL" smtClean="0"/>
              <a:pPr>
                <a:defRPr/>
              </a:pPr>
              <a:t>16</a:t>
            </a:fld>
            <a:endParaRPr lang="en-US" smtClean="0"/>
          </a:p>
        </p:txBody>
      </p:sp>
      <p:graphicFrame>
        <p:nvGraphicFramePr>
          <p:cNvPr id="379941" name="Group 37"/>
          <p:cNvGraphicFramePr>
            <a:graphicFrameLocks noGrp="1"/>
          </p:cNvGraphicFramePr>
          <p:nvPr/>
        </p:nvGraphicFramePr>
        <p:xfrm>
          <a:off x="972964" y="1676400"/>
          <a:ext cx="6545943" cy="4064002"/>
        </p:xfrm>
        <a:graphic>
          <a:graphicData uri="http://schemas.openxmlformats.org/drawingml/2006/table">
            <a:tbl>
              <a:tblPr rtl="1"/>
              <a:tblGrid>
                <a:gridCol w="2181981"/>
                <a:gridCol w="2181981"/>
                <a:gridCol w="2181981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Service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Arrival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 typeface="Symbol" pitchFamily="1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4" name="Rectangle 56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432800" cy="7620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First-Come-First-Served   (FCFS)</a:t>
            </a:r>
          </a:p>
        </p:txBody>
      </p:sp>
      <p:sp>
        <p:nvSpPr>
          <p:cNvPr id="38917" name="Rectangle 2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Each process joins the Ready queue</a:t>
            </a:r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When the current process finishes executing, the oldest process in the Ready queue is selected</a:t>
            </a:r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Average waiting time is 4.6; Average Turnaround is 8.6</a:t>
            </a:r>
          </a:p>
        </p:txBody>
      </p:sp>
      <p:sp>
        <p:nvSpPr>
          <p:cNvPr id="3891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497F915-6A11-4018-988C-4BB29B19C729}" type="datetime3">
              <a:rPr lang="en-US" smtClean="0"/>
              <a:t>25 March 2019</a:t>
            </a:fld>
            <a:endParaRPr lang="en-US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FA23466-F5D9-4A94-8912-059D10C0D0BD}" type="slidenum">
              <a:rPr lang="he-IL" smtClean="0"/>
              <a:pPr>
                <a:defRPr/>
              </a:pPr>
              <a:t>17</a:t>
            </a:fld>
            <a:endParaRPr lang="en-US" smtClean="0"/>
          </a:p>
        </p:txBody>
      </p:sp>
      <p:grpSp>
        <p:nvGrpSpPr>
          <p:cNvPr id="38918" name="Group 3"/>
          <p:cNvGrpSpPr>
            <a:grpSpLocks/>
          </p:cNvGrpSpPr>
          <p:nvPr/>
        </p:nvGrpSpPr>
        <p:grpSpPr bwMode="auto">
          <a:xfrm>
            <a:off x="1433513" y="1524000"/>
            <a:ext cx="6403975" cy="692150"/>
            <a:chOff x="903" y="960"/>
            <a:chExt cx="4034" cy="436"/>
          </a:xfrm>
        </p:grpSpPr>
        <p:sp>
          <p:nvSpPr>
            <p:cNvPr id="38945" name="Line 4"/>
            <p:cNvSpPr>
              <a:spLocks noChangeShapeType="1"/>
            </p:cNvSpPr>
            <p:nvPr/>
          </p:nvSpPr>
          <p:spPr bwMode="auto">
            <a:xfrm>
              <a:off x="1013" y="1392"/>
              <a:ext cx="3831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6" name="Line 5"/>
            <p:cNvSpPr>
              <a:spLocks noChangeShapeType="1"/>
            </p:cNvSpPr>
            <p:nvPr/>
          </p:nvSpPr>
          <p:spPr bwMode="auto">
            <a:xfrm flipV="1">
              <a:off x="1008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7" name="Line 6"/>
            <p:cNvSpPr>
              <a:spLocks noChangeShapeType="1"/>
            </p:cNvSpPr>
            <p:nvPr/>
          </p:nvSpPr>
          <p:spPr bwMode="auto">
            <a:xfrm flipV="1">
              <a:off x="1200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8" name="Line 7"/>
            <p:cNvSpPr>
              <a:spLocks noChangeShapeType="1"/>
            </p:cNvSpPr>
            <p:nvPr/>
          </p:nvSpPr>
          <p:spPr bwMode="auto">
            <a:xfrm flipV="1">
              <a:off x="1392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9" name="Line 8"/>
            <p:cNvSpPr>
              <a:spLocks noChangeShapeType="1"/>
            </p:cNvSpPr>
            <p:nvPr/>
          </p:nvSpPr>
          <p:spPr bwMode="auto">
            <a:xfrm flipV="1">
              <a:off x="1584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0" name="Line 9"/>
            <p:cNvSpPr>
              <a:spLocks noChangeShapeType="1"/>
            </p:cNvSpPr>
            <p:nvPr/>
          </p:nvSpPr>
          <p:spPr bwMode="auto">
            <a:xfrm flipV="1">
              <a:off x="1776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1" name="Line 10"/>
            <p:cNvSpPr>
              <a:spLocks noChangeShapeType="1"/>
            </p:cNvSpPr>
            <p:nvPr/>
          </p:nvSpPr>
          <p:spPr bwMode="auto">
            <a:xfrm flipV="1">
              <a:off x="1968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2" name="Line 11"/>
            <p:cNvSpPr>
              <a:spLocks noChangeShapeType="1"/>
            </p:cNvSpPr>
            <p:nvPr/>
          </p:nvSpPr>
          <p:spPr bwMode="auto">
            <a:xfrm flipV="1">
              <a:off x="2160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3" name="Line 12"/>
            <p:cNvSpPr>
              <a:spLocks noChangeShapeType="1"/>
            </p:cNvSpPr>
            <p:nvPr/>
          </p:nvSpPr>
          <p:spPr bwMode="auto">
            <a:xfrm flipV="1">
              <a:off x="2352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4" name="Line 13"/>
            <p:cNvSpPr>
              <a:spLocks noChangeShapeType="1"/>
            </p:cNvSpPr>
            <p:nvPr/>
          </p:nvSpPr>
          <p:spPr bwMode="auto">
            <a:xfrm flipV="1">
              <a:off x="2544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5" name="Line 14"/>
            <p:cNvSpPr>
              <a:spLocks noChangeShapeType="1"/>
            </p:cNvSpPr>
            <p:nvPr/>
          </p:nvSpPr>
          <p:spPr bwMode="auto">
            <a:xfrm flipV="1">
              <a:off x="2736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6" name="Line 15"/>
            <p:cNvSpPr>
              <a:spLocks noChangeShapeType="1"/>
            </p:cNvSpPr>
            <p:nvPr/>
          </p:nvSpPr>
          <p:spPr bwMode="auto">
            <a:xfrm flipV="1">
              <a:off x="2928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7" name="Line 16"/>
            <p:cNvSpPr>
              <a:spLocks noChangeShapeType="1"/>
            </p:cNvSpPr>
            <p:nvPr/>
          </p:nvSpPr>
          <p:spPr bwMode="auto">
            <a:xfrm flipV="1">
              <a:off x="3120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8" name="Line 17"/>
            <p:cNvSpPr>
              <a:spLocks noChangeShapeType="1"/>
            </p:cNvSpPr>
            <p:nvPr/>
          </p:nvSpPr>
          <p:spPr bwMode="auto">
            <a:xfrm flipV="1">
              <a:off x="3312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9" name="Line 18"/>
            <p:cNvSpPr>
              <a:spLocks noChangeShapeType="1"/>
            </p:cNvSpPr>
            <p:nvPr/>
          </p:nvSpPr>
          <p:spPr bwMode="auto">
            <a:xfrm flipV="1">
              <a:off x="3504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0" name="Line 19"/>
            <p:cNvSpPr>
              <a:spLocks noChangeShapeType="1"/>
            </p:cNvSpPr>
            <p:nvPr/>
          </p:nvSpPr>
          <p:spPr bwMode="auto">
            <a:xfrm flipV="1">
              <a:off x="3696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1" name="Line 20"/>
            <p:cNvSpPr>
              <a:spLocks noChangeShapeType="1"/>
            </p:cNvSpPr>
            <p:nvPr/>
          </p:nvSpPr>
          <p:spPr bwMode="auto">
            <a:xfrm flipV="1">
              <a:off x="3888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2" name="Line 21"/>
            <p:cNvSpPr>
              <a:spLocks noChangeShapeType="1"/>
            </p:cNvSpPr>
            <p:nvPr/>
          </p:nvSpPr>
          <p:spPr bwMode="auto">
            <a:xfrm flipV="1">
              <a:off x="4080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3" name="Line 22"/>
            <p:cNvSpPr>
              <a:spLocks noChangeShapeType="1"/>
            </p:cNvSpPr>
            <p:nvPr/>
          </p:nvSpPr>
          <p:spPr bwMode="auto">
            <a:xfrm flipV="1">
              <a:off x="4272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4" name="Line 23"/>
            <p:cNvSpPr>
              <a:spLocks noChangeShapeType="1"/>
            </p:cNvSpPr>
            <p:nvPr/>
          </p:nvSpPr>
          <p:spPr bwMode="auto">
            <a:xfrm flipV="1">
              <a:off x="4464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5" name="Line 24"/>
            <p:cNvSpPr>
              <a:spLocks noChangeShapeType="1"/>
            </p:cNvSpPr>
            <p:nvPr/>
          </p:nvSpPr>
          <p:spPr bwMode="auto">
            <a:xfrm flipV="1">
              <a:off x="4656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6" name="Line 25"/>
            <p:cNvSpPr>
              <a:spLocks noChangeShapeType="1"/>
            </p:cNvSpPr>
            <p:nvPr/>
          </p:nvSpPr>
          <p:spPr bwMode="auto">
            <a:xfrm flipV="1">
              <a:off x="4848" y="1245"/>
              <a:ext cx="0" cy="151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7" name="Rectangle 26"/>
            <p:cNvSpPr>
              <a:spLocks noChangeArrowheads="1"/>
            </p:cNvSpPr>
            <p:nvPr/>
          </p:nvSpPr>
          <p:spPr bwMode="auto">
            <a:xfrm>
              <a:off x="903" y="1008"/>
              <a:ext cx="17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0</a:t>
              </a:r>
            </a:p>
          </p:txBody>
        </p:sp>
        <p:sp>
          <p:nvSpPr>
            <p:cNvPr id="38968" name="Rectangle 27"/>
            <p:cNvSpPr>
              <a:spLocks noChangeArrowheads="1"/>
            </p:cNvSpPr>
            <p:nvPr/>
          </p:nvSpPr>
          <p:spPr bwMode="auto">
            <a:xfrm>
              <a:off x="1863" y="960"/>
              <a:ext cx="17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5</a:t>
              </a:r>
            </a:p>
          </p:txBody>
        </p:sp>
        <p:sp>
          <p:nvSpPr>
            <p:cNvPr id="38969" name="Rectangle 28"/>
            <p:cNvSpPr>
              <a:spLocks noChangeArrowheads="1"/>
            </p:cNvSpPr>
            <p:nvPr/>
          </p:nvSpPr>
          <p:spPr bwMode="auto">
            <a:xfrm>
              <a:off x="2823" y="1008"/>
              <a:ext cx="24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10</a:t>
              </a:r>
            </a:p>
          </p:txBody>
        </p:sp>
        <p:sp>
          <p:nvSpPr>
            <p:cNvPr id="38970" name="Rectangle 29"/>
            <p:cNvSpPr>
              <a:spLocks noChangeArrowheads="1"/>
            </p:cNvSpPr>
            <p:nvPr/>
          </p:nvSpPr>
          <p:spPr bwMode="auto">
            <a:xfrm>
              <a:off x="3735" y="1008"/>
              <a:ext cx="24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15</a:t>
              </a:r>
            </a:p>
          </p:txBody>
        </p:sp>
        <p:sp>
          <p:nvSpPr>
            <p:cNvPr id="38971" name="Rectangle 30"/>
            <p:cNvSpPr>
              <a:spLocks noChangeArrowheads="1"/>
            </p:cNvSpPr>
            <p:nvPr/>
          </p:nvSpPr>
          <p:spPr bwMode="auto">
            <a:xfrm>
              <a:off x="4695" y="1008"/>
              <a:ext cx="24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20</a:t>
              </a:r>
            </a:p>
          </p:txBody>
        </p:sp>
      </p:grpSp>
      <p:sp>
        <p:nvSpPr>
          <p:cNvPr id="38919" name="Line 31"/>
          <p:cNvSpPr>
            <a:spLocks noChangeShapeType="1"/>
          </p:cNvSpPr>
          <p:nvPr/>
        </p:nvSpPr>
        <p:spPr bwMode="auto">
          <a:xfrm>
            <a:off x="1600200" y="2439988"/>
            <a:ext cx="0" cy="3032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32"/>
          <p:cNvSpPr>
            <a:spLocks noChangeShapeType="1"/>
          </p:cNvSpPr>
          <p:nvPr/>
        </p:nvSpPr>
        <p:spPr bwMode="auto">
          <a:xfrm>
            <a:off x="2514600" y="2446338"/>
            <a:ext cx="0" cy="2905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33"/>
          <p:cNvSpPr>
            <a:spLocks noChangeShapeType="1"/>
          </p:cNvSpPr>
          <p:nvPr/>
        </p:nvSpPr>
        <p:spPr bwMode="auto">
          <a:xfrm>
            <a:off x="2514600" y="2751138"/>
            <a:ext cx="0" cy="2905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34"/>
          <p:cNvSpPr>
            <a:spLocks noChangeShapeType="1"/>
          </p:cNvSpPr>
          <p:nvPr/>
        </p:nvSpPr>
        <p:spPr bwMode="auto">
          <a:xfrm>
            <a:off x="4343400" y="2751138"/>
            <a:ext cx="0" cy="2905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Line 35"/>
          <p:cNvSpPr>
            <a:spLocks noChangeShapeType="1"/>
          </p:cNvSpPr>
          <p:nvPr/>
        </p:nvSpPr>
        <p:spPr bwMode="auto">
          <a:xfrm>
            <a:off x="4343400" y="3055938"/>
            <a:ext cx="0" cy="29686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36"/>
          <p:cNvSpPr>
            <a:spLocks noChangeShapeType="1"/>
          </p:cNvSpPr>
          <p:nvPr/>
        </p:nvSpPr>
        <p:spPr bwMode="auto">
          <a:xfrm>
            <a:off x="5638800" y="3049588"/>
            <a:ext cx="0" cy="29686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37"/>
          <p:cNvSpPr>
            <a:spLocks noChangeShapeType="1"/>
          </p:cNvSpPr>
          <p:nvPr/>
        </p:nvSpPr>
        <p:spPr bwMode="auto">
          <a:xfrm>
            <a:off x="5638800" y="3360738"/>
            <a:ext cx="0" cy="29686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38"/>
          <p:cNvSpPr>
            <a:spLocks noChangeShapeType="1"/>
          </p:cNvSpPr>
          <p:nvPr/>
        </p:nvSpPr>
        <p:spPr bwMode="auto">
          <a:xfrm>
            <a:off x="7086600" y="3354388"/>
            <a:ext cx="0" cy="29686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39"/>
          <p:cNvSpPr>
            <a:spLocks noChangeShapeType="1"/>
          </p:cNvSpPr>
          <p:nvPr/>
        </p:nvSpPr>
        <p:spPr bwMode="auto">
          <a:xfrm>
            <a:off x="7086600" y="3665538"/>
            <a:ext cx="0" cy="29686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40"/>
          <p:cNvSpPr>
            <a:spLocks noChangeShapeType="1"/>
          </p:cNvSpPr>
          <p:nvPr/>
        </p:nvSpPr>
        <p:spPr bwMode="auto">
          <a:xfrm>
            <a:off x="7696200" y="3665538"/>
            <a:ext cx="0" cy="29686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41"/>
          <p:cNvSpPr>
            <a:spLocks noChangeShapeType="1"/>
          </p:cNvSpPr>
          <p:nvPr/>
        </p:nvSpPr>
        <p:spPr bwMode="auto">
          <a:xfrm>
            <a:off x="1608138" y="2438400"/>
            <a:ext cx="9001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Line 42"/>
          <p:cNvSpPr>
            <a:spLocks noChangeShapeType="1"/>
          </p:cNvSpPr>
          <p:nvPr/>
        </p:nvSpPr>
        <p:spPr bwMode="auto">
          <a:xfrm>
            <a:off x="1608138" y="2743200"/>
            <a:ext cx="9001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Line 43"/>
          <p:cNvSpPr>
            <a:spLocks noChangeShapeType="1"/>
          </p:cNvSpPr>
          <p:nvPr/>
        </p:nvSpPr>
        <p:spPr bwMode="auto">
          <a:xfrm>
            <a:off x="2522538" y="2743200"/>
            <a:ext cx="18145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Line 44"/>
          <p:cNvSpPr>
            <a:spLocks noChangeShapeType="1"/>
          </p:cNvSpPr>
          <p:nvPr/>
        </p:nvSpPr>
        <p:spPr bwMode="auto">
          <a:xfrm>
            <a:off x="2522538" y="3048000"/>
            <a:ext cx="18145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45"/>
          <p:cNvSpPr>
            <a:spLocks noChangeShapeType="1"/>
          </p:cNvSpPr>
          <p:nvPr/>
        </p:nvSpPr>
        <p:spPr bwMode="auto">
          <a:xfrm>
            <a:off x="4351338" y="3048000"/>
            <a:ext cx="12811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Line 46"/>
          <p:cNvSpPr>
            <a:spLocks noChangeShapeType="1"/>
          </p:cNvSpPr>
          <p:nvPr/>
        </p:nvSpPr>
        <p:spPr bwMode="auto">
          <a:xfrm>
            <a:off x="4351338" y="3352800"/>
            <a:ext cx="12811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5" name="Line 47"/>
          <p:cNvSpPr>
            <a:spLocks noChangeShapeType="1"/>
          </p:cNvSpPr>
          <p:nvPr/>
        </p:nvSpPr>
        <p:spPr bwMode="auto">
          <a:xfrm>
            <a:off x="5646738" y="3352800"/>
            <a:ext cx="14335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Line 48"/>
          <p:cNvSpPr>
            <a:spLocks noChangeShapeType="1"/>
          </p:cNvSpPr>
          <p:nvPr/>
        </p:nvSpPr>
        <p:spPr bwMode="auto">
          <a:xfrm>
            <a:off x="5646738" y="3657600"/>
            <a:ext cx="14335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7" name="Line 49"/>
          <p:cNvSpPr>
            <a:spLocks noChangeShapeType="1"/>
          </p:cNvSpPr>
          <p:nvPr/>
        </p:nvSpPr>
        <p:spPr bwMode="auto">
          <a:xfrm>
            <a:off x="7094538" y="3657600"/>
            <a:ext cx="5953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8" name="Line 50"/>
          <p:cNvSpPr>
            <a:spLocks noChangeShapeType="1"/>
          </p:cNvSpPr>
          <p:nvPr/>
        </p:nvSpPr>
        <p:spPr bwMode="auto">
          <a:xfrm>
            <a:off x="7094538" y="3962400"/>
            <a:ext cx="5953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Rectangle 51"/>
          <p:cNvSpPr>
            <a:spLocks noChangeArrowheads="1"/>
          </p:cNvSpPr>
          <p:nvPr/>
        </p:nvSpPr>
        <p:spPr bwMode="auto">
          <a:xfrm>
            <a:off x="1128713" y="2438400"/>
            <a:ext cx="282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sz="1600"/>
              <a:t>1</a:t>
            </a:r>
          </a:p>
        </p:txBody>
      </p:sp>
      <p:sp>
        <p:nvSpPr>
          <p:cNvPr id="38940" name="Rectangle 52"/>
          <p:cNvSpPr>
            <a:spLocks noChangeArrowheads="1"/>
          </p:cNvSpPr>
          <p:nvPr/>
        </p:nvSpPr>
        <p:spPr bwMode="auto">
          <a:xfrm>
            <a:off x="1128713" y="2819400"/>
            <a:ext cx="282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sz="1600"/>
              <a:t>2</a:t>
            </a:r>
          </a:p>
        </p:txBody>
      </p:sp>
      <p:sp>
        <p:nvSpPr>
          <p:cNvPr id="38941" name="Rectangle 53"/>
          <p:cNvSpPr>
            <a:spLocks noChangeArrowheads="1"/>
          </p:cNvSpPr>
          <p:nvPr/>
        </p:nvSpPr>
        <p:spPr bwMode="auto">
          <a:xfrm>
            <a:off x="1128713" y="3124200"/>
            <a:ext cx="282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sz="1600"/>
              <a:t>3</a:t>
            </a:r>
          </a:p>
        </p:txBody>
      </p:sp>
      <p:sp>
        <p:nvSpPr>
          <p:cNvPr id="38942" name="Rectangle 54"/>
          <p:cNvSpPr>
            <a:spLocks noChangeArrowheads="1"/>
          </p:cNvSpPr>
          <p:nvPr/>
        </p:nvSpPr>
        <p:spPr bwMode="auto">
          <a:xfrm>
            <a:off x="1128713" y="3429000"/>
            <a:ext cx="282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sz="1600"/>
              <a:t>4</a:t>
            </a:r>
          </a:p>
        </p:txBody>
      </p:sp>
      <p:sp>
        <p:nvSpPr>
          <p:cNvPr id="38943" name="Rectangle 55"/>
          <p:cNvSpPr>
            <a:spLocks noChangeArrowheads="1"/>
          </p:cNvSpPr>
          <p:nvPr/>
        </p:nvSpPr>
        <p:spPr bwMode="auto">
          <a:xfrm>
            <a:off x="1128713" y="3733800"/>
            <a:ext cx="282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rtl="0" eaLnBrk="0" hangingPunct="0"/>
            <a:r>
              <a:rPr lang="en-US" sz="1600"/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 lIns="90488" tIns="44450" rIns="90488" bIns="44450" anchor="ctr"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Shortest Remaining Time First - SRTF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>
              <a:buFont typeface="Symbol" pitchFamily="18" charset="2"/>
              <a:buNone/>
            </a:pPr>
            <a:endParaRPr lang="en-US" smtClean="0"/>
          </a:p>
          <a:p>
            <a:pPr>
              <a:buFont typeface="Symbol" pitchFamily="18" charset="2"/>
              <a:buNone/>
            </a:pPr>
            <a:endParaRPr lang="en-US" smtClean="0"/>
          </a:p>
          <a:p>
            <a:pPr>
              <a:buFont typeface="Symbol" pitchFamily="18" charset="2"/>
              <a:buNone/>
            </a:pPr>
            <a:endParaRPr lang="en-US" smtClean="0"/>
          </a:p>
          <a:p>
            <a:pPr>
              <a:buFont typeface="Symbol" pitchFamily="18" charset="2"/>
              <a:buNone/>
            </a:pPr>
            <a:endParaRPr lang="en-US" smtClean="0"/>
          </a:p>
          <a:p>
            <a:endParaRPr lang="en-US" smtClean="0"/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Preemptive version of the ‘Shortest Job First’ policy</a:t>
            </a:r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Must estimate processing time</a:t>
            </a:r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Average waiting time is 3.2; Average Turnaround is 7.2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934301F-51EF-4057-8FB2-C823346CDC07}" type="datetime3">
              <a:rPr lang="en-US" smtClean="0"/>
              <a:t>25 March 2019</a:t>
            </a:fld>
            <a:endParaRPr lang="en-US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76A8CA-2B7A-4138-A203-567F37B77CDA}" type="slidenum">
              <a:rPr lang="he-IL" smtClean="0"/>
              <a:pPr>
                <a:defRPr/>
              </a:pPr>
              <a:t>18</a:t>
            </a:fld>
            <a:endParaRPr lang="en-US" smtClean="0"/>
          </a:p>
        </p:txBody>
      </p:sp>
      <p:grpSp>
        <p:nvGrpSpPr>
          <p:cNvPr id="39943" name="Group 4"/>
          <p:cNvGrpSpPr>
            <a:grpSpLocks/>
          </p:cNvGrpSpPr>
          <p:nvPr/>
        </p:nvGrpSpPr>
        <p:grpSpPr bwMode="auto">
          <a:xfrm>
            <a:off x="1128713" y="1524000"/>
            <a:ext cx="6708775" cy="2543175"/>
            <a:chOff x="711" y="960"/>
            <a:chExt cx="4226" cy="1602"/>
          </a:xfrm>
        </p:grpSpPr>
        <p:grpSp>
          <p:nvGrpSpPr>
            <p:cNvPr id="39944" name="Group 5"/>
            <p:cNvGrpSpPr>
              <a:grpSpLocks/>
            </p:cNvGrpSpPr>
            <p:nvPr/>
          </p:nvGrpSpPr>
          <p:grpSpPr bwMode="auto">
            <a:xfrm>
              <a:off x="903" y="960"/>
              <a:ext cx="4034" cy="436"/>
              <a:chOff x="903" y="960"/>
              <a:chExt cx="4034" cy="436"/>
            </a:xfrm>
          </p:grpSpPr>
          <p:sp>
            <p:nvSpPr>
              <p:cNvPr id="39974" name="Line 6"/>
              <p:cNvSpPr>
                <a:spLocks noChangeShapeType="1"/>
              </p:cNvSpPr>
              <p:nvPr/>
            </p:nvSpPr>
            <p:spPr bwMode="auto">
              <a:xfrm>
                <a:off x="1013" y="1392"/>
                <a:ext cx="3831" cy="0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5" name="Line 7"/>
              <p:cNvSpPr>
                <a:spLocks noChangeShapeType="1"/>
              </p:cNvSpPr>
              <p:nvPr/>
            </p:nvSpPr>
            <p:spPr bwMode="auto">
              <a:xfrm flipV="1">
                <a:off x="1008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6" name="Line 8"/>
              <p:cNvSpPr>
                <a:spLocks noChangeShapeType="1"/>
              </p:cNvSpPr>
              <p:nvPr/>
            </p:nvSpPr>
            <p:spPr bwMode="auto">
              <a:xfrm flipV="1">
                <a:off x="1200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7" name="Line 9"/>
              <p:cNvSpPr>
                <a:spLocks noChangeShapeType="1"/>
              </p:cNvSpPr>
              <p:nvPr/>
            </p:nvSpPr>
            <p:spPr bwMode="auto">
              <a:xfrm flipV="1">
                <a:off x="1392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8" name="Line 10"/>
              <p:cNvSpPr>
                <a:spLocks noChangeShapeType="1"/>
              </p:cNvSpPr>
              <p:nvPr/>
            </p:nvSpPr>
            <p:spPr bwMode="auto">
              <a:xfrm flipV="1">
                <a:off x="1584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9" name="Line 11"/>
              <p:cNvSpPr>
                <a:spLocks noChangeShapeType="1"/>
              </p:cNvSpPr>
              <p:nvPr/>
            </p:nvSpPr>
            <p:spPr bwMode="auto">
              <a:xfrm flipV="1">
                <a:off x="1776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0" name="Line 12"/>
              <p:cNvSpPr>
                <a:spLocks noChangeShapeType="1"/>
              </p:cNvSpPr>
              <p:nvPr/>
            </p:nvSpPr>
            <p:spPr bwMode="auto">
              <a:xfrm flipV="1">
                <a:off x="1968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1" name="Line 13"/>
              <p:cNvSpPr>
                <a:spLocks noChangeShapeType="1"/>
              </p:cNvSpPr>
              <p:nvPr/>
            </p:nvSpPr>
            <p:spPr bwMode="auto">
              <a:xfrm flipV="1">
                <a:off x="2160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2" name="Line 14"/>
              <p:cNvSpPr>
                <a:spLocks noChangeShapeType="1"/>
              </p:cNvSpPr>
              <p:nvPr/>
            </p:nvSpPr>
            <p:spPr bwMode="auto">
              <a:xfrm flipV="1">
                <a:off x="2352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3" name="Line 15"/>
              <p:cNvSpPr>
                <a:spLocks noChangeShapeType="1"/>
              </p:cNvSpPr>
              <p:nvPr/>
            </p:nvSpPr>
            <p:spPr bwMode="auto">
              <a:xfrm flipV="1">
                <a:off x="2544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4" name="Line 16"/>
              <p:cNvSpPr>
                <a:spLocks noChangeShapeType="1"/>
              </p:cNvSpPr>
              <p:nvPr/>
            </p:nvSpPr>
            <p:spPr bwMode="auto">
              <a:xfrm flipV="1">
                <a:off x="2736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5" name="Line 17"/>
              <p:cNvSpPr>
                <a:spLocks noChangeShapeType="1"/>
              </p:cNvSpPr>
              <p:nvPr/>
            </p:nvSpPr>
            <p:spPr bwMode="auto">
              <a:xfrm flipV="1">
                <a:off x="2928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6" name="Line 18"/>
              <p:cNvSpPr>
                <a:spLocks noChangeShapeType="1"/>
              </p:cNvSpPr>
              <p:nvPr/>
            </p:nvSpPr>
            <p:spPr bwMode="auto">
              <a:xfrm flipV="1">
                <a:off x="3120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7" name="Line 19"/>
              <p:cNvSpPr>
                <a:spLocks noChangeShapeType="1"/>
              </p:cNvSpPr>
              <p:nvPr/>
            </p:nvSpPr>
            <p:spPr bwMode="auto">
              <a:xfrm flipV="1">
                <a:off x="3312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8" name="Line 20"/>
              <p:cNvSpPr>
                <a:spLocks noChangeShapeType="1"/>
              </p:cNvSpPr>
              <p:nvPr/>
            </p:nvSpPr>
            <p:spPr bwMode="auto">
              <a:xfrm flipV="1">
                <a:off x="3504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9" name="Line 21"/>
              <p:cNvSpPr>
                <a:spLocks noChangeShapeType="1"/>
              </p:cNvSpPr>
              <p:nvPr/>
            </p:nvSpPr>
            <p:spPr bwMode="auto">
              <a:xfrm flipV="1">
                <a:off x="3696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0" name="Line 22"/>
              <p:cNvSpPr>
                <a:spLocks noChangeShapeType="1"/>
              </p:cNvSpPr>
              <p:nvPr/>
            </p:nvSpPr>
            <p:spPr bwMode="auto">
              <a:xfrm flipV="1">
                <a:off x="3888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1" name="Line 23"/>
              <p:cNvSpPr>
                <a:spLocks noChangeShapeType="1"/>
              </p:cNvSpPr>
              <p:nvPr/>
            </p:nvSpPr>
            <p:spPr bwMode="auto">
              <a:xfrm flipV="1">
                <a:off x="4080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2" name="Line 24"/>
              <p:cNvSpPr>
                <a:spLocks noChangeShapeType="1"/>
              </p:cNvSpPr>
              <p:nvPr/>
            </p:nvSpPr>
            <p:spPr bwMode="auto">
              <a:xfrm flipV="1">
                <a:off x="4272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3" name="Line 25"/>
              <p:cNvSpPr>
                <a:spLocks noChangeShapeType="1"/>
              </p:cNvSpPr>
              <p:nvPr/>
            </p:nvSpPr>
            <p:spPr bwMode="auto">
              <a:xfrm flipV="1">
                <a:off x="4464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4" name="Line 26"/>
              <p:cNvSpPr>
                <a:spLocks noChangeShapeType="1"/>
              </p:cNvSpPr>
              <p:nvPr/>
            </p:nvSpPr>
            <p:spPr bwMode="auto">
              <a:xfrm flipV="1">
                <a:off x="4656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5" name="Line 27"/>
              <p:cNvSpPr>
                <a:spLocks noChangeShapeType="1"/>
              </p:cNvSpPr>
              <p:nvPr/>
            </p:nvSpPr>
            <p:spPr bwMode="auto">
              <a:xfrm flipV="1">
                <a:off x="4848" y="1245"/>
                <a:ext cx="0" cy="151"/>
              </a:xfrm>
              <a:prstGeom prst="line">
                <a:avLst/>
              </a:prstGeom>
              <a:noFill/>
              <a:ln w="12699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6" name="Rectangle 28"/>
              <p:cNvSpPr>
                <a:spLocks noChangeArrowheads="1"/>
              </p:cNvSpPr>
              <p:nvPr/>
            </p:nvSpPr>
            <p:spPr bwMode="auto">
              <a:xfrm>
                <a:off x="903" y="1008"/>
                <a:ext cx="178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l" rtl="0" eaLnBrk="0" hangingPunct="0"/>
                <a:r>
                  <a:rPr lang="en-US" sz="1600"/>
                  <a:t>0</a:t>
                </a:r>
              </a:p>
            </p:txBody>
          </p:sp>
          <p:sp>
            <p:nvSpPr>
              <p:cNvPr id="39997" name="Rectangle 29"/>
              <p:cNvSpPr>
                <a:spLocks noChangeArrowheads="1"/>
              </p:cNvSpPr>
              <p:nvPr/>
            </p:nvSpPr>
            <p:spPr bwMode="auto">
              <a:xfrm>
                <a:off x="1863" y="960"/>
                <a:ext cx="178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l" rtl="0" eaLnBrk="0" hangingPunct="0"/>
                <a:r>
                  <a:rPr lang="en-US" sz="1600"/>
                  <a:t>5</a:t>
                </a:r>
              </a:p>
            </p:txBody>
          </p:sp>
          <p:sp>
            <p:nvSpPr>
              <p:cNvPr id="39998" name="Rectangle 30"/>
              <p:cNvSpPr>
                <a:spLocks noChangeArrowheads="1"/>
              </p:cNvSpPr>
              <p:nvPr/>
            </p:nvSpPr>
            <p:spPr bwMode="auto">
              <a:xfrm>
                <a:off x="2823" y="1008"/>
                <a:ext cx="24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l" rtl="0" eaLnBrk="0" hangingPunct="0"/>
                <a:r>
                  <a:rPr lang="en-US" sz="1600"/>
                  <a:t>10</a:t>
                </a:r>
              </a:p>
            </p:txBody>
          </p:sp>
          <p:sp>
            <p:nvSpPr>
              <p:cNvPr id="39999" name="Rectangle 31"/>
              <p:cNvSpPr>
                <a:spLocks noChangeArrowheads="1"/>
              </p:cNvSpPr>
              <p:nvPr/>
            </p:nvSpPr>
            <p:spPr bwMode="auto">
              <a:xfrm>
                <a:off x="3735" y="1008"/>
                <a:ext cx="24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l" rtl="0" eaLnBrk="0" hangingPunct="0"/>
                <a:r>
                  <a:rPr lang="en-US" sz="1600"/>
                  <a:t>15</a:t>
                </a:r>
              </a:p>
            </p:txBody>
          </p:sp>
          <p:sp>
            <p:nvSpPr>
              <p:cNvPr id="40000" name="Rectangle 32"/>
              <p:cNvSpPr>
                <a:spLocks noChangeArrowheads="1"/>
              </p:cNvSpPr>
              <p:nvPr/>
            </p:nvSpPr>
            <p:spPr bwMode="auto">
              <a:xfrm>
                <a:off x="4695" y="1008"/>
                <a:ext cx="24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l" rtl="0" eaLnBrk="0" hangingPunct="0"/>
                <a:r>
                  <a:rPr lang="en-US" sz="1600"/>
                  <a:t>20</a:t>
                </a:r>
              </a:p>
            </p:txBody>
          </p:sp>
        </p:grpSp>
        <p:sp>
          <p:nvSpPr>
            <p:cNvPr id="39945" name="Line 33"/>
            <p:cNvSpPr>
              <a:spLocks noChangeShapeType="1"/>
            </p:cNvSpPr>
            <p:nvPr/>
          </p:nvSpPr>
          <p:spPr bwMode="auto">
            <a:xfrm>
              <a:off x="1008" y="1541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6" name="Line 34"/>
            <p:cNvSpPr>
              <a:spLocks noChangeShapeType="1"/>
            </p:cNvSpPr>
            <p:nvPr/>
          </p:nvSpPr>
          <p:spPr bwMode="auto">
            <a:xfrm>
              <a:off x="1584" y="1541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Line 35"/>
            <p:cNvSpPr>
              <a:spLocks noChangeShapeType="1"/>
            </p:cNvSpPr>
            <p:nvPr/>
          </p:nvSpPr>
          <p:spPr bwMode="auto">
            <a:xfrm>
              <a:off x="1584" y="1733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8" name="Line 36"/>
            <p:cNvSpPr>
              <a:spLocks noChangeShapeType="1"/>
            </p:cNvSpPr>
            <p:nvPr/>
          </p:nvSpPr>
          <p:spPr bwMode="auto">
            <a:xfrm>
              <a:off x="2544" y="1925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9" name="Line 37"/>
            <p:cNvSpPr>
              <a:spLocks noChangeShapeType="1"/>
            </p:cNvSpPr>
            <p:nvPr/>
          </p:nvSpPr>
          <p:spPr bwMode="auto">
            <a:xfrm>
              <a:off x="1776" y="1925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Line 38"/>
            <p:cNvSpPr>
              <a:spLocks noChangeShapeType="1"/>
            </p:cNvSpPr>
            <p:nvPr/>
          </p:nvSpPr>
          <p:spPr bwMode="auto">
            <a:xfrm>
              <a:off x="2544" y="2309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Line 39"/>
            <p:cNvSpPr>
              <a:spLocks noChangeShapeType="1"/>
            </p:cNvSpPr>
            <p:nvPr/>
          </p:nvSpPr>
          <p:spPr bwMode="auto">
            <a:xfrm>
              <a:off x="3888" y="1685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2" name="Line 40"/>
            <p:cNvSpPr>
              <a:spLocks noChangeShapeType="1"/>
            </p:cNvSpPr>
            <p:nvPr/>
          </p:nvSpPr>
          <p:spPr bwMode="auto">
            <a:xfrm>
              <a:off x="2976" y="1685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Line 41"/>
            <p:cNvSpPr>
              <a:spLocks noChangeShapeType="1"/>
            </p:cNvSpPr>
            <p:nvPr/>
          </p:nvSpPr>
          <p:spPr bwMode="auto">
            <a:xfrm>
              <a:off x="3888" y="2117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4" name="Line 42"/>
            <p:cNvSpPr>
              <a:spLocks noChangeShapeType="1"/>
            </p:cNvSpPr>
            <p:nvPr/>
          </p:nvSpPr>
          <p:spPr bwMode="auto">
            <a:xfrm>
              <a:off x="1013" y="1536"/>
              <a:ext cx="567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Line 43"/>
            <p:cNvSpPr>
              <a:spLocks noChangeShapeType="1"/>
            </p:cNvSpPr>
            <p:nvPr/>
          </p:nvSpPr>
          <p:spPr bwMode="auto">
            <a:xfrm>
              <a:off x="1013" y="1728"/>
              <a:ext cx="567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Rectangle 44"/>
            <p:cNvSpPr>
              <a:spLocks noChangeArrowheads="1"/>
            </p:cNvSpPr>
            <p:nvPr/>
          </p:nvSpPr>
          <p:spPr bwMode="auto">
            <a:xfrm>
              <a:off x="711" y="1536"/>
              <a:ext cx="17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1</a:t>
              </a:r>
            </a:p>
          </p:txBody>
        </p:sp>
        <p:sp>
          <p:nvSpPr>
            <p:cNvPr id="39957" name="Rectangle 45"/>
            <p:cNvSpPr>
              <a:spLocks noChangeArrowheads="1"/>
            </p:cNvSpPr>
            <p:nvPr/>
          </p:nvSpPr>
          <p:spPr bwMode="auto">
            <a:xfrm>
              <a:off x="711" y="1776"/>
              <a:ext cx="17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2</a:t>
              </a:r>
            </a:p>
          </p:txBody>
        </p:sp>
        <p:sp>
          <p:nvSpPr>
            <p:cNvPr id="39958" name="Rectangle 46"/>
            <p:cNvSpPr>
              <a:spLocks noChangeArrowheads="1"/>
            </p:cNvSpPr>
            <p:nvPr/>
          </p:nvSpPr>
          <p:spPr bwMode="auto">
            <a:xfrm>
              <a:off x="711" y="1968"/>
              <a:ext cx="17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3</a:t>
              </a:r>
            </a:p>
          </p:txBody>
        </p:sp>
        <p:sp>
          <p:nvSpPr>
            <p:cNvPr id="39959" name="Rectangle 47"/>
            <p:cNvSpPr>
              <a:spLocks noChangeArrowheads="1"/>
            </p:cNvSpPr>
            <p:nvPr/>
          </p:nvSpPr>
          <p:spPr bwMode="auto">
            <a:xfrm>
              <a:off x="711" y="2160"/>
              <a:ext cx="17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4</a:t>
              </a:r>
            </a:p>
          </p:txBody>
        </p:sp>
        <p:sp>
          <p:nvSpPr>
            <p:cNvPr id="39960" name="Rectangle 48"/>
            <p:cNvSpPr>
              <a:spLocks noChangeArrowheads="1"/>
            </p:cNvSpPr>
            <p:nvPr/>
          </p:nvSpPr>
          <p:spPr bwMode="auto">
            <a:xfrm>
              <a:off x="711" y="2352"/>
              <a:ext cx="17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 rtl="0" eaLnBrk="0" hangingPunct="0"/>
              <a:r>
                <a:rPr lang="en-US" sz="1600"/>
                <a:t>5</a:t>
              </a:r>
            </a:p>
          </p:txBody>
        </p:sp>
        <p:sp>
          <p:nvSpPr>
            <p:cNvPr id="39961" name="Line 49"/>
            <p:cNvSpPr>
              <a:spLocks noChangeShapeType="1"/>
            </p:cNvSpPr>
            <p:nvPr/>
          </p:nvSpPr>
          <p:spPr bwMode="auto">
            <a:xfrm>
              <a:off x="2928" y="2309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50"/>
            <p:cNvSpPr>
              <a:spLocks noChangeShapeType="1"/>
            </p:cNvSpPr>
            <p:nvPr/>
          </p:nvSpPr>
          <p:spPr bwMode="auto">
            <a:xfrm flipH="1">
              <a:off x="1581" y="1920"/>
              <a:ext cx="199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Line 51"/>
            <p:cNvSpPr>
              <a:spLocks noChangeShapeType="1"/>
            </p:cNvSpPr>
            <p:nvPr/>
          </p:nvSpPr>
          <p:spPr bwMode="auto">
            <a:xfrm flipH="1">
              <a:off x="1581" y="1728"/>
              <a:ext cx="199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Line 52"/>
            <p:cNvSpPr>
              <a:spLocks noChangeShapeType="1"/>
            </p:cNvSpPr>
            <p:nvPr/>
          </p:nvSpPr>
          <p:spPr bwMode="auto">
            <a:xfrm>
              <a:off x="1776" y="1733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Line 53"/>
            <p:cNvSpPr>
              <a:spLocks noChangeShapeType="1"/>
            </p:cNvSpPr>
            <p:nvPr/>
          </p:nvSpPr>
          <p:spPr bwMode="auto">
            <a:xfrm>
              <a:off x="1685" y="1920"/>
              <a:ext cx="855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6" name="Line 54"/>
            <p:cNvSpPr>
              <a:spLocks noChangeShapeType="1"/>
            </p:cNvSpPr>
            <p:nvPr/>
          </p:nvSpPr>
          <p:spPr bwMode="auto">
            <a:xfrm>
              <a:off x="1781" y="2112"/>
              <a:ext cx="759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Line 55"/>
            <p:cNvSpPr>
              <a:spLocks noChangeShapeType="1"/>
            </p:cNvSpPr>
            <p:nvPr/>
          </p:nvSpPr>
          <p:spPr bwMode="auto">
            <a:xfrm>
              <a:off x="2549" y="2304"/>
              <a:ext cx="375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8" name="Line 56"/>
            <p:cNvSpPr>
              <a:spLocks noChangeShapeType="1"/>
            </p:cNvSpPr>
            <p:nvPr/>
          </p:nvSpPr>
          <p:spPr bwMode="auto">
            <a:xfrm>
              <a:off x="2549" y="2496"/>
              <a:ext cx="375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Line 57"/>
            <p:cNvSpPr>
              <a:spLocks noChangeShapeType="1"/>
            </p:cNvSpPr>
            <p:nvPr/>
          </p:nvSpPr>
          <p:spPr bwMode="auto">
            <a:xfrm>
              <a:off x="2981" y="1680"/>
              <a:ext cx="903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0" name="Line 58"/>
            <p:cNvSpPr>
              <a:spLocks noChangeShapeType="1"/>
            </p:cNvSpPr>
            <p:nvPr/>
          </p:nvSpPr>
          <p:spPr bwMode="auto">
            <a:xfrm>
              <a:off x="2981" y="1872"/>
              <a:ext cx="903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1" name="Line 59"/>
            <p:cNvSpPr>
              <a:spLocks noChangeShapeType="1"/>
            </p:cNvSpPr>
            <p:nvPr/>
          </p:nvSpPr>
          <p:spPr bwMode="auto">
            <a:xfrm>
              <a:off x="4896" y="2117"/>
              <a:ext cx="0" cy="183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2" name="Line 60"/>
            <p:cNvSpPr>
              <a:spLocks noChangeShapeType="1"/>
            </p:cNvSpPr>
            <p:nvPr/>
          </p:nvSpPr>
          <p:spPr bwMode="auto">
            <a:xfrm>
              <a:off x="3893" y="2112"/>
              <a:ext cx="999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3" name="Line 61"/>
            <p:cNvSpPr>
              <a:spLocks noChangeShapeType="1"/>
            </p:cNvSpPr>
            <p:nvPr/>
          </p:nvSpPr>
          <p:spPr bwMode="auto">
            <a:xfrm>
              <a:off x="3893" y="2304"/>
              <a:ext cx="999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 lIns="92075" tIns="46038" rIns="92075" bIns="46038" anchor="ctr"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Round  Robin - the oldest method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01800"/>
            <a:ext cx="8153400" cy="4343400"/>
          </a:xfrm>
        </p:spPr>
        <p:txBody>
          <a:bodyPr lIns="92075" tIns="46038" rIns="92075" bIns="46038"/>
          <a:lstStyle/>
          <a:p>
            <a:pPr>
              <a:buClrTx/>
              <a:buSzPct val="8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</a:rPr>
              <a:t>Each process gets a small unit of CPU time (</a:t>
            </a:r>
            <a:r>
              <a:rPr lang="en-US" sz="2400" b="1" i="1" smtClean="0">
                <a:solidFill>
                  <a:schemeClr val="tx1"/>
                </a:solidFill>
              </a:rPr>
              <a:t>time-quantum</a:t>
            </a:r>
            <a:r>
              <a:rPr lang="en-US" sz="2400" smtClean="0">
                <a:solidFill>
                  <a:schemeClr val="tx1"/>
                </a:solidFill>
              </a:rPr>
              <a:t>), usually 10-100 milliseconds</a:t>
            </a:r>
          </a:p>
          <a:p>
            <a:pPr>
              <a:buClrTx/>
              <a:buSzPct val="8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</a:rPr>
              <a:t>For </a:t>
            </a:r>
            <a:r>
              <a:rPr lang="en-US" sz="2400" b="1" i="1" smtClean="0">
                <a:solidFill>
                  <a:schemeClr val="tx1"/>
                </a:solidFill>
              </a:rPr>
              <a:t>n</a:t>
            </a:r>
            <a:r>
              <a:rPr lang="en-US" sz="2400" smtClean="0">
                <a:solidFill>
                  <a:schemeClr val="tx1"/>
                </a:solidFill>
              </a:rPr>
              <a:t> ready processes and time-quantum </a:t>
            </a:r>
            <a:r>
              <a:rPr lang="en-US" sz="2400" b="1" i="1" smtClean="0">
                <a:solidFill>
                  <a:schemeClr val="tx1"/>
                </a:solidFill>
              </a:rPr>
              <a:t>q</a:t>
            </a:r>
            <a:r>
              <a:rPr lang="en-US" sz="2400" smtClean="0">
                <a:solidFill>
                  <a:schemeClr val="tx1"/>
                </a:solidFill>
              </a:rPr>
              <a:t>, no process waits more than </a:t>
            </a:r>
            <a:r>
              <a:rPr lang="en-US" sz="2400" b="1" smtClean="0">
                <a:solidFill>
                  <a:schemeClr val="tx1"/>
                </a:solidFill>
              </a:rPr>
              <a:t>(</a:t>
            </a:r>
            <a:r>
              <a:rPr lang="en-US" sz="2400" b="1" i="1" smtClean="0">
                <a:solidFill>
                  <a:schemeClr val="tx1"/>
                </a:solidFill>
              </a:rPr>
              <a:t>n</a:t>
            </a:r>
            <a:r>
              <a:rPr lang="en-US" sz="2400" b="1" smtClean="0">
                <a:solidFill>
                  <a:schemeClr val="tx1"/>
                </a:solidFill>
              </a:rPr>
              <a:t> - 1)</a:t>
            </a:r>
            <a:r>
              <a:rPr lang="en-US" sz="2400" b="1" i="1" smtClean="0">
                <a:solidFill>
                  <a:schemeClr val="tx1"/>
                </a:solidFill>
              </a:rPr>
              <a:t>q</a:t>
            </a:r>
          </a:p>
          <a:p>
            <a:pPr>
              <a:buClrTx/>
              <a:buSzPct val="8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</a:rPr>
              <a:t>Approaches FCFS when q grows</a:t>
            </a:r>
          </a:p>
          <a:p>
            <a:pPr>
              <a:buClrTx/>
              <a:buSzPct val="8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</a:rPr>
              <a:t>Time-quantum ~ switching time (or smaller)</a:t>
            </a:r>
          </a:p>
          <a:p>
            <a:pPr lvl="2">
              <a:buClrTx/>
              <a:buSzPct val="80000"/>
              <a:buFont typeface="Symbol" pitchFamily="18" charset="2"/>
              <a:buNone/>
            </a:pPr>
            <a:r>
              <a:rPr lang="en-US" smtClean="0">
                <a:solidFill>
                  <a:schemeClr val="tx1"/>
                </a:solidFill>
              </a:rPr>
              <a:t>relatively large waste of CPU time</a:t>
            </a:r>
          </a:p>
          <a:p>
            <a:pPr>
              <a:buClrTx/>
              <a:buSzPct val="80000"/>
              <a:buFont typeface="Wingdings" pitchFamily="2" charset="2"/>
              <a:buChar char="q"/>
            </a:pPr>
            <a:r>
              <a:rPr lang="en-US" sz="2400" smtClean="0">
                <a:solidFill>
                  <a:schemeClr val="tx1"/>
                </a:solidFill>
              </a:rPr>
              <a:t>Time-quantum &gt;&gt; switching time</a:t>
            </a:r>
          </a:p>
          <a:p>
            <a:pPr lvl="2">
              <a:buClrTx/>
              <a:buSzPct val="80000"/>
              <a:buFont typeface="Symbol" pitchFamily="18" charset="2"/>
              <a:buNone/>
            </a:pPr>
            <a:r>
              <a:rPr lang="en-US" smtClean="0">
                <a:solidFill>
                  <a:schemeClr val="tx1"/>
                </a:solidFill>
              </a:rPr>
              <a:t>long response (waiting) times, FCFS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0104FE-FAA3-41F1-920C-83C6B57BC1D3}" type="datetime3">
              <a:rPr lang="en-US" smtClean="0"/>
              <a:t>25 March 2019</a:t>
            </a:fld>
            <a:endParaRPr lang="en-US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2CF653E-71E6-4C55-B773-59E2F07012BD}" type="slidenum">
              <a:rPr lang="he-IL" smtClean="0"/>
              <a:pPr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762000"/>
          </a:xfrm>
        </p:spPr>
        <p:txBody>
          <a:bodyPr lIns="90488" tIns="44450" rIns="90488" bIns="44450" anchor="ctr"/>
          <a:lstStyle/>
          <a:p>
            <a:pPr>
              <a:defRPr/>
            </a:pPr>
            <a:r>
              <a:rPr lang="en-US" sz="4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Intro</a:t>
            </a:r>
            <a:endParaRPr lang="en-US" sz="4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14450"/>
            <a:ext cx="7699829" cy="4914900"/>
          </a:xfrm>
        </p:spPr>
        <p:txBody>
          <a:bodyPr lIns="90488" tIns="44450" rIns="90488" bIns="44450"/>
          <a:lstStyle/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Interleave the execution of processes to maximize CPU utilization while providing reasonable response time</a:t>
            </a:r>
            <a:b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The scheduler determines:</a:t>
            </a:r>
          </a:p>
          <a:p>
            <a:pPr lvl="2">
              <a:buClrTx/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Who will run</a:t>
            </a:r>
          </a:p>
          <a:p>
            <a:pPr lvl="2">
              <a:buClrTx/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When it will run</a:t>
            </a:r>
          </a:p>
          <a:p>
            <a:pPr lvl="2">
              <a:buClrTx/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For how long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9F826F-A62A-48DB-94B4-DF748F13D03A}" type="datetime3">
              <a:rPr lang="en-US" smtClean="0"/>
              <a:t>25 March 2019</a:t>
            </a:fld>
            <a:endParaRPr lang="en-US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8B63789-168A-45E4-9B46-8E3EF67182A5}" type="slidenum">
              <a:rPr lang="he-IL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00025" y="285750"/>
            <a:ext cx="8839200" cy="558800"/>
          </a:xfrm>
        </p:spPr>
        <p:txBody>
          <a:bodyPr lIns="92075" tIns="46038" rIns="92075" bIns="46038" anchor="ctr">
            <a:normAutofit fontScale="90000"/>
          </a:bodyPr>
          <a:lstStyle/>
          <a:p>
            <a:pPr>
              <a:defRPr/>
            </a:pPr>
            <a:r>
              <a:rPr lang="en-US" sz="3600" i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Compatible Time Sharing System (CTSS)</a:t>
            </a:r>
          </a:p>
        </p:txBody>
      </p:sp>
      <p:sp>
        <p:nvSpPr>
          <p:cNvPr id="51206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7928429" cy="4818063"/>
          </a:xfrm>
        </p:spPr>
        <p:txBody>
          <a:bodyPr lIns="92075" tIns="46038" rIns="92075" bIns="46038"/>
          <a:lstStyle/>
          <a:p>
            <a:pPr>
              <a:lnSpc>
                <a:spcPct val="12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Assign time quanta of different lengths to different priority classes</a:t>
            </a:r>
          </a:p>
          <a:p>
            <a:pPr>
              <a:lnSpc>
                <a:spcPct val="12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Highest priority class: 1 quantum, 2nd class: 2 quanta, 3rd class: 4 quanta, etc.</a:t>
            </a:r>
          </a:p>
          <a:p>
            <a:pPr>
              <a:lnSpc>
                <a:spcPct val="12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Move processes that used their quanta to a lower class</a:t>
            </a:r>
          </a:p>
          <a:p>
            <a:pPr>
              <a:lnSpc>
                <a:spcPct val="12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Net result - longer runs for </a:t>
            </a:r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CPU-bound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 processes; higher priority for </a:t>
            </a:r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I/O-bound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processes</a:t>
            </a:r>
          </a:p>
          <a:p>
            <a:pPr>
              <a:lnSpc>
                <a:spcPct val="12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for a CPU burst of 100 time quanta - 7 switches instead of 100 (in RR)</a:t>
            </a:r>
          </a:p>
          <a:p>
            <a:pPr>
              <a:buClrTx/>
              <a:buSzPct val="100000"/>
              <a:buFont typeface="Wingdings" pitchFamily="2" charset="2"/>
              <a:buChar char="q"/>
            </a:pPr>
            <a:endParaRPr lang="en-US" sz="24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7BC8FE3-BB7A-4277-A29F-B59AFC866000}" type="datetime3">
              <a:rPr lang="en-US" smtClean="0"/>
              <a:t>25 March 2019</a:t>
            </a:fld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068F670-6F8C-4A2C-8FD4-149703707D25}" type="slidenum">
              <a:rPr lang="he-IL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65138"/>
            <a:ext cx="7772400" cy="6778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i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User-level Thread Scheduling 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idx="1"/>
          </p:nvPr>
        </p:nvSpPr>
        <p:spPr>
          <a:xfrm>
            <a:off x="514350" y="4953000"/>
            <a:ext cx="7772400" cy="149225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000" smtClean="0">
                <a:solidFill>
                  <a:schemeClr val="tx1"/>
                </a:solidFill>
                <a:latin typeface="Calibri" pitchFamily="34" charset="0"/>
              </a:rPr>
              <a:t>Different scheduling algorithms for threads/processes possible</a:t>
            </a: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000" smtClean="0">
                <a:solidFill>
                  <a:schemeClr val="tx1"/>
                </a:solidFill>
                <a:latin typeface="Calibri" pitchFamily="34" charset="0"/>
              </a:rPr>
              <a:t>No way to preempt user threads</a:t>
            </a: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000" smtClean="0">
                <a:solidFill>
                  <a:schemeClr val="tx1"/>
                </a:solidFill>
                <a:latin typeface="Calibri" pitchFamily="34" charset="0"/>
              </a:rPr>
              <a:t>Thread context switch much faster</a:t>
            </a: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000" smtClean="0">
                <a:solidFill>
                  <a:schemeClr val="tx1"/>
                </a:solidFill>
                <a:latin typeface="Calibri" pitchFamily="34" charset="0"/>
              </a:rPr>
              <a:t>Application-specific scheduling possible</a:t>
            </a:r>
          </a:p>
        </p:txBody>
      </p:sp>
      <p:sp>
        <p:nvSpPr>
          <p:cNvPr id="57346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47A96D9-4CEC-46A1-8209-30003E5CB75E}" type="datetime3">
              <a:rPr lang="en-US" smtClean="0"/>
              <a:t>25 March 2019</a:t>
            </a:fld>
            <a:endParaRPr lang="en-US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9C0EE09-17BE-4AA1-91B7-BD31E43742C8}" type="slidenum">
              <a:rPr lang="he-IL" smtClean="0"/>
              <a:pPr>
                <a:defRPr/>
              </a:pPr>
              <a:t>21</a:t>
            </a:fld>
            <a:endParaRPr lang="en-US" smtClean="0"/>
          </a:p>
        </p:txBody>
      </p:sp>
      <p:pic>
        <p:nvPicPr>
          <p:cNvPr id="57351" name="Picture 4" descr="2-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3288" y="1143000"/>
            <a:ext cx="45783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6318250" y="2168525"/>
            <a:ext cx="1825625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  <a:latin typeface="Tahoma" pitchFamily="34" charset="0"/>
                <a:cs typeface="Tahoma" pitchFamily="34" charset="0"/>
              </a:rPr>
              <a:t>Scheduling within a quantum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49263"/>
            <a:ext cx="7772400" cy="6937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i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Kernel-level Thread Scheduling </a:t>
            </a:r>
          </a:p>
        </p:txBody>
      </p:sp>
      <p:sp>
        <p:nvSpPr>
          <p:cNvPr id="58370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B661A3-E72E-4D8F-BDBD-A4C11F847CFB}" type="datetime3">
              <a:rPr lang="en-US" smtClean="0"/>
              <a:t>25 March 2019</a:t>
            </a:fld>
            <a:endParaRPr lang="en-US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E7DBC54-142A-4C2B-BC74-8A21D0DE487E}" type="slidenum">
              <a:rPr lang="he-IL" smtClean="0"/>
              <a:pPr>
                <a:defRPr/>
              </a:pPr>
              <a:t>22</a:t>
            </a:fld>
            <a:endParaRPr lang="en-US" smtClean="0"/>
          </a:p>
        </p:txBody>
      </p:sp>
      <p:pic>
        <p:nvPicPr>
          <p:cNvPr id="58374" name="Picture 4" descr="2-4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3650" y="1143000"/>
            <a:ext cx="3784600" cy="400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6"/>
          <p:cNvSpPr>
            <a:spLocks noChangeArrowheads="1"/>
          </p:cNvSpPr>
          <p:nvPr/>
        </p:nvSpPr>
        <p:spPr bwMode="auto">
          <a:xfrm>
            <a:off x="514350" y="5224463"/>
            <a:ext cx="7772400" cy="1089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 rtl="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Char char="q"/>
            </a:pPr>
            <a:r>
              <a:rPr kumimoji="1" lang="en-US" sz="2000">
                <a:latin typeface="Calibri" pitchFamily="34" charset="0"/>
              </a:rPr>
              <a:t>Scheduler may prefer switches within same process</a:t>
            </a:r>
          </a:p>
          <a:p>
            <a:pPr marL="342900" indent="-342900" algn="l" rtl="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Char char="q"/>
            </a:pPr>
            <a:r>
              <a:rPr kumimoji="1" lang="en-US" sz="2000">
                <a:latin typeface="Calibri" pitchFamily="34" charset="0"/>
              </a:rPr>
              <a:t>Context switch more expensive</a:t>
            </a:r>
          </a:p>
          <a:p>
            <a:pPr marL="342900" indent="-342900" algn="l" rtl="0" eaLnBrk="0" hangingPunct="0"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Char char="q"/>
            </a:pPr>
            <a:r>
              <a:rPr kumimoji="1" lang="en-US" sz="2000">
                <a:latin typeface="Calibri" pitchFamily="34" charset="0"/>
              </a:rPr>
              <a:t>A blocking thread does not block all process threads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6318250" y="2168525"/>
            <a:ext cx="1825625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  <a:latin typeface="Tahoma" pitchFamily="34" charset="0"/>
                <a:cs typeface="Tahoma" pitchFamily="34" charset="0"/>
              </a:rPr>
              <a:t>Scheduling within a quantum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1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396C47B-6A60-4206-8629-33E056E0D752}" type="datetime3">
              <a:rPr lang="en-US" smtClean="0"/>
              <a:t>25 March 2019</a:t>
            </a:fld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56B5F42-C729-474C-AD5D-593DFAF4CDC0}" type="slidenum">
              <a:rPr lang="he-IL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46063" y="381000"/>
            <a:ext cx="8723312" cy="762000"/>
          </a:xfrm>
          <a:prstGeom prst="rect">
            <a:avLst/>
          </a:prstGeom>
          <a:noFill/>
          <a:ln/>
        </p:spPr>
        <p:txBody>
          <a:bodyPr lIns="92075" tIns="46038" rIns="92075" bIns="46038" anchor="ctr"/>
          <a:lstStyle/>
          <a:p>
            <a:pPr algn="l" rtl="0" eaLnBrk="0" hangingPunct="0">
              <a:defRPr/>
            </a:pPr>
            <a:r>
              <a:rPr kumimoji="1"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Three classes of threads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328738"/>
            <a:ext cx="8077200" cy="5105400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marL="342900" indent="-342900" algn="l" rtl="0" eaLnBrk="0" hangingPunct="0">
              <a:lnSpc>
                <a:spcPct val="115000"/>
              </a:lnSpc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r>
              <a:rPr kumimoji="1" lang="en-US" kern="0" dirty="0">
                <a:latin typeface="Calibri" pitchFamily="34" charset="0"/>
                <a:cs typeface="+mn-cs"/>
              </a:rPr>
              <a:t>Real-time FIFO</a:t>
            </a:r>
          </a:p>
          <a:p>
            <a:pPr marL="800100" lvl="1" indent="-342900" algn="l" rtl="0" eaLnBrk="0" hangingPunct="0">
              <a:lnSpc>
                <a:spcPct val="115000"/>
              </a:lnSpc>
              <a:spcBef>
                <a:spcPct val="20000"/>
              </a:spcBef>
              <a:buSzPct val="100000"/>
              <a:buFont typeface="Courier New" pitchFamily="49" charset="0"/>
              <a:buChar char="o"/>
              <a:defRPr/>
            </a:pPr>
            <a:r>
              <a:rPr kumimoji="1" lang="en-US" sz="2000" kern="0" dirty="0">
                <a:latin typeface="Calibri" pitchFamily="34" charset="0"/>
                <a:cs typeface="+mn-cs"/>
              </a:rPr>
              <a:t>Have highest priority, can only be preempted by a higher-priority real-time FIFO thread</a:t>
            </a:r>
          </a:p>
          <a:p>
            <a:pPr marL="342900" indent="-342900" algn="l" rtl="0" eaLnBrk="0" hangingPunct="0">
              <a:lnSpc>
                <a:spcPct val="115000"/>
              </a:lnSpc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r>
              <a:rPr kumimoji="1" lang="en-US" kern="0" dirty="0">
                <a:latin typeface="Calibri" pitchFamily="34" charset="0"/>
                <a:cs typeface="+mn-cs"/>
              </a:rPr>
              <a:t>Real-time round robin</a:t>
            </a:r>
          </a:p>
          <a:p>
            <a:pPr marL="800100" lvl="1" indent="-342900" algn="l" rtl="0" eaLnBrk="0" hangingPunct="0">
              <a:lnSpc>
                <a:spcPct val="115000"/>
              </a:lnSpc>
              <a:spcBef>
                <a:spcPct val="20000"/>
              </a:spcBef>
              <a:buSzPct val="100000"/>
              <a:buFont typeface="Courier New" pitchFamily="49" charset="0"/>
              <a:buChar char="o"/>
              <a:defRPr/>
            </a:pPr>
            <a:r>
              <a:rPr kumimoji="1" lang="en-US" sz="2000" kern="0" dirty="0">
                <a:latin typeface="Calibri" pitchFamily="34" charset="0"/>
                <a:cs typeface="+mn-cs"/>
              </a:rPr>
              <a:t>Assigned time quantum</a:t>
            </a:r>
          </a:p>
          <a:p>
            <a:pPr marL="342900" indent="-342900" algn="l" rtl="0" eaLnBrk="0" hangingPunct="0">
              <a:lnSpc>
                <a:spcPct val="115000"/>
              </a:lnSpc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r>
              <a:rPr kumimoji="1" lang="en-US" kern="0" dirty="0">
                <a:latin typeface="Calibri" pitchFamily="34" charset="0"/>
                <a:cs typeface="+mn-cs"/>
              </a:rPr>
              <a:t>Timesharing</a:t>
            </a:r>
          </a:p>
          <a:p>
            <a:pPr marL="800100" lvl="1" indent="-342900" algn="l" rtl="0" eaLnBrk="0" hangingPunct="0">
              <a:lnSpc>
                <a:spcPct val="115000"/>
              </a:lnSpc>
              <a:spcBef>
                <a:spcPct val="20000"/>
              </a:spcBef>
              <a:buSzPct val="100000"/>
              <a:buFont typeface="Courier New" pitchFamily="49" charset="0"/>
              <a:buChar char="o"/>
              <a:defRPr/>
            </a:pPr>
            <a:r>
              <a:rPr kumimoji="1" lang="en-US" sz="2000" kern="0" dirty="0">
                <a:latin typeface="Calibri" pitchFamily="34" charset="0"/>
                <a:cs typeface="+mn-cs"/>
              </a:rPr>
              <a:t>Priorities 100-139</a:t>
            </a:r>
          </a:p>
          <a:p>
            <a:pPr marL="342900" indent="-342900" algn="l" rtl="0" eaLnBrk="0" hangingPunct="0">
              <a:lnSpc>
                <a:spcPct val="115000"/>
              </a:lnSpc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r>
              <a:rPr kumimoji="1" lang="en-US" kern="0" dirty="0">
                <a:latin typeface="Calibri" pitchFamily="34" charset="0"/>
                <a:cs typeface="+mn-cs"/>
              </a:rPr>
              <a:t>Priority determines the number of clock ticks (</a:t>
            </a:r>
            <a:r>
              <a:rPr kumimoji="1" lang="en-US" b="1" kern="0" dirty="0" err="1">
                <a:latin typeface="Calibri" pitchFamily="34" charset="0"/>
                <a:cs typeface="+mn-cs"/>
              </a:rPr>
              <a:t>jiffy</a:t>
            </a:r>
            <a:r>
              <a:rPr kumimoji="1" lang="en-US" kern="0" dirty="0" err="1">
                <a:latin typeface="Calibri" pitchFamily="34" charset="0"/>
                <a:cs typeface="+mn-cs"/>
              </a:rPr>
              <a:t>s</a:t>
            </a:r>
            <a:r>
              <a:rPr kumimoji="1" lang="en-US" kern="0" dirty="0">
                <a:latin typeface="Calibri" pitchFamily="34" charset="0"/>
                <a:cs typeface="+mn-cs"/>
              </a:rPr>
              <a:t>) assigned to a round-robin or timesharing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464F0-CA2B-4A06-84E7-1450358E0C9B}" type="datetime3">
              <a:rPr lang="en-US" smtClean="0"/>
              <a:t>25 March 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6A620-1435-4251-BC7C-311DEE4ACEB9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508000"/>
          </a:xfrm>
        </p:spPr>
        <p:txBody>
          <a:bodyPr lIns="92075" tIns="46038" rIns="92075" bIns="46038" anchor="ctr"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Scheduling algorithms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Terms</a:t>
            </a:r>
            <a:endParaRPr lang="en-US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557213" y="1595438"/>
            <a:ext cx="8262937" cy="4500562"/>
          </a:xfrm>
        </p:spPr>
        <p:txBody>
          <a:bodyPr lIns="92075" tIns="46038" rIns="92075" bIns="46038"/>
          <a:lstStyle/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Response 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time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minimize, for interactive users</a:t>
            </a:r>
            <a:endParaRPr lang="en-US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Turnaround time: </a:t>
            </a:r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average time for a job to complete</a:t>
            </a:r>
          </a:p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Waiting time:</a:t>
            </a:r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 minimize the average over processes</a:t>
            </a:r>
          </a:p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Throughput: </a:t>
            </a:r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number of completed jobs per time unit</a:t>
            </a:r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8BE7DC4-3413-4978-933B-0D15C1A811F6}" type="datetime3">
              <a:rPr lang="en-US" smtClean="0"/>
              <a:t>25 March 2019</a:t>
            </a:fld>
            <a:endParaRPr lang="en-US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587C905-8A1E-416C-BA63-7485DB6888C1}" type="slidenum">
              <a:rPr lang="he-IL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Scheduling algorithms: Terms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00175"/>
            <a:ext cx="8178800" cy="4686300"/>
          </a:xfrm>
        </p:spPr>
        <p:txBody>
          <a:bodyPr/>
          <a:lstStyle/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Throughput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– number of processes completed per unit time</a:t>
            </a:r>
          </a:p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Turnaround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time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– interval of time from process submission to completion</a:t>
            </a:r>
          </a:p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Waiting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time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– sum of time intervals the process spends </a:t>
            </a:r>
            <a:r>
              <a:rPr lang="en-US" sz="2400" u="sng" smtClean="0">
                <a:solidFill>
                  <a:schemeClr val="tx1"/>
                </a:solidFill>
                <a:latin typeface="Calibri" pitchFamily="34" charset="0"/>
              </a:rPr>
              <a:t>in the ready queue</a:t>
            </a:r>
          </a:p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Response time – 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the time between submitting a command and the generation of the first output</a:t>
            </a:r>
          </a:p>
          <a:p>
            <a:pPr>
              <a:lnSpc>
                <a:spcPct val="115000"/>
              </a:lnSpc>
              <a:buClrTx/>
              <a:buSzPct val="100000"/>
              <a:buFont typeface="Wingdings" pitchFamily="2" charset="2"/>
              <a:buChar char="q"/>
            </a:pP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CPU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i="1" smtClean="0">
                <a:solidFill>
                  <a:schemeClr val="tx1"/>
                </a:solidFill>
                <a:latin typeface="Calibri" pitchFamily="34" charset="0"/>
              </a:rPr>
              <a:t>utilization</a:t>
            </a: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 – the percentage of time in which the CPU is not idle</a:t>
            </a: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5EE165D-C60C-4EB1-9806-6DF3ADA333BE}" type="datetime3">
              <a:rPr lang="en-US" smtClean="0"/>
              <a:t>25 March 2019</a:t>
            </a:fld>
            <a:endParaRPr lang="en-US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AB7719-F41F-42E6-A6A1-65B3D22C4D23}" type="slidenum">
              <a:rPr lang="he-IL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88"/>
            <a:ext cx="7239000" cy="11430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Criteria by system type</a:t>
            </a:r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6A50BF9-7C42-472F-96BC-0597A901DDD9}" type="datetime3">
              <a:rPr lang="en-US" smtClean="0"/>
              <a:t>25 March 2019</a:t>
            </a:fld>
            <a:endParaRPr lang="en-US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B38700A-0F36-4A01-A046-497241501CFC}" type="slidenum">
              <a:rPr lang="he-IL" smtClean="0"/>
              <a:pPr>
                <a:defRPr/>
              </a:pPr>
              <a:t>5</a:t>
            </a:fld>
            <a:endParaRPr lang="en-US" smtClean="0"/>
          </a:p>
        </p:txBody>
      </p:sp>
      <p:pic>
        <p:nvPicPr>
          <p:cNvPr id="235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1243013"/>
            <a:ext cx="7810500" cy="473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6"/>
            <a:ext cx="7239000" cy="11430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Scheduling – Types of behavior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>
          <a:xfrm>
            <a:off x="371475" y="4524375"/>
            <a:ext cx="8458200" cy="1704975"/>
          </a:xfrm>
        </p:spPr>
        <p:txBody>
          <a:bodyPr/>
          <a:lstStyle/>
          <a:p>
            <a:pPr>
              <a:buClrTx/>
              <a:buSzPct val="100000"/>
              <a:buFont typeface="Wingdings" pitchFamily="2" charset="2"/>
              <a:buChar char="q"/>
            </a:pPr>
            <a:r>
              <a:rPr lang="en-US" sz="2800" smtClean="0">
                <a:solidFill>
                  <a:schemeClr val="tx1"/>
                </a:solidFill>
                <a:latin typeface="Calibri" pitchFamily="34" charset="0"/>
              </a:rPr>
              <a:t>Bursts of CPU usage alternate with periods of I/O wait</a:t>
            </a:r>
          </a:p>
          <a:p>
            <a:pPr lvl="1">
              <a:buClrTx/>
              <a:buSzPct val="100000"/>
              <a:buFont typeface="Courier New" pitchFamily="49" charset="0"/>
              <a:buChar char="o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CPU-bound processes</a:t>
            </a:r>
          </a:p>
          <a:p>
            <a:pPr lvl="1">
              <a:buClrTx/>
              <a:buSzPct val="100000"/>
              <a:buFont typeface="Courier New" pitchFamily="49" charset="0"/>
              <a:buChar char="o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I/O bound processes</a:t>
            </a:r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06F2FA8-67BF-4B87-8B62-FC494D5CE107}" type="datetime3">
              <a:rPr lang="en-US" smtClean="0"/>
              <a:t>25 March 2019</a:t>
            </a:fld>
            <a:endParaRPr lang="en-US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3068BEC-20FE-4209-9B4F-4EDDA524C378}" type="slidenum">
              <a:rPr lang="he-IL" smtClean="0"/>
              <a:pPr>
                <a:defRPr/>
              </a:pPr>
              <a:t>6</a:t>
            </a:fld>
            <a:endParaRPr lang="en-US" smtClean="0"/>
          </a:p>
        </p:txBody>
      </p:sp>
      <p:pic>
        <p:nvPicPr>
          <p:cNvPr id="25607" name="Picture 4" descr="2-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613" y="1323975"/>
            <a:ext cx="743585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9662" y="228600"/>
            <a:ext cx="8562975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CPU Utilization   vs.  Turnaround time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idx="1"/>
          </p:nvPr>
        </p:nvSpPr>
        <p:spPr>
          <a:xfrm>
            <a:off x="228601" y="1385888"/>
            <a:ext cx="7986486" cy="4959350"/>
          </a:xfrm>
        </p:spPr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We have 5 interactive jobs  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i1…i5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 and one batch job 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b</a:t>
            </a:r>
            <a:b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Calibri" pitchFamily="34" charset="0"/>
              </a:rPr>
              <a:t>Interactive jobs: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10% CPU; 20% disk I/O; 70% terminal I/O; total time for each job 10 sec.</a:t>
            </a:r>
            <a:b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Calibri" pitchFamily="34" charset="0"/>
              </a:rPr>
              <a:t>Batch job: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90% CPU; 10% disk I/O; total time 50 sec.</a:t>
            </a:r>
            <a:b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Cannot run all in parallel !!</a:t>
            </a:r>
            <a:b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endParaRPr lang="en-US" sz="2800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i1..i5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in parallel - disk I/O is 100% utilized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and one </a:t>
            </a:r>
            <a:r>
              <a:rPr lang="en-US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in parallel - CPU is 100% utilized </a:t>
            </a: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5C4AFB-0002-4999-93BB-1EF8AD886976}" type="datetime3">
              <a:rPr lang="en-US" smtClean="0"/>
              <a:t>25 March 2019</a:t>
            </a:fld>
            <a:endParaRPr lang="en-US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67B4CA-EC98-403B-903B-2E3F6762B97A}" type="slidenum">
              <a:rPr lang="he-IL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33CC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171543" cy="381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CPU utilization  vs.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Turnaround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time</a:t>
            </a:r>
            <a:endParaRPr lang="en-US" sz="32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458200" cy="4914900"/>
          </a:xfrm>
        </p:spPr>
        <p:txBody>
          <a:bodyPr/>
          <a:lstStyle/>
          <a:p>
            <a:pPr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Two possible schedules:</a:t>
            </a:r>
          </a:p>
          <a:p>
            <a:pPr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1. First 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i1…i5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, then 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b</a:t>
            </a: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UT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= (10x0.5 + 50x0.9)/60 = 83%</a:t>
            </a:r>
          </a:p>
          <a:p>
            <a:pPr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TA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= (10x5 + 60x1)/6 = 18.33sec.</a:t>
            </a:r>
          </a:p>
          <a:p>
            <a:pPr>
              <a:buFont typeface="Symbol" pitchFamily="18" charset="2"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2. 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and each of the </a:t>
            </a:r>
            <a:r>
              <a:rPr lang="en-US" sz="2800" b="1" i="1" dirty="0" err="1" smtClean="0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US" sz="2800" dirty="0" err="1" smtClean="0">
                <a:solidFill>
                  <a:schemeClr val="tx1"/>
                </a:solidFill>
                <a:latin typeface="Calibri" pitchFamily="34" charset="0"/>
              </a:rPr>
              <a:t>’s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(in turn) in parallel:</a:t>
            </a:r>
          </a:p>
          <a:p>
            <a:pPr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UT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= (50x(0.9+0.1))/50 = 100%</a:t>
            </a:r>
          </a:p>
          <a:p>
            <a:pPr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TA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= (10+20+30+40+50+50)/6 = 33sec.</a:t>
            </a:r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53F259-5049-490C-93E4-D70BD49CC3A6}" type="datetime3">
              <a:rPr lang="en-US" smtClean="0"/>
              <a:t>25 March 2019</a:t>
            </a:fld>
            <a:endParaRPr lang="en-US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216EB6E-F37D-43DF-AA6B-B179FAFE77D9}" type="slidenum">
              <a:rPr lang="he-IL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418513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When are Scheduling Decisions made ?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71575"/>
            <a:ext cx="8286750" cy="5172075"/>
          </a:xfrm>
        </p:spPr>
        <p:txBody>
          <a:bodyPr/>
          <a:lstStyle/>
          <a:p>
            <a:pPr marL="609600" indent="-609600"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1. Process switches from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Running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to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Waiting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 (e.g. I/O)</a:t>
            </a:r>
          </a:p>
          <a:p>
            <a:pPr marL="609600" indent="-609600"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2. New process created (e.g. fork)</a:t>
            </a:r>
          </a:p>
          <a:p>
            <a:pPr marL="609600" indent="-609600"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3. Process switches from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Running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to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Ready 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(clock.. )</a:t>
            </a:r>
          </a:p>
          <a:p>
            <a:pPr marL="609600" indent="-609600"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4. Process switches from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Waiting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to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Ready 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(e.g. IO completion)</a:t>
            </a:r>
          </a:p>
          <a:p>
            <a:pPr marL="609600" indent="-609600">
              <a:buFont typeface="Symbol" pitchFamily="18" charset="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5. Process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terminates</a:t>
            </a:r>
            <a: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4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 typeface="Symbol" pitchFamily="18" charset="2"/>
              <a:buNone/>
              <a:defRPr/>
            </a:pPr>
            <a:r>
              <a:rPr lang="en-US" sz="2400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Types of Scheduling:</a:t>
            </a:r>
          </a:p>
          <a:p>
            <a:pPr marL="609600" indent="-609600">
              <a:buClrTx/>
              <a:buSzPct val="10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3333CC"/>
                </a:solidFill>
                <a:latin typeface="Calibri" pitchFamily="34" charset="0"/>
              </a:rPr>
              <a:t>Preemptive</a:t>
            </a:r>
            <a:r>
              <a:rPr lang="en-US" sz="2400" dirty="0" smtClean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en-US" sz="2400" b="1" i="1" dirty="0" smtClean="0">
                <a:solidFill>
                  <a:srgbClr val="3333CC"/>
                </a:solidFill>
                <a:latin typeface="Calibri" pitchFamily="34" charset="0"/>
              </a:rPr>
              <a:t>scheduling</a:t>
            </a:r>
            <a:r>
              <a:rPr lang="en-US" sz="2400" dirty="0" smtClean="0">
                <a:solidFill>
                  <a:srgbClr val="3333CC"/>
                </a:solidFill>
                <a:latin typeface="Calibri" pitchFamily="34" charset="0"/>
              </a:rPr>
              <a:t>: process </a:t>
            </a:r>
            <a:r>
              <a:rPr lang="en-US" sz="2400" dirty="0" err="1" smtClean="0">
                <a:solidFill>
                  <a:srgbClr val="3333CC"/>
                </a:solidFill>
                <a:latin typeface="Calibri" pitchFamily="34" charset="0"/>
              </a:rPr>
              <a:t>preepmtion</a:t>
            </a:r>
            <a:r>
              <a:rPr lang="en-US" sz="2400" dirty="0" smtClean="0">
                <a:solidFill>
                  <a:srgbClr val="3333CC"/>
                </a:solidFill>
                <a:latin typeface="Calibri" pitchFamily="34" charset="0"/>
              </a:rPr>
              <a:t> may be initiated by scheduler</a:t>
            </a:r>
          </a:p>
          <a:p>
            <a:pPr marL="609600" indent="-609600">
              <a:buClrTx/>
              <a:buSzPct val="10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3333CC"/>
                </a:solidFill>
                <a:latin typeface="Calibri" pitchFamily="34" charset="0"/>
              </a:rPr>
              <a:t>When for non-preemptive scheduling? </a:t>
            </a:r>
            <a:endParaRPr lang="en-US" sz="2400" i="1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0C93EC8-C840-489A-A016-0EE7DD9AE2F4}" type="datetime3">
              <a:rPr lang="en-US" smtClean="0"/>
              <a:t>25 March 2019</a:t>
            </a:fld>
            <a:endParaRPr lang="en-US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9C8F3A2-17A6-4373-9469-2C800273A49F}" type="slidenum">
              <a:rPr lang="he-IL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5732463" y="5745163"/>
            <a:ext cx="2660650" cy="8318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>
              <a:defRPr/>
            </a:pPr>
            <a:r>
              <a:rPr lang="en-US" b="1" i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only 1 And 5. 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pitchFamily="34" charset="0"/>
            </a:endParaRPr>
          </a:p>
          <a:p>
            <a:pPr algn="l" rtl="0">
              <a:defRPr/>
            </a:pPr>
            <a:endParaRPr lang="he-IL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58307</TotalTime>
  <Words>991</Words>
  <Application>Microsoft PowerPoint</Application>
  <PresentationFormat>On-screen Show (4:3)</PresentationFormat>
  <Paragraphs>335</Paragraphs>
  <Slides>24</Slides>
  <Notes>3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Times New Roman</vt:lpstr>
      <vt:lpstr>Arial</vt:lpstr>
      <vt:lpstr>Tahoma</vt:lpstr>
      <vt:lpstr>Symbol</vt:lpstr>
      <vt:lpstr>Calibri</vt:lpstr>
      <vt:lpstr>Wingdings</vt:lpstr>
      <vt:lpstr>Courier New</vt:lpstr>
      <vt:lpstr>Comic Sans MS</vt:lpstr>
      <vt:lpstr>Opulent</vt:lpstr>
      <vt:lpstr>Scheduling</vt:lpstr>
      <vt:lpstr>Intro</vt:lpstr>
      <vt:lpstr>Scheduling algorithms: Terms</vt:lpstr>
      <vt:lpstr>Scheduling algorithms: Terms</vt:lpstr>
      <vt:lpstr>Criteria by system type</vt:lpstr>
      <vt:lpstr>Scheduling – Types of behavior</vt:lpstr>
      <vt:lpstr>CPU Utilization   vs.  Turnaround time</vt:lpstr>
      <vt:lpstr>CPU utilization  vs. Turnaround time</vt:lpstr>
      <vt:lpstr>When are Scheduling Decisions made ?</vt:lpstr>
      <vt:lpstr>First-come-first-served (FCFS) scheduling</vt:lpstr>
      <vt:lpstr>FCFS may cause long waiting times</vt:lpstr>
      <vt:lpstr>FCFS may cause long waiting times (cont’d)</vt:lpstr>
      <vt:lpstr>(Non preemptive) Shortest Job First (SJF) scheduling</vt:lpstr>
      <vt:lpstr>Non-preemptive SJF: example (varying arrival times)</vt:lpstr>
      <vt:lpstr>Preemptive SJF (Shortest Remaining Time First)</vt:lpstr>
      <vt:lpstr>example</vt:lpstr>
      <vt:lpstr>First-Come-First-Served   (FCFS)</vt:lpstr>
      <vt:lpstr>Shortest Remaining Time First - SRTF</vt:lpstr>
      <vt:lpstr>Round  Robin - the oldest method</vt:lpstr>
      <vt:lpstr>Compatible Time Sharing System (CTSS)</vt:lpstr>
      <vt:lpstr>User-level Thread Scheduling </vt:lpstr>
      <vt:lpstr>Kernel-level Thread Scheduling 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Processes and Scheduling</dc:title>
  <dc:creator>אוניברסיטת בן גוריון בנגב</dc:creator>
  <cp:lastModifiedBy>savariraj</cp:lastModifiedBy>
  <cp:revision>942</cp:revision>
  <cp:lastPrinted>2000-02-18T08:51:58Z</cp:lastPrinted>
  <dcterms:created xsi:type="dcterms:W3CDTF">1995-06-17T23:31:02Z</dcterms:created>
  <dcterms:modified xsi:type="dcterms:W3CDTF">2019-03-25T10:25:53Z</dcterms:modified>
</cp:coreProperties>
</file>