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22" r:id="rId2"/>
  </p:sldMasterIdLst>
  <p:notesMasterIdLst>
    <p:notesMasterId r:id="rId29"/>
  </p:notesMasterIdLst>
  <p:sldIdLst>
    <p:sldId id="293" r:id="rId3"/>
    <p:sldId id="294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76" r:id="rId24"/>
    <p:sldId id="277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E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B1BD57-86B2-415E-834B-C8B8C7526CCA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F2523-7794-4116-8AAF-E5C812FA38F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08735D-5986-47D3-B2EC-D77515C16CA3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1BD3B-3B6C-4285-8E39-24F4709F8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B2C18E-AAE1-4A13-B3DD-1673A39EFACF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E0699-379D-4A52-B853-48B937A642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9DCBCCB-FB07-4A06-9089-3A53172E67E3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72B48-7714-48A7-8DFC-F536D593E6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9539893-0044-4735-B99E-7574E3F37A5F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F79205-6F82-4D82-9BE7-D0DF643B4D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38847-3866-42AA-9780-E1BD67B15DF9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CB7EDC-C596-4EFF-8C38-8FC70D86BE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EAB9A4-992C-426C-A4B6-BBCE617AD7A2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28E9C6-6395-40B5-8758-626D3413FEE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6E0D7-A548-4920-8174-1A69A65F61F1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9AFFD5-97B7-463F-BE60-744D227881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8CB57C-3753-4B6E-9ADA-483EF3C8A3E8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AE0BFC-E154-4EAD-A991-94A4E5B600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4E6796-8B6B-4E7B-8B9A-F26FA1B3D7A5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DC0E91-F534-4A84-9D85-905C2D514D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E44443-9616-4B24-A674-B333FA8A9761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085111-A0FF-422B-939D-5040702EF0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F055A6E-C24C-4280-97D2-FC543695440B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D4056B2-BDB5-4575-ACFD-17E0E3F1F6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28998F-11C4-474B-B513-2FE7238F2AFA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1C52C-89AE-472C-B45F-28E2D2CCD7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395FEC-5ADF-4A16-BB5F-EA8EDA3613E4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DB5B1A-D8C3-4B0F-A39B-ADD5856C30D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FE403A-192B-49B6-AD24-3E960257C211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4CDD8C-EB20-4C70-B3AA-DE26BFBFA9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85290-24F1-4D27-AEF9-7D9DC16D7E9C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358FA-E72D-40B7-9A18-7EE6BEBA35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9ABEBB-4C11-476F-AF28-7708315058F6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E4498-32F1-49E7-9DFA-2FC1713A9A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D6D8BC-FDFE-4556-9380-A5D090BA31EC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2E06EE-10C7-4905-8FA7-B1FE92BF7A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3E870-B8EC-4191-A5AE-EF3F9A88CA52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8C8DB2-19D3-4F53-B9E1-366D7DE37C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63D6FC-005F-48D0-9DD2-87DD0AC3ECD5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F7682-3D35-4608-BA87-B6DA516AA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7A8DBE-D0A1-4A1D-B004-D0BEED871881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AE4200-DAD3-460F-ADAA-677EF38BF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3DDE63-2CAF-44F8-B1D5-6FF9DBD2D077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8C5C71-4C53-46D2-8149-E405E797D6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AD7EA8-794F-4CA5-8630-A2B0671E70D5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E063-5165-448E-832C-32D9ED6920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83C81C78-8208-4FA6-8F59-59E612A1492A}" type="datetimeFigureOut">
              <a:rPr lang="en-US"/>
              <a:pPr/>
              <a:t>4/3/2019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F34B7006-15CD-4CA8-BCB0-4E622111E4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3C81C78-8208-4FA6-8F59-59E612A1492A}" type="datetimeFigureOut">
              <a:rPr lang="en-US" smtClean="0"/>
              <a:pPr/>
              <a:t>4/3/2019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34B7006-15CD-4CA8-BCB0-4E622111E4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OSI Reference Model</a:t>
            </a:r>
          </a:p>
          <a:p>
            <a:r>
              <a:rPr lang="en-US" dirty="0" smtClean="0"/>
              <a:t>Unit II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-8" r="-8"/>
          <a:stretch>
            <a:fillRect/>
          </a:stretch>
        </p:blipFill>
        <p:spPr>
          <a:xfrm>
            <a:off x="457200" y="1971675"/>
            <a:ext cx="8229600" cy="3783013"/>
          </a:xfrm>
        </p:spPr>
      </p:pic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990600" y="855663"/>
            <a:ext cx="7315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8E486E-C9DB-4EAC-B835-18100DA29999}" type="slidenum">
              <a:rPr lang="en-US"/>
              <a:pPr/>
              <a:t>11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7950" y="404813"/>
            <a:ext cx="81978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solidFill>
                  <a:srgbClr val="090E16"/>
                </a:solidFill>
                <a:latin typeface="Arial" charset="0"/>
                <a:ea typeface="ＭＳ Ｐゴシック" charset="0"/>
              </a:rPr>
              <a:t> What is TCP/IP?</a:t>
            </a:r>
            <a:r>
              <a:rPr lang="en-US" dirty="0">
                <a:solidFill>
                  <a:srgbClr val="090E16"/>
                </a:solidFill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solidFill>
                <a:srgbClr val="090E16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50825" y="2111375"/>
            <a:ext cx="8588375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23838" indent="-223838" eaLnBrk="0" hangingPunct="0">
              <a:buFontTx/>
              <a:buChar char="•"/>
            </a:pPr>
            <a:r>
              <a:rPr lang="en-US" sz="2400">
                <a:solidFill>
                  <a:srgbClr val="090E16"/>
                </a:solidFill>
                <a:latin typeface="Times New Roman" pitchFamily="18" charset="0"/>
              </a:rPr>
              <a:t>TCP/IP is a set of protocols developed to allow cooperating computers to share resources across a network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400">
                <a:solidFill>
                  <a:srgbClr val="090E16"/>
                </a:solidFill>
                <a:latin typeface="Times New Roman" pitchFamily="18" charset="0"/>
              </a:rPr>
              <a:t>TCP stands for </a:t>
            </a:r>
            <a:r>
              <a:rPr lang="ja-JP" altLang="en-US" sz="2400">
                <a:solidFill>
                  <a:srgbClr val="090E16"/>
                </a:solidFill>
              </a:rPr>
              <a:t>“</a:t>
            </a:r>
            <a:r>
              <a:rPr lang="en-US" altLang="ja-JP" sz="2400">
                <a:solidFill>
                  <a:srgbClr val="090E16"/>
                </a:solidFill>
                <a:latin typeface="Times New Roman" pitchFamily="18" charset="0"/>
              </a:rPr>
              <a:t>Transmission Control Protocol</a:t>
            </a:r>
            <a:r>
              <a:rPr lang="ja-JP" altLang="en-US" sz="2400">
                <a:solidFill>
                  <a:srgbClr val="090E16"/>
                </a:solidFill>
              </a:rPr>
              <a:t>”</a:t>
            </a:r>
            <a:endParaRPr lang="en-US" altLang="ja-JP" sz="2400">
              <a:solidFill>
                <a:srgbClr val="090E16"/>
              </a:solidFill>
              <a:latin typeface="Times New Roman" pitchFamily="18" charset="0"/>
            </a:endParaRPr>
          </a:p>
          <a:p>
            <a:pPr marL="223838" indent="-223838" eaLnBrk="0" hangingPunct="0">
              <a:buFontTx/>
              <a:buChar char="•"/>
            </a:pPr>
            <a:r>
              <a:rPr lang="en-US" sz="2400">
                <a:solidFill>
                  <a:srgbClr val="090E16"/>
                </a:solidFill>
                <a:latin typeface="Times New Roman" pitchFamily="18" charset="0"/>
              </a:rPr>
              <a:t>IP stands for </a:t>
            </a:r>
            <a:r>
              <a:rPr lang="ja-JP" altLang="en-US" sz="2400">
                <a:solidFill>
                  <a:srgbClr val="090E16"/>
                </a:solidFill>
              </a:rPr>
              <a:t>“</a:t>
            </a:r>
            <a:r>
              <a:rPr lang="en-US" altLang="ja-JP" sz="2400">
                <a:solidFill>
                  <a:srgbClr val="090E16"/>
                </a:solidFill>
                <a:latin typeface="Times New Roman" pitchFamily="18" charset="0"/>
              </a:rPr>
              <a:t>Internet Protocol</a:t>
            </a:r>
            <a:r>
              <a:rPr lang="ja-JP" altLang="en-US" sz="2400">
                <a:solidFill>
                  <a:srgbClr val="090E16"/>
                </a:solidFill>
              </a:rPr>
              <a:t>”</a:t>
            </a:r>
            <a:endParaRPr lang="en-US" altLang="ja-JP" sz="2400">
              <a:solidFill>
                <a:srgbClr val="090E16"/>
              </a:solidFill>
              <a:latin typeface="Times New Roman" pitchFamily="18" charset="0"/>
            </a:endParaRPr>
          </a:p>
          <a:p>
            <a:pPr marL="223838" indent="-223838" eaLnBrk="0" hangingPunct="0">
              <a:buFontTx/>
              <a:buChar char="•"/>
            </a:pPr>
            <a:r>
              <a:rPr lang="en-US" sz="2400">
                <a:solidFill>
                  <a:srgbClr val="090E16"/>
                </a:solidFill>
                <a:latin typeface="Times New Roman" pitchFamily="18" charset="0"/>
              </a:rPr>
              <a:t>They are Transport layer and Network layer protocols respectively of the protocol suite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400">
                <a:solidFill>
                  <a:srgbClr val="090E16"/>
                </a:solidFill>
                <a:latin typeface="Times New Roman" pitchFamily="18" charset="0"/>
              </a:rPr>
              <a:t>The most well known network that adopted TCP/IP is Internet – the biggest WAN in the world</a:t>
            </a:r>
          </a:p>
          <a:p>
            <a:pPr marL="223838" indent="-223838" eaLnBrk="0" hangingPunct="0"/>
            <a:endParaRPr lang="en-US" sz="2400" b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65158-FCDD-4F4B-A46A-DC0B38F3139E}" type="slidenum">
              <a:rPr lang="en-US"/>
              <a:pPr/>
              <a:t>12</a:t>
            </a:fld>
            <a:endParaRPr lang="en-US"/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04800" y="1701800"/>
            <a:ext cx="8534400" cy="240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23838" indent="-2238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buFontTx/>
              <a:buChar char="•"/>
              <a:defRPr/>
            </a:pPr>
            <a:r>
              <a:rPr lang="en-US" sz="2800" dirty="0" smtClean="0">
                <a:solidFill>
                  <a:srgbClr val="090E16"/>
                </a:solidFill>
              </a:rPr>
              <a:t>A protocol is a collection of rules and procedures for two computers to exchange information</a:t>
            </a:r>
          </a:p>
          <a:p>
            <a:pPr eaLnBrk="0" hangingPunct="0">
              <a:buFontTx/>
              <a:buChar char="•"/>
              <a:defRPr/>
            </a:pPr>
            <a:endParaRPr lang="en-US" sz="1000" dirty="0" smtClean="0">
              <a:solidFill>
                <a:srgbClr val="090E16"/>
              </a:solidFill>
            </a:endParaRPr>
          </a:p>
          <a:p>
            <a:pPr eaLnBrk="0" hangingPunct="0">
              <a:buFontTx/>
              <a:buChar char="•"/>
              <a:defRPr/>
            </a:pPr>
            <a:r>
              <a:rPr lang="en-US" sz="2800" dirty="0" smtClean="0">
                <a:solidFill>
                  <a:srgbClr val="090E16"/>
                </a:solidFill>
              </a:rPr>
              <a:t>Protocol also defines the format of data that is being exchanged</a:t>
            </a:r>
          </a:p>
          <a:p>
            <a:pPr eaLnBrk="0" hangingPunct="0">
              <a:defRPr/>
            </a:pPr>
            <a:endParaRPr lang="en-US" sz="2800" b="1" dirty="0" smtClean="0">
              <a:solidFill>
                <a:srgbClr val="FF3300"/>
              </a:solidFill>
            </a:endParaRP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468313" y="549275"/>
            <a:ext cx="783748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3200" b="1" dirty="0">
                <a:solidFill>
                  <a:srgbClr val="090E16"/>
                </a:solidFill>
                <a:latin typeface="Arial" charset="0"/>
                <a:ea typeface="ＭＳ Ｐゴシック" charset="0"/>
              </a:rPr>
              <a:t>What is a protocol?</a:t>
            </a:r>
            <a:r>
              <a:rPr lang="en-US" sz="3200" dirty="0">
                <a:solidFill>
                  <a:srgbClr val="090E16"/>
                </a:solidFill>
                <a:latin typeface="Arial" charset="0"/>
                <a:ea typeface="ＭＳ Ｐゴシック" charset="0"/>
              </a:rPr>
              <a:t>	</a:t>
            </a:r>
            <a:endParaRPr lang="en-US" sz="3200" b="1" dirty="0">
              <a:solidFill>
                <a:srgbClr val="090E16"/>
              </a:solidFill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0A6D1-7BE3-44E8-95C9-7B8E26B43609}" type="slidenum">
              <a:rPr lang="en-US"/>
              <a:pPr/>
              <a:t>13</a:t>
            </a:fld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381000" y="304800"/>
            <a:ext cx="7924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3200" b="1" dirty="0">
                <a:latin typeface="Arial" charset="0"/>
                <a:ea typeface="ＭＳ Ｐゴシック" charset="0"/>
              </a:rPr>
              <a:t>Why TCP/IP is so popular?</a:t>
            </a:r>
            <a:r>
              <a:rPr lang="en-US" sz="3200" dirty="0">
                <a:latin typeface="Arial" charset="0"/>
                <a:ea typeface="ＭＳ Ｐゴシック" charset="0"/>
              </a:rPr>
              <a:t>	</a:t>
            </a:r>
            <a:endParaRPr lang="en-US" sz="3200" b="1" dirty="0">
              <a:latin typeface="Arial" charset="0"/>
              <a:ea typeface="ＭＳ Ｐゴシック" charset="0"/>
            </a:endParaRPr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381000" y="1570038"/>
            <a:ext cx="8458200" cy="2986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TCP/IP was developed very early</a:t>
            </a:r>
          </a:p>
          <a:p>
            <a:pPr marL="223838" indent="-223838" eaLnBrk="0" hangingPunct="0">
              <a:buFontTx/>
              <a:buChar char="•"/>
            </a:pPr>
            <a:endParaRPr lang="en-US" sz="1000">
              <a:solidFill>
                <a:srgbClr val="000000"/>
              </a:solidFill>
              <a:latin typeface="Times New Roman" pitchFamily="18" charset="0"/>
            </a:endParaRP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Technologies were widely discussed and circulated in documents called </a:t>
            </a:r>
            <a:r>
              <a:rPr lang="ja-JP" altLang="en-US" sz="2800">
                <a:solidFill>
                  <a:srgbClr val="000000"/>
                </a:solidFill>
              </a:rPr>
              <a:t>“</a:t>
            </a:r>
            <a:r>
              <a:rPr lang="en-US" altLang="ja-JP" sz="2800">
                <a:solidFill>
                  <a:srgbClr val="000000"/>
                </a:solidFill>
                <a:latin typeface="Times New Roman" pitchFamily="18" charset="0"/>
              </a:rPr>
              <a:t>Request for Comments</a:t>
            </a:r>
            <a:r>
              <a:rPr lang="ja-JP" altLang="en-US" sz="2800">
                <a:solidFill>
                  <a:srgbClr val="000000"/>
                </a:solidFill>
              </a:rPr>
              <a:t>”</a:t>
            </a:r>
            <a:r>
              <a:rPr lang="en-US" altLang="ja-JP" sz="2800">
                <a:solidFill>
                  <a:srgbClr val="000000"/>
                </a:solidFill>
                <a:latin typeface="Times New Roman" pitchFamily="18" charset="0"/>
              </a:rPr>
              <a:t> (RFC) – free of charge</a:t>
            </a:r>
          </a:p>
          <a:p>
            <a:pPr marL="223838" indent="-223838" eaLnBrk="0" hangingPunct="0">
              <a:buFontTx/>
              <a:buChar char="•"/>
            </a:pPr>
            <a:endParaRPr lang="en-US" sz="1000">
              <a:solidFill>
                <a:srgbClr val="000000"/>
              </a:solidFill>
              <a:latin typeface="Times New Roman" pitchFamily="18" charset="0"/>
            </a:endParaRP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Supported by UNIX operating system</a:t>
            </a:r>
          </a:p>
          <a:p>
            <a:pPr marL="223838" indent="-223838" eaLnBrk="0" hangingPunct="0"/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2D4E4-BF5B-4F49-989C-EC64C11956EE}" type="slidenum">
              <a:rPr lang="en-US"/>
              <a:pPr/>
              <a:t>14</a:t>
            </a:fld>
            <a:endParaRPr lang="en-US"/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609600" y="0"/>
            <a:ext cx="7696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3200" b="1" dirty="0">
                <a:latin typeface="Arial" charset="0"/>
                <a:ea typeface="ＭＳ Ｐゴシック" charset="0"/>
              </a:rPr>
              <a:t>TCP/IP Model</a:t>
            </a:r>
            <a:r>
              <a:rPr lang="en-US" sz="3200" dirty="0">
                <a:latin typeface="Arial" charset="0"/>
                <a:ea typeface="ＭＳ Ｐゴシック" charset="0"/>
              </a:rPr>
              <a:t>	</a:t>
            </a:r>
            <a:endParaRPr lang="en-US" sz="3200" b="1" dirty="0">
              <a:latin typeface="Arial" charset="0"/>
              <a:ea typeface="ＭＳ Ｐゴシック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304800" y="1946275"/>
            <a:ext cx="85344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23838" indent="-2238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buFontTx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</a:rPr>
              <a:t>Because TCP/IP was developed earlier than the OSI 7-layer mode, it does not have 7 layers but only 4 layers 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2667000" y="2971800"/>
            <a:ext cx="4495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       TCP/IP Protocol Suite</a:t>
            </a:r>
          </a:p>
        </p:txBody>
      </p:sp>
      <p:graphicFrame>
        <p:nvGraphicFramePr>
          <p:cNvPr id="73770" name="Group 42"/>
          <p:cNvGraphicFramePr>
            <a:graphicFrameLocks noGrp="1"/>
          </p:cNvGraphicFramePr>
          <p:nvPr/>
        </p:nvGraphicFramePr>
        <p:xfrm>
          <a:off x="2057400" y="3657600"/>
          <a:ext cx="5029200" cy="2743201"/>
        </p:xfrm>
        <a:graphic>
          <a:graphicData uri="http://schemas.openxmlformats.org/drawingml/2006/table">
            <a:tbl>
              <a:tblPr/>
              <a:tblGrid>
                <a:gridCol w="5029200"/>
              </a:tblGrid>
              <a:tr h="1243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FTP, SMTP, Telnet, HTTP,…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TCP, UDP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IP, ARP, ICMP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Network 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50237-4D86-43DB-9193-D305FC4F7F03}" type="slidenum">
              <a:rPr lang="en-US"/>
              <a:pPr/>
              <a:t>15</a:t>
            </a:fld>
            <a:endParaRPr lang="en-US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2438400" y="228600"/>
            <a:ext cx="4953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latin typeface="Arial" charset="0"/>
                <a:ea typeface="ＭＳ Ｐゴシック" charset="0"/>
              </a:rPr>
              <a:t> Layer of Models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00360" name="Group 8"/>
          <p:cNvGraphicFramePr>
            <a:graphicFrameLocks noGrp="1"/>
          </p:cNvGraphicFramePr>
          <p:nvPr/>
        </p:nvGraphicFramePr>
        <p:xfrm>
          <a:off x="533400" y="2514600"/>
          <a:ext cx="3352800" cy="3810000"/>
        </p:xfrm>
        <a:graphic>
          <a:graphicData uri="http://schemas.openxmlformats.org/drawingml/2006/table">
            <a:tbl>
              <a:tblPr/>
              <a:tblGrid>
                <a:gridCol w="3352800"/>
              </a:tblGrid>
              <a:tr h="1753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526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Transport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6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6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 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56" t="19011" r="28572" b="23763"/>
          <a:stretch>
            <a:fillRect/>
          </a:stretch>
        </p:blipFill>
        <p:spPr bwMode="auto">
          <a:xfrm>
            <a:off x="4724400" y="2438400"/>
            <a:ext cx="3957638" cy="388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3" name="AutoShape 43"/>
          <p:cNvSpPr>
            <a:spLocks noChangeArrowheads="1"/>
          </p:cNvSpPr>
          <p:nvPr/>
        </p:nvSpPr>
        <p:spPr bwMode="auto">
          <a:xfrm>
            <a:off x="4114800" y="2819400"/>
            <a:ext cx="457200" cy="11430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" name="AutoShape 44"/>
          <p:cNvSpPr>
            <a:spLocks noChangeArrowheads="1"/>
          </p:cNvSpPr>
          <p:nvPr/>
        </p:nvSpPr>
        <p:spPr bwMode="auto">
          <a:xfrm>
            <a:off x="4114800" y="4267200"/>
            <a:ext cx="457200" cy="457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" name="AutoShape 45"/>
          <p:cNvSpPr>
            <a:spLocks noChangeArrowheads="1"/>
          </p:cNvSpPr>
          <p:nvPr/>
        </p:nvSpPr>
        <p:spPr bwMode="auto">
          <a:xfrm>
            <a:off x="4114800" y="4800600"/>
            <a:ext cx="457200" cy="457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" name="AutoShape 46"/>
          <p:cNvSpPr>
            <a:spLocks noChangeArrowheads="1"/>
          </p:cNvSpPr>
          <p:nvPr/>
        </p:nvSpPr>
        <p:spPr bwMode="auto">
          <a:xfrm>
            <a:off x="4114800" y="5410200"/>
            <a:ext cx="457200" cy="7620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9956" name="TextBox 6"/>
          <p:cNvSpPr txBox="1">
            <a:spLocks noChangeArrowheads="1"/>
          </p:cNvSpPr>
          <p:nvPr/>
        </p:nvSpPr>
        <p:spPr bwMode="auto">
          <a:xfrm>
            <a:off x="1408113" y="1820863"/>
            <a:ext cx="19256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TCP/IP 4-layers</a:t>
            </a:r>
            <a:endParaRPr lang="en-US"/>
          </a:p>
        </p:txBody>
      </p:sp>
      <p:sp>
        <p:nvSpPr>
          <p:cNvPr id="39957" name="TextBox 7"/>
          <p:cNvSpPr txBox="1">
            <a:spLocks noChangeArrowheads="1"/>
          </p:cNvSpPr>
          <p:nvPr/>
        </p:nvSpPr>
        <p:spPr bwMode="auto">
          <a:xfrm>
            <a:off x="5943600" y="1828800"/>
            <a:ext cx="1524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OSI 7-layers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8E622-660E-4DA6-BDF5-565CAF6C20FA}" type="slidenum">
              <a:rPr lang="en-US"/>
              <a:pPr/>
              <a:t>16</a:t>
            </a:fld>
            <a:endParaRPr lang="en-US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381000" y="965200"/>
            <a:ext cx="853440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Application layer protocols define the rules when implementing specific network applications 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Rely on the underlying layers to provide accurate and efficient data delivery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Typical protocols: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FTP – File Transfer Protocol</a:t>
            </a:r>
          </a:p>
          <a:p>
            <a:pPr marL="1146175" lvl="2" indent="-231775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For file transfer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Telnet – Remote terminal protocol</a:t>
            </a:r>
          </a:p>
          <a:p>
            <a:pPr marL="1146175" lvl="2" indent="-231775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For remote login on any other computer on the network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SMTP – Simple Mail Transfer Protocol</a:t>
            </a:r>
          </a:p>
          <a:p>
            <a:pPr marL="1146175" lvl="2" indent="-231775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For mail transfer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HTTP – Hypertext Transfer Protocol</a:t>
            </a:r>
          </a:p>
          <a:p>
            <a:pPr marL="1146175" lvl="2" indent="-231775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For Web browsing</a:t>
            </a:r>
          </a:p>
        </p:txBody>
      </p:sp>
      <p:sp>
        <p:nvSpPr>
          <p:cNvPr id="40963" name="TextBox 1"/>
          <p:cNvSpPr txBox="1">
            <a:spLocks noChangeArrowheads="1"/>
          </p:cNvSpPr>
          <p:nvPr/>
        </p:nvSpPr>
        <p:spPr bwMode="auto">
          <a:xfrm>
            <a:off x="884238" y="381000"/>
            <a:ext cx="4784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Layer-1   Application Layer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5DBF7-EC28-407B-8A65-4084C58796C9}" type="slidenum">
              <a:rPr lang="en-US"/>
              <a:pPr/>
              <a:t>17</a:t>
            </a:fld>
            <a:endParaRPr lang="en-US"/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533400" y="8382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latin typeface="Arial" charset="0"/>
                <a:ea typeface="ＭＳ Ｐゴシック" charset="0"/>
              </a:rPr>
              <a:t>Layer-2 Transport Layer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01397" name="Group 21"/>
          <p:cNvGraphicFramePr>
            <a:graphicFrameLocks noGrp="1"/>
          </p:cNvGraphicFramePr>
          <p:nvPr/>
        </p:nvGraphicFramePr>
        <p:xfrm>
          <a:off x="1981200" y="3276600"/>
          <a:ext cx="2590800" cy="2779713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1279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Transport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 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1999" name="Group 23"/>
          <p:cNvGrpSpPr>
            <a:grpSpLocks/>
          </p:cNvGrpSpPr>
          <p:nvPr/>
        </p:nvGrpSpPr>
        <p:grpSpPr bwMode="auto">
          <a:xfrm>
            <a:off x="6188075" y="3540125"/>
            <a:ext cx="685800" cy="457200"/>
            <a:chOff x="1296" y="2016"/>
            <a:chExt cx="528" cy="384"/>
          </a:xfrm>
        </p:grpSpPr>
        <p:sp>
          <p:nvSpPr>
            <p:cNvPr id="101400" name="AutoShape 24"/>
            <p:cNvSpPr>
              <a:spLocks noChangeArrowheads="1"/>
            </p:cNvSpPr>
            <p:nvPr/>
          </p:nvSpPr>
          <p:spPr bwMode="auto">
            <a:xfrm>
              <a:off x="1296" y="2016"/>
              <a:ext cx="528" cy="384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1" name="Line 25"/>
            <p:cNvSpPr>
              <a:spLocks noChangeShapeType="1"/>
            </p:cNvSpPr>
            <p:nvPr/>
          </p:nvSpPr>
          <p:spPr bwMode="auto">
            <a:xfrm>
              <a:off x="1393" y="2112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2" name="Line 26"/>
            <p:cNvSpPr>
              <a:spLocks noChangeShapeType="1"/>
            </p:cNvSpPr>
            <p:nvPr/>
          </p:nvSpPr>
          <p:spPr bwMode="auto">
            <a:xfrm>
              <a:off x="1393" y="2208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3" name="Line 27"/>
            <p:cNvSpPr>
              <a:spLocks noChangeShapeType="1"/>
            </p:cNvSpPr>
            <p:nvPr/>
          </p:nvSpPr>
          <p:spPr bwMode="auto">
            <a:xfrm>
              <a:off x="1393" y="2304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1404" name="Text Box 28"/>
          <p:cNvSpPr txBox="1">
            <a:spLocks noChangeArrowheads="1"/>
          </p:cNvSpPr>
          <p:nvPr/>
        </p:nvSpPr>
        <p:spPr bwMode="auto">
          <a:xfrm>
            <a:off x="7086600" y="35052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Message</a:t>
            </a:r>
          </a:p>
        </p:txBody>
      </p:sp>
      <p:sp>
        <p:nvSpPr>
          <p:cNvPr id="101408" name="Text Box 32"/>
          <p:cNvSpPr txBox="1">
            <a:spLocks noChangeArrowheads="1"/>
          </p:cNvSpPr>
          <p:nvPr/>
        </p:nvSpPr>
        <p:spPr bwMode="auto">
          <a:xfrm>
            <a:off x="7640638" y="4114800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Segments</a:t>
            </a:r>
          </a:p>
        </p:txBody>
      </p:sp>
      <p:sp>
        <p:nvSpPr>
          <p:cNvPr id="101409" name="AutoShape 33"/>
          <p:cNvSpPr>
            <a:spLocks noChangeArrowheads="1"/>
          </p:cNvSpPr>
          <p:nvPr/>
        </p:nvSpPr>
        <p:spPr bwMode="auto">
          <a:xfrm rot="2568234">
            <a:off x="5791200" y="4038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2003" name="Group 38"/>
          <p:cNvGrpSpPr>
            <a:grpSpLocks/>
          </p:cNvGrpSpPr>
          <p:nvPr/>
        </p:nvGrpSpPr>
        <p:grpSpPr bwMode="auto">
          <a:xfrm>
            <a:off x="5029200" y="4572000"/>
            <a:ext cx="1143000" cy="376238"/>
            <a:chOff x="3312" y="2928"/>
            <a:chExt cx="720" cy="237"/>
          </a:xfrm>
        </p:grpSpPr>
        <p:sp>
          <p:nvSpPr>
            <p:cNvPr id="101412" name="Text Box 36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1413" name="Text Box 37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2004" name="Group 39"/>
          <p:cNvGrpSpPr>
            <a:grpSpLocks/>
          </p:cNvGrpSpPr>
          <p:nvPr/>
        </p:nvGrpSpPr>
        <p:grpSpPr bwMode="auto">
          <a:xfrm>
            <a:off x="6400800" y="4572000"/>
            <a:ext cx="1143000" cy="376238"/>
            <a:chOff x="3312" y="2928"/>
            <a:chExt cx="720" cy="237"/>
          </a:xfrm>
        </p:grpSpPr>
        <p:sp>
          <p:nvSpPr>
            <p:cNvPr id="101416" name="Text Box 40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1417" name="Text Box 41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2005" name="Group 42"/>
          <p:cNvGrpSpPr>
            <a:grpSpLocks/>
          </p:cNvGrpSpPr>
          <p:nvPr/>
        </p:nvGrpSpPr>
        <p:grpSpPr bwMode="auto">
          <a:xfrm>
            <a:off x="7772400" y="4572000"/>
            <a:ext cx="1143000" cy="376238"/>
            <a:chOff x="3312" y="2928"/>
            <a:chExt cx="720" cy="237"/>
          </a:xfrm>
        </p:grpSpPr>
        <p:sp>
          <p:nvSpPr>
            <p:cNvPr id="101419" name="Text Box 43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1420" name="Text Box 44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sp>
        <p:nvSpPr>
          <p:cNvPr id="101421" name="AutoShape 45"/>
          <p:cNvSpPr>
            <a:spLocks noChangeArrowheads="1"/>
          </p:cNvSpPr>
          <p:nvPr/>
        </p:nvSpPr>
        <p:spPr bwMode="auto">
          <a:xfrm>
            <a:off x="6553200" y="4114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1422" name="AutoShape 46"/>
          <p:cNvSpPr>
            <a:spLocks noChangeArrowheads="1"/>
          </p:cNvSpPr>
          <p:nvPr/>
        </p:nvSpPr>
        <p:spPr bwMode="auto">
          <a:xfrm rot="-2537388">
            <a:off x="7162800" y="39624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4513D-F2D5-4F70-A2A9-34E4BD5DA158}" type="slidenum">
              <a:rPr lang="en-US"/>
              <a:pPr/>
              <a:t>18</a:t>
            </a:fld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304800" y="304800"/>
            <a:ext cx="8001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latin typeface="Arial" charset="0"/>
                <a:ea typeface="ＭＳ Ｐゴシック" charset="0"/>
              </a:rPr>
              <a:t>TCP and UDP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990600" y="2263775"/>
            <a:ext cx="8153400" cy="433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TCP is a connection-oriented protocol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Does not mean it has a physical connection between sender and receiver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TCP provides the function to allow a connection virtually exists – also called virtual circuit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TCP provides the functions: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Dividing a chunk of data into segments</a:t>
            </a: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Reassembly segments into the original chunk</a:t>
            </a:r>
            <a:endParaRPr lang="en-US" sz="2800">
              <a:solidFill>
                <a:srgbClr val="000000"/>
              </a:solidFill>
              <a:latin typeface="Times New Roman" pitchFamily="18" charset="0"/>
            </a:endParaRPr>
          </a:p>
          <a:p>
            <a:pPr marL="684213" lvl="1" indent="-227013" eaLnBrk="0" hangingPunct="0">
              <a:buFontTx/>
              <a:buChar char="•"/>
            </a:pPr>
            <a:r>
              <a:rPr lang="en-US" sz="2400">
                <a:solidFill>
                  <a:srgbClr val="000000"/>
                </a:solidFill>
                <a:latin typeface="Times New Roman" pitchFamily="18" charset="0"/>
              </a:rPr>
              <a:t>Provide further the functions such as reordering and data resend</a:t>
            </a:r>
          </a:p>
          <a:p>
            <a:pPr marL="223838" indent="-223838" eaLnBrk="0" hangingPunct="0">
              <a:buFontTx/>
              <a:buChar char="•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</a:rPr>
              <a:t>Offering a reliable byte-stream delivery service </a:t>
            </a: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304800" y="1420813"/>
            <a:ext cx="861060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223838" indent="-223838" eaLnBrk="0" hangingPunct="0"/>
            <a:r>
              <a:rPr lang="en-US" sz="3200" b="1"/>
              <a:t>TCP – Transmission Control Protocol</a:t>
            </a:r>
          </a:p>
          <a:p>
            <a:pPr marL="223838" indent="-223838" eaLnBrk="0" hangingPunct="0"/>
            <a:endParaRPr lang="en-US" sz="3200" b="1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D8A3E-6297-464C-9980-2C4282144F4F}" type="slidenum">
              <a:rPr lang="en-US"/>
              <a:pPr/>
              <a:t>19</a:t>
            </a:fld>
            <a:endParaRPr 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1447800" y="762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latin typeface="Arial" charset="0"/>
                <a:ea typeface="ＭＳ Ｐゴシック" charset="0"/>
              </a:rPr>
              <a:t>Layer-3 Network Layer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02457" name="Group 57"/>
          <p:cNvGraphicFramePr>
            <a:graphicFrameLocks noGrp="1"/>
          </p:cNvGraphicFramePr>
          <p:nvPr/>
        </p:nvGraphicFramePr>
        <p:xfrm>
          <a:off x="1219200" y="3276600"/>
          <a:ext cx="2590800" cy="3276600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Transport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 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44047" name="Group 31"/>
          <p:cNvGrpSpPr>
            <a:grpSpLocks/>
          </p:cNvGrpSpPr>
          <p:nvPr/>
        </p:nvGrpSpPr>
        <p:grpSpPr bwMode="auto">
          <a:xfrm>
            <a:off x="5654675" y="3540125"/>
            <a:ext cx="685800" cy="457200"/>
            <a:chOff x="1296" y="2016"/>
            <a:chExt cx="528" cy="384"/>
          </a:xfrm>
        </p:grpSpPr>
        <p:sp>
          <p:nvSpPr>
            <p:cNvPr id="102432" name="AutoShape 32"/>
            <p:cNvSpPr>
              <a:spLocks noChangeArrowheads="1"/>
            </p:cNvSpPr>
            <p:nvPr/>
          </p:nvSpPr>
          <p:spPr bwMode="auto">
            <a:xfrm>
              <a:off x="1296" y="2016"/>
              <a:ext cx="528" cy="384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33" name="Line 33"/>
            <p:cNvSpPr>
              <a:spLocks noChangeShapeType="1"/>
            </p:cNvSpPr>
            <p:nvPr/>
          </p:nvSpPr>
          <p:spPr bwMode="auto">
            <a:xfrm>
              <a:off x="1393" y="2112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34" name="Line 34"/>
            <p:cNvSpPr>
              <a:spLocks noChangeShapeType="1"/>
            </p:cNvSpPr>
            <p:nvPr/>
          </p:nvSpPr>
          <p:spPr bwMode="auto">
            <a:xfrm>
              <a:off x="1393" y="2208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2435" name="Line 35"/>
            <p:cNvSpPr>
              <a:spLocks noChangeShapeType="1"/>
            </p:cNvSpPr>
            <p:nvPr/>
          </p:nvSpPr>
          <p:spPr bwMode="auto">
            <a:xfrm>
              <a:off x="1393" y="2304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2436" name="Text Box 36"/>
          <p:cNvSpPr txBox="1">
            <a:spLocks noChangeArrowheads="1"/>
          </p:cNvSpPr>
          <p:nvPr/>
        </p:nvSpPr>
        <p:spPr bwMode="auto">
          <a:xfrm>
            <a:off x="6553200" y="35052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Message</a:t>
            </a:r>
          </a:p>
        </p:txBody>
      </p:sp>
      <p:sp>
        <p:nvSpPr>
          <p:cNvPr id="102437" name="Text Box 37"/>
          <p:cNvSpPr txBox="1">
            <a:spLocks noChangeArrowheads="1"/>
          </p:cNvSpPr>
          <p:nvPr/>
        </p:nvSpPr>
        <p:spPr bwMode="auto">
          <a:xfrm>
            <a:off x="7226300" y="4114800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Segments</a:t>
            </a:r>
          </a:p>
        </p:txBody>
      </p:sp>
      <p:sp>
        <p:nvSpPr>
          <p:cNvPr id="102438" name="AutoShape 38"/>
          <p:cNvSpPr>
            <a:spLocks noChangeArrowheads="1"/>
          </p:cNvSpPr>
          <p:nvPr/>
        </p:nvSpPr>
        <p:spPr bwMode="auto">
          <a:xfrm rot="2568234">
            <a:off x="5257800" y="4038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4051" name="Group 39"/>
          <p:cNvGrpSpPr>
            <a:grpSpLocks/>
          </p:cNvGrpSpPr>
          <p:nvPr/>
        </p:nvGrpSpPr>
        <p:grpSpPr bwMode="auto">
          <a:xfrm>
            <a:off x="4495800" y="4572000"/>
            <a:ext cx="1143000" cy="376238"/>
            <a:chOff x="3312" y="2928"/>
            <a:chExt cx="720" cy="237"/>
          </a:xfrm>
        </p:grpSpPr>
        <p:sp>
          <p:nvSpPr>
            <p:cNvPr id="102440" name="Text Box 40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41" name="Text Box 41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4052" name="Group 42"/>
          <p:cNvGrpSpPr>
            <a:grpSpLocks/>
          </p:cNvGrpSpPr>
          <p:nvPr/>
        </p:nvGrpSpPr>
        <p:grpSpPr bwMode="auto">
          <a:xfrm>
            <a:off x="5867400" y="4572000"/>
            <a:ext cx="1143000" cy="376238"/>
            <a:chOff x="3312" y="2928"/>
            <a:chExt cx="720" cy="237"/>
          </a:xfrm>
        </p:grpSpPr>
        <p:sp>
          <p:nvSpPr>
            <p:cNvPr id="102443" name="Text Box 43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44" name="Text Box 44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4053" name="Group 45"/>
          <p:cNvGrpSpPr>
            <a:grpSpLocks/>
          </p:cNvGrpSpPr>
          <p:nvPr/>
        </p:nvGrpSpPr>
        <p:grpSpPr bwMode="auto">
          <a:xfrm>
            <a:off x="7239000" y="4572000"/>
            <a:ext cx="1143000" cy="376238"/>
            <a:chOff x="3312" y="2928"/>
            <a:chExt cx="720" cy="237"/>
          </a:xfrm>
        </p:grpSpPr>
        <p:sp>
          <p:nvSpPr>
            <p:cNvPr id="102446" name="Text Box 46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47" name="Text Box 47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sp>
        <p:nvSpPr>
          <p:cNvPr id="102448" name="AutoShape 48"/>
          <p:cNvSpPr>
            <a:spLocks noChangeArrowheads="1"/>
          </p:cNvSpPr>
          <p:nvPr/>
        </p:nvSpPr>
        <p:spPr bwMode="auto">
          <a:xfrm>
            <a:off x="6019800" y="4114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49" name="AutoShape 49"/>
          <p:cNvSpPr>
            <a:spLocks noChangeArrowheads="1"/>
          </p:cNvSpPr>
          <p:nvPr/>
        </p:nvSpPr>
        <p:spPr bwMode="auto">
          <a:xfrm rot="-2537388">
            <a:off x="6629400" y="39624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4056" name="Group 59"/>
          <p:cNvGrpSpPr>
            <a:grpSpLocks/>
          </p:cNvGrpSpPr>
          <p:nvPr/>
        </p:nvGrpSpPr>
        <p:grpSpPr bwMode="auto">
          <a:xfrm>
            <a:off x="4114800" y="5334000"/>
            <a:ext cx="1447800" cy="376238"/>
            <a:chOff x="2736" y="3360"/>
            <a:chExt cx="912" cy="237"/>
          </a:xfrm>
        </p:grpSpPr>
        <p:sp>
          <p:nvSpPr>
            <p:cNvPr id="102451" name="Text Box 51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52" name="Text Box 52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2458" name="Text Box 58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grpSp>
        <p:nvGrpSpPr>
          <p:cNvPr id="44057" name="Group 60"/>
          <p:cNvGrpSpPr>
            <a:grpSpLocks/>
          </p:cNvGrpSpPr>
          <p:nvPr/>
        </p:nvGrpSpPr>
        <p:grpSpPr bwMode="auto">
          <a:xfrm>
            <a:off x="5791200" y="5334000"/>
            <a:ext cx="1447800" cy="376238"/>
            <a:chOff x="2736" y="3360"/>
            <a:chExt cx="912" cy="237"/>
          </a:xfrm>
        </p:grpSpPr>
        <p:sp>
          <p:nvSpPr>
            <p:cNvPr id="102461" name="Text Box 61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62" name="Text Box 62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2463" name="Text Box 63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grpSp>
        <p:nvGrpSpPr>
          <p:cNvPr id="44058" name="Group 64"/>
          <p:cNvGrpSpPr>
            <a:grpSpLocks/>
          </p:cNvGrpSpPr>
          <p:nvPr/>
        </p:nvGrpSpPr>
        <p:grpSpPr bwMode="auto">
          <a:xfrm>
            <a:off x="7467600" y="5334000"/>
            <a:ext cx="1447800" cy="376238"/>
            <a:chOff x="2736" y="3360"/>
            <a:chExt cx="912" cy="237"/>
          </a:xfrm>
        </p:grpSpPr>
        <p:sp>
          <p:nvSpPr>
            <p:cNvPr id="102465" name="Text Box 65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2466" name="Text Box 66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2467" name="Text Box 67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sp>
        <p:nvSpPr>
          <p:cNvPr id="102468" name="AutoShape 68"/>
          <p:cNvSpPr>
            <a:spLocks noChangeArrowheads="1"/>
          </p:cNvSpPr>
          <p:nvPr/>
        </p:nvSpPr>
        <p:spPr bwMode="auto">
          <a:xfrm>
            <a:off x="50292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69" name="AutoShape 69"/>
          <p:cNvSpPr>
            <a:spLocks noChangeArrowheads="1"/>
          </p:cNvSpPr>
          <p:nvPr/>
        </p:nvSpPr>
        <p:spPr bwMode="auto">
          <a:xfrm>
            <a:off x="64008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70" name="AutoShape 70"/>
          <p:cNvSpPr>
            <a:spLocks noChangeArrowheads="1"/>
          </p:cNvSpPr>
          <p:nvPr/>
        </p:nvSpPr>
        <p:spPr bwMode="auto">
          <a:xfrm>
            <a:off x="79248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2471" name="Text Box 71"/>
          <p:cNvSpPr txBox="1">
            <a:spLocks noChangeArrowheads="1"/>
          </p:cNvSpPr>
          <p:nvPr/>
        </p:nvSpPr>
        <p:spPr bwMode="auto">
          <a:xfrm>
            <a:off x="6248400" y="5791200"/>
            <a:ext cx="267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Datagrams / Packets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rgbClr val="090E16"/>
                </a:solidFill>
                <a:latin typeface="Times New Roman"/>
                <a:cs typeface="Times New Roman"/>
              </a:rPr>
              <a:t>OSI </a:t>
            </a:r>
            <a:r>
              <a:rPr lang="en-US" dirty="0" smtClean="0">
                <a:solidFill>
                  <a:srgbClr val="090E16"/>
                </a:solidFill>
                <a:latin typeface="Times New Roman"/>
                <a:cs typeface="Times New Roman"/>
              </a:rPr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90E16"/>
                </a:solidFill>
                <a:latin typeface="Times New Roman" pitchFamily="18" charset="0"/>
                <a:cs typeface="Times New Roman" pitchFamily="18" charset="0"/>
              </a:rPr>
              <a:t>Open Systems Interconnection (OSI) is a set of internationally recognized, non-proprietary standards for networking and for operating system involved in networking functions</a:t>
            </a:r>
            <a:r>
              <a:rPr lang="en-US" sz="2400" dirty="0" smtClean="0">
                <a:solidFill>
                  <a:srgbClr val="090E1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90E16"/>
                </a:solidFill>
                <a:latin typeface="Arial" charset="0"/>
              </a:rPr>
              <a:t>7 Layers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7.  Application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6.  Presentation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5.  Session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4.  Transport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3.  Network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2.  Data Link Layer</a:t>
            </a:r>
          </a:p>
          <a:p>
            <a:pPr marL="857250" lvl="1" indent="-3937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090E16"/>
                </a:solidFill>
                <a:latin typeface="Times New Roman" pitchFamily="18" charset="0"/>
              </a:rPr>
              <a:t>1.  Physical Layer</a:t>
            </a:r>
            <a:endParaRPr lang="en-US" sz="2000" dirty="0" smtClean="0">
              <a:solidFill>
                <a:srgbClr val="090E16"/>
              </a:solidFill>
              <a:latin typeface="Arial" charset="0"/>
            </a:endParaRPr>
          </a:p>
          <a:p>
            <a:pPr algn="ctr">
              <a:defRPr/>
            </a:pPr>
            <a:endParaRPr lang="en-US" b="1" dirty="0" smtClean="0">
              <a:latin typeface="Arial" charset="0"/>
            </a:endParaRPr>
          </a:p>
          <a:p>
            <a:endParaRPr lang="en-US" dirty="0" smtClean="0">
              <a:solidFill>
                <a:srgbClr val="090E1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9AACA-659A-4D99-AAFD-4E928531F2E6}" type="slidenum">
              <a:rPr lang="en-US"/>
              <a:pPr/>
              <a:t>20</a:t>
            </a:fld>
            <a:endParaRPr lang="en-US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04800" y="457200"/>
            <a:ext cx="83820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625475" indent="-625475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4000" b="1" dirty="0">
                <a:latin typeface="Arial" charset="0"/>
                <a:ea typeface="ＭＳ Ｐゴシック" charset="0"/>
              </a:rPr>
              <a:t>Network Addresses and Subnets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304800" y="1630363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223838" indent="-22383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4213" indent="-2270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6175" indent="-23177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0" hangingPunct="0">
              <a:buFontTx/>
              <a:buChar char="•"/>
              <a:defRPr/>
            </a:pPr>
            <a:r>
              <a:rPr lang="en-US" sz="2800" dirty="0" smtClean="0"/>
              <a:t>A header is added to each segment in the Network layer</a:t>
            </a:r>
          </a:p>
          <a:p>
            <a:pPr eaLnBrk="0" hangingPunct="0">
              <a:buFontTx/>
              <a:buChar char="•"/>
              <a:defRPr/>
            </a:pPr>
            <a:endParaRPr lang="en-US" sz="2800" b="1" dirty="0" smtClean="0"/>
          </a:p>
        </p:txBody>
      </p:sp>
      <p:sp>
        <p:nvSpPr>
          <p:cNvPr id="69669" name="Text Box 37"/>
          <p:cNvSpPr txBox="1">
            <a:spLocks noChangeArrowheads="1"/>
          </p:cNvSpPr>
          <p:nvPr/>
        </p:nvSpPr>
        <p:spPr bwMode="auto">
          <a:xfrm>
            <a:off x="2667000" y="4191000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b="1">
                <a:latin typeface="Arial" charset="0"/>
                <a:ea typeface="ＭＳ Ｐゴシック" charset="0"/>
              </a:rPr>
              <a:t>IP</a:t>
            </a:r>
          </a:p>
        </p:txBody>
      </p:sp>
      <p:sp>
        <p:nvSpPr>
          <p:cNvPr id="69670" name="AutoShape 38"/>
          <p:cNvSpPr>
            <a:spLocks noChangeArrowheads="1"/>
          </p:cNvSpPr>
          <p:nvPr/>
        </p:nvSpPr>
        <p:spPr bwMode="auto">
          <a:xfrm>
            <a:off x="2133600" y="42672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9671" name="AutoShape 39"/>
          <p:cNvSpPr>
            <a:spLocks noChangeArrowheads="1"/>
          </p:cNvSpPr>
          <p:nvPr/>
        </p:nvSpPr>
        <p:spPr bwMode="auto">
          <a:xfrm>
            <a:off x="3505200" y="4267200"/>
            <a:ext cx="457200" cy="457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5063" name="Group 42"/>
          <p:cNvGrpSpPr>
            <a:grpSpLocks/>
          </p:cNvGrpSpPr>
          <p:nvPr/>
        </p:nvGrpSpPr>
        <p:grpSpPr bwMode="auto">
          <a:xfrm>
            <a:off x="533400" y="4267200"/>
            <a:ext cx="1347788" cy="515938"/>
            <a:chOff x="3382" y="1776"/>
            <a:chExt cx="849" cy="325"/>
          </a:xfrm>
        </p:grpSpPr>
        <p:pic>
          <p:nvPicPr>
            <p:cNvPr id="45089" name="Picture 43" descr="fig33"/>
            <p:cNvPicPr>
              <a:picLocks noChangeAspect="1" noChangeArrowheads="1"/>
            </p:cNvPicPr>
            <p:nvPr/>
          </p:nvPicPr>
          <p:blipFill>
            <a:blip r:embed="rId2" cstate="print"/>
            <a:srcRect t="28520" b="22815"/>
            <a:stretch>
              <a:fillRect/>
            </a:stretch>
          </p:blipFill>
          <p:spPr bwMode="auto">
            <a:xfrm>
              <a:off x="3382" y="1824"/>
              <a:ext cx="849" cy="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676" name="Text Box 44"/>
            <p:cNvSpPr txBox="1">
              <a:spLocks noChangeArrowheads="1"/>
            </p:cNvSpPr>
            <p:nvPr/>
          </p:nvSpPr>
          <p:spPr bwMode="auto">
            <a:xfrm>
              <a:off x="3471" y="1776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b="1">
                  <a:solidFill>
                    <a:srgbClr val="FF3300"/>
                  </a:solidFill>
                  <a:latin typeface="Arial" charset="0"/>
                  <a:ea typeface="ＭＳ Ｐゴシック" charset="0"/>
                </a:rPr>
                <a:t>3</a:t>
              </a: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graphicFrame>
        <p:nvGraphicFramePr>
          <p:cNvPr id="69741" name="Group 109"/>
          <p:cNvGraphicFramePr>
            <a:graphicFrameLocks noGrp="1"/>
          </p:cNvGraphicFramePr>
          <p:nvPr/>
        </p:nvGraphicFramePr>
        <p:xfrm>
          <a:off x="4419600" y="2819400"/>
          <a:ext cx="4267200" cy="3394074"/>
        </p:xfrm>
        <a:graphic>
          <a:graphicData uri="http://schemas.openxmlformats.org/drawingml/2006/table">
            <a:tbl>
              <a:tblPr/>
              <a:tblGrid>
                <a:gridCol w="1443038"/>
                <a:gridCol w="1444625"/>
                <a:gridCol w="1379537"/>
              </a:tblGrid>
              <a:tr h="64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Total Length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0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Time to Live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Protocol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Header CheckSum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Source Address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582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Destination Address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16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Segment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9742" name="Text Box 110"/>
          <p:cNvSpPr txBox="1">
            <a:spLocks noChangeArrowheads="1"/>
          </p:cNvSpPr>
          <p:nvPr/>
        </p:nvSpPr>
        <p:spPr bwMode="auto">
          <a:xfrm>
            <a:off x="669925" y="4841875"/>
            <a:ext cx="124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Segment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260B-7C69-47DF-A374-93696F813C26}" type="slidenum">
              <a:rPr lang="en-US"/>
              <a:pPr/>
              <a:t>21</a:t>
            </a:fld>
            <a:endParaRPr lang="en-US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457200" y="685800"/>
            <a:ext cx="8458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en-US" sz="3200" b="1" dirty="0">
                <a:latin typeface="Arial" charset="0"/>
                <a:ea typeface="ＭＳ Ｐゴシック" charset="0"/>
              </a:rPr>
              <a:t>Layer-4 Data Link and Physical Layers</a:t>
            </a:r>
            <a:r>
              <a:rPr lang="en-US" dirty="0">
                <a:latin typeface="Arial" charset="0"/>
                <a:ea typeface="ＭＳ Ｐゴシック" charset="0"/>
              </a:rPr>
              <a:t>	</a:t>
            </a:r>
            <a:endParaRPr lang="en-US" sz="3600" b="1" dirty="0">
              <a:latin typeface="Arial" charset="0"/>
              <a:ea typeface="ＭＳ Ｐゴシック" charset="0"/>
            </a:endParaRPr>
          </a:p>
        </p:txBody>
      </p:sp>
      <p:graphicFrame>
        <p:nvGraphicFramePr>
          <p:cNvPr id="103494" name="Group 70"/>
          <p:cNvGraphicFramePr>
            <a:graphicFrameLocks noGrp="1"/>
          </p:cNvGraphicFramePr>
          <p:nvPr/>
        </p:nvGraphicFramePr>
        <p:xfrm>
          <a:off x="1219200" y="3276600"/>
          <a:ext cx="2590800" cy="3276600"/>
        </p:xfrm>
        <a:graphic>
          <a:graphicData uri="http://schemas.openxmlformats.org/drawingml/2006/table">
            <a:tbl>
              <a:tblPr/>
              <a:tblGrid>
                <a:gridCol w="2590800"/>
              </a:tblGrid>
              <a:tr h="144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Application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Transport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Network Interface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grpSp>
        <p:nvGrpSpPr>
          <p:cNvPr id="46095" name="Group 34"/>
          <p:cNvGrpSpPr>
            <a:grpSpLocks/>
          </p:cNvGrpSpPr>
          <p:nvPr/>
        </p:nvGrpSpPr>
        <p:grpSpPr bwMode="auto">
          <a:xfrm>
            <a:off x="5654675" y="3540125"/>
            <a:ext cx="685800" cy="457200"/>
            <a:chOff x="1296" y="2016"/>
            <a:chExt cx="528" cy="384"/>
          </a:xfrm>
        </p:grpSpPr>
        <p:sp>
          <p:nvSpPr>
            <p:cNvPr id="103459" name="AutoShape 35"/>
            <p:cNvSpPr>
              <a:spLocks noChangeArrowheads="1"/>
            </p:cNvSpPr>
            <p:nvPr/>
          </p:nvSpPr>
          <p:spPr bwMode="auto">
            <a:xfrm>
              <a:off x="1296" y="2016"/>
              <a:ext cx="528" cy="384"/>
            </a:xfrm>
            <a:prstGeom prst="foldedCorner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0" name="Line 36"/>
            <p:cNvSpPr>
              <a:spLocks noChangeShapeType="1"/>
            </p:cNvSpPr>
            <p:nvPr/>
          </p:nvSpPr>
          <p:spPr bwMode="auto">
            <a:xfrm>
              <a:off x="1393" y="2112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1" name="Line 37"/>
            <p:cNvSpPr>
              <a:spLocks noChangeShapeType="1"/>
            </p:cNvSpPr>
            <p:nvPr/>
          </p:nvSpPr>
          <p:spPr bwMode="auto">
            <a:xfrm>
              <a:off x="1393" y="2208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2" name="Line 38"/>
            <p:cNvSpPr>
              <a:spLocks noChangeShapeType="1"/>
            </p:cNvSpPr>
            <p:nvPr/>
          </p:nvSpPr>
          <p:spPr bwMode="auto">
            <a:xfrm>
              <a:off x="1393" y="2304"/>
              <a:ext cx="28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3463" name="Text Box 39"/>
          <p:cNvSpPr txBox="1">
            <a:spLocks noChangeArrowheads="1"/>
          </p:cNvSpPr>
          <p:nvPr/>
        </p:nvSpPr>
        <p:spPr bwMode="auto">
          <a:xfrm>
            <a:off x="6553200" y="3505200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Message</a:t>
            </a:r>
          </a:p>
        </p:txBody>
      </p:sp>
      <p:sp>
        <p:nvSpPr>
          <p:cNvPr id="103464" name="Text Box 40"/>
          <p:cNvSpPr txBox="1">
            <a:spLocks noChangeArrowheads="1"/>
          </p:cNvSpPr>
          <p:nvPr/>
        </p:nvSpPr>
        <p:spPr bwMode="auto">
          <a:xfrm>
            <a:off x="7226300" y="4114800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Segments</a:t>
            </a:r>
          </a:p>
        </p:txBody>
      </p:sp>
      <p:sp>
        <p:nvSpPr>
          <p:cNvPr id="103465" name="AutoShape 41"/>
          <p:cNvSpPr>
            <a:spLocks noChangeArrowheads="1"/>
          </p:cNvSpPr>
          <p:nvPr/>
        </p:nvSpPr>
        <p:spPr bwMode="auto">
          <a:xfrm rot="2568234">
            <a:off x="5257800" y="4038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6099" name="Group 42"/>
          <p:cNvGrpSpPr>
            <a:grpSpLocks/>
          </p:cNvGrpSpPr>
          <p:nvPr/>
        </p:nvGrpSpPr>
        <p:grpSpPr bwMode="auto">
          <a:xfrm>
            <a:off x="4495800" y="4572000"/>
            <a:ext cx="1143000" cy="376238"/>
            <a:chOff x="3312" y="2928"/>
            <a:chExt cx="720" cy="237"/>
          </a:xfrm>
        </p:grpSpPr>
        <p:sp>
          <p:nvSpPr>
            <p:cNvPr id="103467" name="Text Box 43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68" name="Text Box 44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6100" name="Group 45"/>
          <p:cNvGrpSpPr>
            <a:grpSpLocks/>
          </p:cNvGrpSpPr>
          <p:nvPr/>
        </p:nvGrpSpPr>
        <p:grpSpPr bwMode="auto">
          <a:xfrm>
            <a:off x="5867400" y="4572000"/>
            <a:ext cx="1143000" cy="376238"/>
            <a:chOff x="3312" y="2928"/>
            <a:chExt cx="720" cy="237"/>
          </a:xfrm>
        </p:grpSpPr>
        <p:sp>
          <p:nvSpPr>
            <p:cNvPr id="103470" name="Text Box 46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71" name="Text Box 47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grpSp>
        <p:nvGrpSpPr>
          <p:cNvPr id="46101" name="Group 48"/>
          <p:cNvGrpSpPr>
            <a:grpSpLocks/>
          </p:cNvGrpSpPr>
          <p:nvPr/>
        </p:nvGrpSpPr>
        <p:grpSpPr bwMode="auto">
          <a:xfrm>
            <a:off x="7239000" y="4572000"/>
            <a:ext cx="1143000" cy="376238"/>
            <a:chOff x="3312" y="2928"/>
            <a:chExt cx="720" cy="237"/>
          </a:xfrm>
        </p:grpSpPr>
        <p:sp>
          <p:nvSpPr>
            <p:cNvPr id="103473" name="Text Box 49"/>
            <p:cNvSpPr txBox="1">
              <a:spLocks noChangeArrowheads="1"/>
            </p:cNvSpPr>
            <p:nvPr/>
          </p:nvSpPr>
          <p:spPr bwMode="auto">
            <a:xfrm>
              <a:off x="3312" y="2928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74" name="Text Box 50"/>
            <p:cNvSpPr txBox="1">
              <a:spLocks noChangeArrowheads="1"/>
            </p:cNvSpPr>
            <p:nvPr/>
          </p:nvSpPr>
          <p:spPr bwMode="auto">
            <a:xfrm>
              <a:off x="3504" y="2928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</p:grpSp>
      <p:sp>
        <p:nvSpPr>
          <p:cNvPr id="103475" name="AutoShape 51"/>
          <p:cNvSpPr>
            <a:spLocks noChangeArrowheads="1"/>
          </p:cNvSpPr>
          <p:nvPr/>
        </p:nvSpPr>
        <p:spPr bwMode="auto">
          <a:xfrm>
            <a:off x="6019800" y="4114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76" name="AutoShape 52"/>
          <p:cNvSpPr>
            <a:spLocks noChangeArrowheads="1"/>
          </p:cNvSpPr>
          <p:nvPr/>
        </p:nvSpPr>
        <p:spPr bwMode="auto">
          <a:xfrm rot="-2537388">
            <a:off x="6629400" y="39624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6104" name="Group 53"/>
          <p:cNvGrpSpPr>
            <a:grpSpLocks/>
          </p:cNvGrpSpPr>
          <p:nvPr/>
        </p:nvGrpSpPr>
        <p:grpSpPr bwMode="auto">
          <a:xfrm>
            <a:off x="4114800" y="5257800"/>
            <a:ext cx="1447800" cy="376238"/>
            <a:chOff x="2736" y="3360"/>
            <a:chExt cx="912" cy="237"/>
          </a:xfrm>
        </p:grpSpPr>
        <p:sp>
          <p:nvSpPr>
            <p:cNvPr id="103478" name="Text Box 54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79" name="Text Box 55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3480" name="Text Box 56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grpSp>
        <p:nvGrpSpPr>
          <p:cNvPr id="46105" name="Group 57"/>
          <p:cNvGrpSpPr>
            <a:grpSpLocks/>
          </p:cNvGrpSpPr>
          <p:nvPr/>
        </p:nvGrpSpPr>
        <p:grpSpPr bwMode="auto">
          <a:xfrm>
            <a:off x="5791200" y="5257800"/>
            <a:ext cx="1447800" cy="376238"/>
            <a:chOff x="2736" y="3360"/>
            <a:chExt cx="912" cy="237"/>
          </a:xfrm>
        </p:grpSpPr>
        <p:sp>
          <p:nvSpPr>
            <p:cNvPr id="103482" name="Text Box 58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83" name="Text Box 59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3484" name="Text Box 60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grpSp>
        <p:nvGrpSpPr>
          <p:cNvPr id="46106" name="Group 61"/>
          <p:cNvGrpSpPr>
            <a:grpSpLocks/>
          </p:cNvGrpSpPr>
          <p:nvPr/>
        </p:nvGrpSpPr>
        <p:grpSpPr bwMode="auto">
          <a:xfrm>
            <a:off x="7467600" y="5257800"/>
            <a:ext cx="1447800" cy="376238"/>
            <a:chOff x="2736" y="3360"/>
            <a:chExt cx="912" cy="237"/>
          </a:xfrm>
        </p:grpSpPr>
        <p:sp>
          <p:nvSpPr>
            <p:cNvPr id="103486" name="Text Box 62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487" name="Text Box 63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3488" name="Text Box 64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sp>
        <p:nvSpPr>
          <p:cNvPr id="103489" name="AutoShape 65"/>
          <p:cNvSpPr>
            <a:spLocks noChangeArrowheads="1"/>
          </p:cNvSpPr>
          <p:nvPr/>
        </p:nvSpPr>
        <p:spPr bwMode="auto">
          <a:xfrm>
            <a:off x="50292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90" name="AutoShape 66"/>
          <p:cNvSpPr>
            <a:spLocks noChangeArrowheads="1"/>
          </p:cNvSpPr>
          <p:nvPr/>
        </p:nvSpPr>
        <p:spPr bwMode="auto">
          <a:xfrm>
            <a:off x="64008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91" name="AutoShape 67"/>
          <p:cNvSpPr>
            <a:spLocks noChangeArrowheads="1"/>
          </p:cNvSpPr>
          <p:nvPr/>
        </p:nvSpPr>
        <p:spPr bwMode="auto">
          <a:xfrm>
            <a:off x="7924800" y="4953000"/>
            <a:ext cx="152400" cy="304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92" name="Text Box 68"/>
          <p:cNvSpPr txBox="1">
            <a:spLocks noChangeArrowheads="1"/>
          </p:cNvSpPr>
          <p:nvPr/>
        </p:nvSpPr>
        <p:spPr bwMode="auto">
          <a:xfrm>
            <a:off x="7848600" y="5562600"/>
            <a:ext cx="1114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Packets</a:t>
            </a:r>
          </a:p>
        </p:txBody>
      </p:sp>
      <p:sp>
        <p:nvSpPr>
          <p:cNvPr id="103496" name="Text Box 72"/>
          <p:cNvSpPr txBox="1">
            <a:spLocks noChangeArrowheads="1"/>
          </p:cNvSpPr>
          <p:nvPr/>
        </p:nvSpPr>
        <p:spPr bwMode="auto">
          <a:xfrm>
            <a:off x="4572000" y="6019800"/>
            <a:ext cx="320675" cy="376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Arial" charset="0"/>
                <a:ea typeface="ＭＳ Ｐゴシック" charset="0"/>
              </a:rPr>
              <a:t>h</a:t>
            </a:r>
          </a:p>
        </p:txBody>
      </p:sp>
      <p:sp>
        <p:nvSpPr>
          <p:cNvPr id="103497" name="Text Box 73"/>
          <p:cNvSpPr txBox="1">
            <a:spLocks noChangeArrowheads="1"/>
          </p:cNvSpPr>
          <p:nvPr/>
        </p:nvSpPr>
        <p:spPr bwMode="auto">
          <a:xfrm>
            <a:off x="4876800" y="6019800"/>
            <a:ext cx="838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b="1">
                <a:latin typeface="Arial" charset="0"/>
                <a:ea typeface="ＭＳ Ｐゴシック" charset="0"/>
              </a:rPr>
              <a:t>M</a:t>
            </a:r>
          </a:p>
        </p:txBody>
      </p:sp>
      <p:sp>
        <p:nvSpPr>
          <p:cNvPr id="103498" name="Text Box 74"/>
          <p:cNvSpPr txBox="1">
            <a:spLocks noChangeArrowheads="1"/>
          </p:cNvSpPr>
          <p:nvPr/>
        </p:nvSpPr>
        <p:spPr bwMode="auto">
          <a:xfrm>
            <a:off x="4267200" y="6019800"/>
            <a:ext cx="320675" cy="37623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Arial" charset="0"/>
                <a:ea typeface="ＭＳ Ｐゴシック" charset="0"/>
              </a:rPr>
              <a:t>h</a:t>
            </a:r>
          </a:p>
        </p:txBody>
      </p:sp>
      <p:grpSp>
        <p:nvGrpSpPr>
          <p:cNvPr id="46114" name="Group 75"/>
          <p:cNvGrpSpPr>
            <a:grpSpLocks/>
          </p:cNvGrpSpPr>
          <p:nvPr/>
        </p:nvGrpSpPr>
        <p:grpSpPr bwMode="auto">
          <a:xfrm>
            <a:off x="6324600" y="6019800"/>
            <a:ext cx="1447800" cy="376238"/>
            <a:chOff x="2736" y="3360"/>
            <a:chExt cx="912" cy="237"/>
          </a:xfrm>
        </p:grpSpPr>
        <p:sp>
          <p:nvSpPr>
            <p:cNvPr id="103500" name="Text Box 76"/>
            <p:cNvSpPr txBox="1">
              <a:spLocks noChangeArrowheads="1"/>
            </p:cNvSpPr>
            <p:nvPr/>
          </p:nvSpPr>
          <p:spPr bwMode="auto">
            <a:xfrm>
              <a:off x="2928" y="3360"/>
              <a:ext cx="202" cy="23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  <p:sp>
          <p:nvSpPr>
            <p:cNvPr id="103501" name="Text Box 77"/>
            <p:cNvSpPr txBox="1">
              <a:spLocks noChangeArrowheads="1"/>
            </p:cNvSpPr>
            <p:nvPr/>
          </p:nvSpPr>
          <p:spPr bwMode="auto">
            <a:xfrm>
              <a:off x="3120" y="3360"/>
              <a:ext cx="528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M</a:t>
              </a:r>
            </a:p>
          </p:txBody>
        </p:sp>
        <p:sp>
          <p:nvSpPr>
            <p:cNvPr id="103502" name="Text Box 78"/>
            <p:cNvSpPr txBox="1">
              <a:spLocks noChangeArrowheads="1"/>
            </p:cNvSpPr>
            <p:nvPr/>
          </p:nvSpPr>
          <p:spPr bwMode="auto">
            <a:xfrm>
              <a:off x="2736" y="3360"/>
              <a:ext cx="202" cy="23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h</a:t>
              </a:r>
            </a:p>
          </p:txBody>
        </p:sp>
      </p:grpSp>
      <p:sp>
        <p:nvSpPr>
          <p:cNvPr id="103503" name="Text Box 79"/>
          <p:cNvSpPr txBox="1">
            <a:spLocks noChangeArrowheads="1"/>
          </p:cNvSpPr>
          <p:nvPr/>
        </p:nvSpPr>
        <p:spPr bwMode="auto">
          <a:xfrm>
            <a:off x="3962400" y="6019800"/>
            <a:ext cx="320675" cy="3762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Arial" charset="0"/>
                <a:ea typeface="ＭＳ Ｐゴシック" charset="0"/>
              </a:rPr>
              <a:t>h</a:t>
            </a:r>
          </a:p>
        </p:txBody>
      </p:sp>
      <p:sp>
        <p:nvSpPr>
          <p:cNvPr id="103504" name="Text Box 80"/>
          <p:cNvSpPr txBox="1">
            <a:spLocks noChangeArrowheads="1"/>
          </p:cNvSpPr>
          <p:nvPr/>
        </p:nvSpPr>
        <p:spPr bwMode="auto">
          <a:xfrm>
            <a:off x="6019800" y="6019800"/>
            <a:ext cx="320675" cy="3762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>
                <a:latin typeface="Arial" charset="0"/>
                <a:ea typeface="ＭＳ Ｐゴシック" charset="0"/>
              </a:rPr>
              <a:t>h</a:t>
            </a:r>
          </a:p>
        </p:txBody>
      </p:sp>
      <p:sp>
        <p:nvSpPr>
          <p:cNvPr id="103505" name="Text Box 81"/>
          <p:cNvSpPr txBox="1">
            <a:spLocks noChangeArrowheads="1"/>
          </p:cNvSpPr>
          <p:nvPr/>
        </p:nvSpPr>
        <p:spPr bwMode="auto">
          <a:xfrm>
            <a:off x="6934200" y="6400800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</a:rPr>
              <a:t>Frames</a:t>
            </a:r>
          </a:p>
        </p:txBody>
      </p:sp>
      <p:sp>
        <p:nvSpPr>
          <p:cNvPr id="103506" name="AutoShape 82"/>
          <p:cNvSpPr>
            <a:spLocks noChangeArrowheads="1"/>
          </p:cNvSpPr>
          <p:nvPr/>
        </p:nvSpPr>
        <p:spPr bwMode="auto">
          <a:xfrm>
            <a:off x="5029200" y="5638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507" name="AutoShape 83"/>
          <p:cNvSpPr>
            <a:spLocks noChangeArrowheads="1"/>
          </p:cNvSpPr>
          <p:nvPr/>
        </p:nvSpPr>
        <p:spPr bwMode="auto">
          <a:xfrm>
            <a:off x="6400800" y="56388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Concept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OSI: Open Systems Interconnection. It was developed by ISO as a first step toward international standardization of the protocol used in various layers. It deals with connecting open system..</a:t>
            </a: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TCP/IP: Transport Control Protocol/Internet Protocol. TCP is used in connection with IP and operates at the transport layer. IP is the set of convention used to pass packets from one host to another.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Difference</a:t>
            </a:r>
          </a:p>
        </p:txBody>
      </p:sp>
      <p:sp>
        <p:nvSpPr>
          <p:cNvPr id="48130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OSI makes the distinction between services, interfaces, and protocol.</a:t>
            </a:r>
          </a:p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The OSI model was devised before the protocols were invented. It can be made to work in diverse heterogeneous networks.</a:t>
            </a:r>
          </a:p>
        </p:txBody>
      </p:sp>
      <p:sp>
        <p:nvSpPr>
          <p:cNvPr id="48131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TCP/IP does not originally clearly distinguish between services, interface, and protocol.</a:t>
            </a:r>
          </a:p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TCP/IP model was just a description of the existing protocols. The model and the protocol fit perfectly.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Difference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(continue)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The OSI model supports both connectionless and connection-oriented communication in the network layer, but only connection-oriented communication in the transport layer.</a:t>
            </a:r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The TCP/IP model has only one mode in the network layer (connectionless) but supports both modes in the transport layer, giving the user choice.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Difference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(continue)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OSI emphasis on providing a reliable data transfer service, Each layer of the OSI model detects and handles errors, all data transmitted includes checksums. The transport layer checks source-destination reliability. </a:t>
            </a:r>
          </a:p>
        </p:txBody>
      </p:sp>
      <p:sp>
        <p:nvSpPr>
          <p:cNvPr id="50179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TCP/IP treats reliability as an end to end Problem. The transport layer handles all error detection and recovery, it was checksums, acknowledgments, and timeouts to control transmissions and provides end-to-end verification.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Difference</a:t>
            </a:r>
            <a:br>
              <a:rPr lang="en-US" smtClean="0">
                <a:latin typeface="Times New Roman" pitchFamily="18" charset="0"/>
                <a:ea typeface="ＭＳ Ｐゴシック" pitchFamily="34" charset="-128"/>
              </a:rPr>
            </a:br>
            <a:r>
              <a:rPr lang="en-US" smtClean="0">
                <a:latin typeface="Times New Roman" pitchFamily="18" charset="0"/>
                <a:ea typeface="ＭＳ Ｐゴシック" pitchFamily="34" charset="-128"/>
              </a:rPr>
              <a:t>(continue)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Host on OSI implementations do not handle network operations.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mtClean="0">
                <a:latin typeface="Arial" pitchFamily="34" charset="0"/>
                <a:ea typeface="ＭＳ Ｐゴシック" pitchFamily="34" charset="-128"/>
              </a:rPr>
              <a:t>TCP/IP hosts participate in most network protocols.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latin typeface="Times New Roman" pitchFamily="18" charset="0"/>
                <a:ea typeface="ＭＳ Ｐゴシック" pitchFamily="34" charset="-128"/>
              </a:rPr>
              <a:t>LAYER 7 – The APPLICATION Layer</a:t>
            </a:r>
            <a:br>
              <a:rPr lang="en-US" sz="3600" smtClean="0"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The top layer of the OSI model	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Provides a set of interfaces for sending and receiving applications and to use network services, such as: message handling and database query processing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Responsibility: </a:t>
            </a:r>
            <a:r>
              <a:rPr lang="en-US" dirty="0" smtClean="0">
                <a:cs typeface="+mn-cs"/>
              </a:rPr>
              <a:t>The </a:t>
            </a:r>
            <a:r>
              <a:rPr lang="en-US" dirty="0">
                <a:cs typeface="+mn-cs"/>
              </a:rPr>
              <a:t>application layer is responsible for </a:t>
            </a:r>
            <a:r>
              <a:rPr lang="en-US" dirty="0" smtClean="0">
                <a:cs typeface="+mn-cs"/>
              </a:rPr>
              <a:t>providing </a:t>
            </a:r>
            <a:r>
              <a:rPr lang="en-US" dirty="0">
                <a:cs typeface="+mn-cs"/>
              </a:rPr>
              <a:t>services to the user.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endParaRPr lang="en-US" dirty="0" smtClean="0">
              <a:latin typeface="Times New Roman" charset="0"/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 eaLnBrk="1" hangingPunct="1">
              <a:spcBef>
                <a:spcPct val="50000"/>
              </a:spcBef>
            </a:pPr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6 – The PRESENTATION Layer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latin typeface="Times New Roman" pitchFamily="18" charset="0"/>
                <a:ea typeface="ＭＳ Ｐゴシック" pitchFamily="34" charset="-128"/>
              </a:rPr>
              <a:t>Manages data-format information for networked communications (the network</a:t>
            </a:r>
            <a:r>
              <a:rPr lang="ja-JP" altLang="en-US" sz="2200" smtClean="0">
                <a:latin typeface="Times New Roman" pitchFamily="18" charset="0"/>
                <a:ea typeface="ＭＳ Ｐゴシック" pitchFamily="34" charset="-128"/>
              </a:rPr>
              <a:t>’</a:t>
            </a:r>
            <a:r>
              <a:rPr lang="en-US" altLang="ja-JP" sz="2200" smtClean="0">
                <a:latin typeface="Times New Roman" pitchFamily="18" charset="0"/>
                <a:ea typeface="ＭＳ Ｐゴシック" pitchFamily="34" charset="-128"/>
              </a:rPr>
              <a:t>s translator)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latin typeface="Times New Roman" pitchFamily="18" charset="0"/>
                <a:ea typeface="ＭＳ Ｐゴシック" pitchFamily="34" charset="-128"/>
              </a:rPr>
              <a:t>For outgoing messages, it converts data into a generic format for network transmission; for incoming messages, it converts data from the generic network format to a format that the receiving application can understand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latin typeface="Times New Roman" pitchFamily="18" charset="0"/>
                <a:ea typeface="ＭＳ Ｐゴシック" pitchFamily="34" charset="-128"/>
              </a:rPr>
              <a:t>This layer is also responsible for certain protocol conversions, data encryption/decryption, or data compression/decompression</a:t>
            </a:r>
          </a:p>
          <a:p>
            <a:pPr marL="457200" indent="-45720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2200" smtClean="0">
                <a:latin typeface="Times New Roman" pitchFamily="18" charset="0"/>
                <a:ea typeface="ＭＳ Ｐゴシック" pitchFamily="34" charset="-128"/>
              </a:rPr>
              <a:t>A special software facility called a </a:t>
            </a:r>
            <a:r>
              <a:rPr lang="ja-JP" altLang="en-US" sz="2200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z="2200" i="1" smtClean="0">
                <a:latin typeface="Times New Roman" pitchFamily="18" charset="0"/>
                <a:ea typeface="ＭＳ Ｐゴシック" pitchFamily="34" charset="-128"/>
              </a:rPr>
              <a:t>redirector</a:t>
            </a:r>
            <a:r>
              <a:rPr lang="ja-JP" altLang="en-US" sz="2200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z="2200" smtClean="0">
                <a:latin typeface="Times New Roman" pitchFamily="18" charset="0"/>
                <a:ea typeface="ＭＳ Ｐゴシック" pitchFamily="34" charset="-128"/>
              </a:rPr>
              <a:t> operates at this layer to determine if a request is network related on not and forward network-related requests to an appropriate network resource </a:t>
            </a:r>
          </a:p>
          <a:p>
            <a:pPr marL="457200" indent="-457200" eaLnBrk="1" hangingPunct="1">
              <a:lnSpc>
                <a:spcPct val="80000"/>
              </a:lnSpc>
            </a:pPr>
            <a:endParaRPr lang="en-US" sz="22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5 – The SESSION Layer</a:t>
            </a:r>
            <a:b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Enables two networked resources to hold ongoing communications (called a session)  across a network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Applications on either end of the session are able to ex </a:t>
            </a:r>
            <a:r>
              <a:rPr lang="en-US" dirty="0" err="1" smtClean="0">
                <a:latin typeface="Times New Roman" charset="0"/>
                <a:ea typeface="+mn-ea"/>
                <a:cs typeface="+mn-cs"/>
              </a:rPr>
              <a:t>hange</a:t>
            </a:r>
            <a:r>
              <a:rPr lang="en-US" dirty="0" smtClean="0">
                <a:latin typeface="Times New Roman" charset="0"/>
                <a:ea typeface="+mn-ea"/>
                <a:cs typeface="+mn-cs"/>
              </a:rPr>
              <a:t> data for the duration of the session</a:t>
            </a:r>
          </a:p>
          <a:p>
            <a:pPr marL="0" indent="0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dirty="0">
                <a:latin typeface="Times New Roman" charset="0"/>
                <a:ea typeface="+mn-ea"/>
                <a:cs typeface="+mn-cs"/>
              </a:rPr>
              <a:t> </a:t>
            </a:r>
            <a:r>
              <a:rPr lang="en-US" dirty="0" smtClean="0">
                <a:latin typeface="Times New Roman" charset="0"/>
                <a:ea typeface="+mn-ea"/>
                <a:cs typeface="+mn-cs"/>
              </a:rPr>
              <a:t>      This layer is: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Responsible for initiating, maintaining and terminating sessions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Responsible for security and access control to session information (via session participant identification)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Responsible for synchronization services, and for checkpoint services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4 – The TRANSPORT  Layer</a:t>
            </a:r>
            <a:b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500" smtClean="0">
                <a:latin typeface="Times New Roman" pitchFamily="18" charset="0"/>
                <a:ea typeface="ＭＳ Ｐゴシック" pitchFamily="34" charset="-128"/>
              </a:rPr>
              <a:t>Manages the transmission of data across a network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500" smtClean="0">
                <a:latin typeface="Times New Roman" pitchFamily="18" charset="0"/>
                <a:ea typeface="ＭＳ Ｐゴシック" pitchFamily="34" charset="-128"/>
              </a:rPr>
              <a:t>Manages the flow of data between parties by segmenting long data streams into smaller data chunks (based on allowed </a:t>
            </a:r>
            <a:r>
              <a:rPr lang="ja-JP" altLang="en-US" sz="2500" smtClean="0">
                <a:latin typeface="Times New Roman" pitchFamily="18" charset="0"/>
                <a:ea typeface="ＭＳ Ｐゴシック" pitchFamily="34" charset="-128"/>
              </a:rPr>
              <a:t>“</a:t>
            </a:r>
            <a:r>
              <a:rPr lang="en-US" altLang="ja-JP" sz="2500" smtClean="0">
                <a:latin typeface="Times New Roman" pitchFamily="18" charset="0"/>
                <a:ea typeface="ＭＳ Ｐゴシック" pitchFamily="34" charset="-128"/>
              </a:rPr>
              <a:t>packet</a:t>
            </a:r>
            <a:r>
              <a:rPr lang="ja-JP" altLang="en-US" sz="2500" smtClean="0">
                <a:latin typeface="Times New Roman" pitchFamily="18" charset="0"/>
                <a:ea typeface="ＭＳ Ｐゴシック" pitchFamily="34" charset="-128"/>
              </a:rPr>
              <a:t>”</a:t>
            </a:r>
            <a:r>
              <a:rPr lang="en-US" altLang="ja-JP" sz="2500" smtClean="0">
                <a:latin typeface="Times New Roman" pitchFamily="18" charset="0"/>
                <a:ea typeface="ＭＳ Ｐゴシック" pitchFamily="34" charset="-128"/>
              </a:rPr>
              <a:t> size for a given transmission medium)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500" smtClean="0">
                <a:latin typeface="Times New Roman" pitchFamily="18" charset="0"/>
                <a:ea typeface="ＭＳ Ｐゴシック" pitchFamily="34" charset="-128"/>
              </a:rPr>
              <a:t>Reassembles chunks into their original sequence at the receiving end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500" smtClean="0">
                <a:latin typeface="Times New Roman" pitchFamily="18" charset="0"/>
                <a:ea typeface="ＭＳ Ｐゴシック" pitchFamily="34" charset="-128"/>
              </a:rPr>
              <a:t>Provides acknowledgements of successful transmissions and requests resends for packets which arrive with errors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600" smtClean="0">
                <a:ea typeface="ＭＳ Ｐゴシック" pitchFamily="34" charset="-128"/>
              </a:rPr>
              <a:t>The transport layer is responsible for the delivery </a:t>
            </a:r>
            <a:br>
              <a:rPr lang="en-US" sz="2600" smtClean="0">
                <a:ea typeface="ＭＳ Ｐゴシック" pitchFamily="34" charset="-128"/>
              </a:rPr>
            </a:br>
            <a:r>
              <a:rPr lang="en-US" sz="2600" smtClean="0">
                <a:ea typeface="ＭＳ Ｐゴシック" pitchFamily="34" charset="-128"/>
              </a:rPr>
              <a:t>of a message from one process to another.</a:t>
            </a:r>
          </a:p>
          <a:p>
            <a:pPr marL="457200" indent="-457200" eaLnBrk="1" hangingPunct="1">
              <a:lnSpc>
                <a:spcPct val="90000"/>
              </a:lnSpc>
              <a:spcBef>
                <a:spcPct val="50000"/>
              </a:spcBef>
            </a:pPr>
            <a:endParaRPr lang="en-US" sz="2500" smtClean="0">
              <a:latin typeface="Times New Roman" pitchFamily="18" charset="0"/>
              <a:ea typeface="ＭＳ Ｐゴシック" pitchFamily="34" charset="-128"/>
            </a:endParaRPr>
          </a:p>
          <a:p>
            <a:pPr marL="457200" indent="-457200" eaLnBrk="1" hangingPunct="1">
              <a:lnSpc>
                <a:spcPct val="90000"/>
              </a:lnSpc>
            </a:pPr>
            <a:endParaRPr lang="en-US" sz="25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3 – The NETWORK Layer</a:t>
            </a:r>
            <a:b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Handles addressing messages for delivery, as well as translating logical network addresses and names into their physical counterparts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Responsible for deciding how to route transmissions between computers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This layer also handles the decisions needed to get data from one point to the next point along a network path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This layer also handles packet switching and network congestion control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2 – The DATA LINK Layer</a:t>
            </a:r>
            <a:b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Handles special data frames (packets) between the Network layer and the Physical layer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At the receiving end, this layer packages raw data from the physical layer into data frames for delivery to the Network layer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At the sending end this layer handles conversion of data into raw formats that can be handled by the Physical Layer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  <a:t>LAYER 1 – The PHYSICAL Layer</a:t>
            </a:r>
            <a:br>
              <a:rPr lang="en-US" sz="360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</a:rPr>
            </a:br>
            <a:endParaRPr lang="en-US" sz="3600" smtClean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Converts bits into electronic signals for outgoing messages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Converts electronic signals into bits for incoming messages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This layer manages the interface between the the computer and the network medium (coax, twisted pair, etc.)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This layer tells the driver software for the MAU (media attachment unit, ex. network interface cards (NICs, modems, etc.)) what needs to be sent across the medium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The bottom layer of the OSI model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The physical layer is responsible for movements of</a:t>
            </a:r>
          </a:p>
          <a:p>
            <a:pPr marL="457200" indent="-457200" eaLnBrk="1" fontAlgn="auto" hangingPunct="1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 smtClean="0">
                <a:cs typeface="+mn-cs"/>
              </a:rPr>
              <a:t>individual bits from one hop (node) to the next.</a:t>
            </a:r>
          </a:p>
          <a:p>
            <a:pPr marL="0" indent="0" eaLnBrk="1" fontAlgn="auto" hangingPunct="1">
              <a:spcBef>
                <a:spcPct val="5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>
                <a:latin typeface="Times New Roman" charset="0"/>
                <a:ea typeface="+mn-ea"/>
                <a:cs typeface="+mn-cs"/>
              </a:rPr>
              <a:t> 	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1315</Words>
  <Application>Microsoft Macintosh PowerPoint</Application>
  <PresentationFormat>On-screen Show (4:3)</PresentationFormat>
  <Paragraphs>219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Concourse</vt:lpstr>
      <vt:lpstr>Computer Networks</vt:lpstr>
      <vt:lpstr>OSI Model</vt:lpstr>
      <vt:lpstr>LAYER 7 – The APPLICATION Layer </vt:lpstr>
      <vt:lpstr>LAYER 6 – The PRESENTATION Layer</vt:lpstr>
      <vt:lpstr>LAYER 5 – The SESSION Layer </vt:lpstr>
      <vt:lpstr>LAYER 4 – The TRANSPORT  Layer </vt:lpstr>
      <vt:lpstr>LAYER 3 – The NETWORK Layer </vt:lpstr>
      <vt:lpstr>LAYER 2 – The DATA LINK Layer </vt:lpstr>
      <vt:lpstr>LAYER 1 – The PHYSICAL Layer 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Concept </vt:lpstr>
      <vt:lpstr>Difference</vt:lpstr>
      <vt:lpstr>Difference (continue)</vt:lpstr>
      <vt:lpstr>Difference (continue)</vt:lpstr>
      <vt:lpstr>Difference (continue)</vt:lpstr>
    </vt:vector>
  </TitlesOfParts>
  <Company>Touro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OSI Model</dc:title>
  <dc:creator>Student</dc:creator>
  <cp:lastModifiedBy>savariraj</cp:lastModifiedBy>
  <cp:revision>27</cp:revision>
  <dcterms:created xsi:type="dcterms:W3CDTF">2009-02-22T16:30:14Z</dcterms:created>
  <dcterms:modified xsi:type="dcterms:W3CDTF">2019-04-03T05:42:39Z</dcterms:modified>
</cp:coreProperties>
</file>