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8"/>
  </p:notesMasterIdLst>
  <p:sldIdLst>
    <p:sldId id="315" r:id="rId2"/>
    <p:sldId id="258" r:id="rId3"/>
    <p:sldId id="260" r:id="rId4"/>
    <p:sldId id="261" r:id="rId5"/>
    <p:sldId id="259" r:id="rId6"/>
    <p:sldId id="263" r:id="rId7"/>
    <p:sldId id="264" r:id="rId8"/>
    <p:sldId id="266" r:id="rId9"/>
    <p:sldId id="265" r:id="rId10"/>
    <p:sldId id="268" r:id="rId11"/>
    <p:sldId id="312" r:id="rId12"/>
    <p:sldId id="313" r:id="rId13"/>
    <p:sldId id="314" r:id="rId14"/>
    <p:sldId id="269" r:id="rId15"/>
    <p:sldId id="270" r:id="rId16"/>
    <p:sldId id="272" r:id="rId17"/>
    <p:sldId id="283" r:id="rId18"/>
    <p:sldId id="284" r:id="rId19"/>
    <p:sldId id="286" r:id="rId20"/>
    <p:sldId id="287" r:id="rId21"/>
    <p:sldId id="288" r:id="rId22"/>
    <p:sldId id="289" r:id="rId23"/>
    <p:sldId id="285" r:id="rId24"/>
    <p:sldId id="291" r:id="rId25"/>
    <p:sldId id="296" r:id="rId26"/>
    <p:sldId id="295" r:id="rId27"/>
    <p:sldId id="299" r:id="rId28"/>
    <p:sldId id="300" r:id="rId29"/>
    <p:sldId id="298" r:id="rId30"/>
    <p:sldId id="297" r:id="rId31"/>
    <p:sldId id="301" r:id="rId32"/>
    <p:sldId id="302" r:id="rId33"/>
    <p:sldId id="303" r:id="rId34"/>
    <p:sldId id="305" r:id="rId35"/>
    <p:sldId id="306" r:id="rId36"/>
    <p:sldId id="307" r:id="rId37"/>
  </p:sldIdLst>
  <p:sldSz cx="9144000" cy="6858000" type="screen4x3"/>
  <p:notesSz cx="7162800" cy="9448800"/>
  <p:defaultTextStyle>
    <a:defPPr>
      <a:defRPr lang="zh-CN"/>
    </a:defPPr>
    <a:lvl1pPr algn="l" rtl="0" fontAlgn="base">
      <a:spcBef>
        <a:spcPct val="0"/>
      </a:spcBef>
      <a:spcAft>
        <a:spcPct val="0"/>
      </a:spcAft>
      <a:defRPr kern="1200">
        <a:solidFill>
          <a:schemeClr val="tx1"/>
        </a:solidFill>
        <a:latin typeface="Tahoma" pitchFamily="34" charset="0"/>
        <a:ea typeface="宋体" charset="-122"/>
        <a:cs typeface="+mn-cs"/>
      </a:defRPr>
    </a:lvl1pPr>
    <a:lvl2pPr marL="457200" algn="l" rtl="0" fontAlgn="base">
      <a:spcBef>
        <a:spcPct val="0"/>
      </a:spcBef>
      <a:spcAft>
        <a:spcPct val="0"/>
      </a:spcAft>
      <a:defRPr kern="1200">
        <a:solidFill>
          <a:schemeClr val="tx1"/>
        </a:solidFill>
        <a:latin typeface="Tahoma" pitchFamily="34" charset="0"/>
        <a:ea typeface="宋体" charset="-122"/>
        <a:cs typeface="+mn-cs"/>
      </a:defRPr>
    </a:lvl2pPr>
    <a:lvl3pPr marL="914400" algn="l" rtl="0" fontAlgn="base">
      <a:spcBef>
        <a:spcPct val="0"/>
      </a:spcBef>
      <a:spcAft>
        <a:spcPct val="0"/>
      </a:spcAft>
      <a:defRPr kern="1200">
        <a:solidFill>
          <a:schemeClr val="tx1"/>
        </a:solidFill>
        <a:latin typeface="Tahoma" pitchFamily="34" charset="0"/>
        <a:ea typeface="宋体" charset="-122"/>
        <a:cs typeface="+mn-cs"/>
      </a:defRPr>
    </a:lvl3pPr>
    <a:lvl4pPr marL="1371600" algn="l" rtl="0" fontAlgn="base">
      <a:spcBef>
        <a:spcPct val="0"/>
      </a:spcBef>
      <a:spcAft>
        <a:spcPct val="0"/>
      </a:spcAft>
      <a:defRPr kern="1200">
        <a:solidFill>
          <a:schemeClr val="tx1"/>
        </a:solidFill>
        <a:latin typeface="Tahoma" pitchFamily="34" charset="0"/>
        <a:ea typeface="宋体" charset="-122"/>
        <a:cs typeface="+mn-cs"/>
      </a:defRPr>
    </a:lvl4pPr>
    <a:lvl5pPr marL="1828800" algn="l" rtl="0" fontAlgn="base">
      <a:spcBef>
        <a:spcPct val="0"/>
      </a:spcBef>
      <a:spcAft>
        <a:spcPct val="0"/>
      </a:spcAft>
      <a:defRPr kern="1200">
        <a:solidFill>
          <a:schemeClr val="tx1"/>
        </a:solidFill>
        <a:latin typeface="Tahoma" pitchFamily="34" charset="0"/>
        <a:ea typeface="宋体" charset="-122"/>
        <a:cs typeface="+mn-cs"/>
      </a:defRPr>
    </a:lvl5pPr>
    <a:lvl6pPr marL="2286000" algn="l" defTabSz="914400" rtl="0" eaLnBrk="1" latinLnBrk="0" hangingPunct="1">
      <a:defRPr kern="1200">
        <a:solidFill>
          <a:schemeClr val="tx1"/>
        </a:solidFill>
        <a:latin typeface="Tahoma" pitchFamily="34" charset="0"/>
        <a:ea typeface="宋体" charset="-122"/>
        <a:cs typeface="+mn-cs"/>
      </a:defRPr>
    </a:lvl6pPr>
    <a:lvl7pPr marL="2743200" algn="l" defTabSz="914400" rtl="0" eaLnBrk="1" latinLnBrk="0" hangingPunct="1">
      <a:defRPr kern="1200">
        <a:solidFill>
          <a:schemeClr val="tx1"/>
        </a:solidFill>
        <a:latin typeface="Tahoma" pitchFamily="34" charset="0"/>
        <a:ea typeface="宋体" charset="-122"/>
        <a:cs typeface="+mn-cs"/>
      </a:defRPr>
    </a:lvl7pPr>
    <a:lvl8pPr marL="3200400" algn="l" defTabSz="914400" rtl="0" eaLnBrk="1" latinLnBrk="0" hangingPunct="1">
      <a:defRPr kern="1200">
        <a:solidFill>
          <a:schemeClr val="tx1"/>
        </a:solidFill>
        <a:latin typeface="Tahoma" pitchFamily="34" charset="0"/>
        <a:ea typeface="宋体" charset="-122"/>
        <a:cs typeface="+mn-cs"/>
      </a:defRPr>
    </a:lvl8pPr>
    <a:lvl9pPr marL="3657600" algn="l" defTabSz="914400" rtl="0" eaLnBrk="1" latinLnBrk="0" hangingPunct="1">
      <a:defRPr kern="1200">
        <a:solidFill>
          <a:schemeClr val="tx1"/>
        </a:solidFill>
        <a:latin typeface="Tahoma"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95" autoAdjust="0"/>
    <p:restoredTop sz="93857" autoAdjust="0"/>
  </p:normalViewPr>
  <p:slideViewPr>
    <p:cSldViewPr>
      <p:cViewPr varScale="1">
        <p:scale>
          <a:sx n="83" d="100"/>
          <a:sy n="83" d="100"/>
        </p:scale>
        <p:origin x="-115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03563" cy="473075"/>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lvl1pPr defTabSz="949325">
              <a:defRPr sz="1200">
                <a:latin typeface="Arial" charset="0"/>
              </a:defRPr>
            </a:lvl1pPr>
          </a:lstStyle>
          <a:p>
            <a:endParaRPr lang="en-US" altLang="zh-CN"/>
          </a:p>
        </p:txBody>
      </p:sp>
      <p:sp>
        <p:nvSpPr>
          <p:cNvPr id="8195" name="Rectangle 3"/>
          <p:cNvSpPr>
            <a:spLocks noGrp="1" noChangeArrowheads="1"/>
          </p:cNvSpPr>
          <p:nvPr>
            <p:ph type="dt" idx="1"/>
          </p:nvPr>
        </p:nvSpPr>
        <p:spPr bwMode="auto">
          <a:xfrm>
            <a:off x="4057650" y="0"/>
            <a:ext cx="3103563" cy="473075"/>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lvl1pPr algn="r" defTabSz="949325">
              <a:defRPr sz="1200">
                <a:latin typeface="Arial" charset="0"/>
              </a:defRPr>
            </a:lvl1pPr>
          </a:lstStyle>
          <a:p>
            <a:endParaRPr lang="en-US" altLang="zh-CN"/>
          </a:p>
        </p:txBody>
      </p:sp>
      <p:sp>
        <p:nvSpPr>
          <p:cNvPr id="8196" name="Rectangle 4"/>
          <p:cNvSpPr>
            <a:spLocks noRot="1" noChangeArrowheads="1" noTextEdit="1"/>
          </p:cNvSpPr>
          <p:nvPr>
            <p:ph type="sldImg" idx="2"/>
          </p:nvPr>
        </p:nvSpPr>
        <p:spPr bwMode="auto">
          <a:xfrm>
            <a:off x="1219200" y="708025"/>
            <a:ext cx="4724400" cy="35433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15963" y="4487863"/>
            <a:ext cx="5730875" cy="4252912"/>
          </a:xfrm>
          <a:prstGeom prst="rect">
            <a:avLst/>
          </a:prstGeom>
          <a:noFill/>
          <a:ln w="9525">
            <a:noFill/>
            <a:miter lim="800000"/>
            <a:headEnd/>
            <a:tailEnd/>
          </a:ln>
          <a:effectLst/>
        </p:spPr>
        <p:txBody>
          <a:bodyPr vert="horz" wrap="square" lIns="94915" tIns="47457" rIns="94915" bIns="47457"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8198" name="Rectangle 6"/>
          <p:cNvSpPr>
            <a:spLocks noGrp="1" noChangeArrowheads="1"/>
          </p:cNvSpPr>
          <p:nvPr>
            <p:ph type="ftr" sz="quarter" idx="4"/>
          </p:nvPr>
        </p:nvSpPr>
        <p:spPr bwMode="auto">
          <a:xfrm>
            <a:off x="0" y="8974138"/>
            <a:ext cx="3103563" cy="473075"/>
          </a:xfrm>
          <a:prstGeom prst="rect">
            <a:avLst/>
          </a:prstGeom>
          <a:noFill/>
          <a:ln w="9525">
            <a:noFill/>
            <a:miter lim="800000"/>
            <a:headEnd/>
            <a:tailEnd/>
          </a:ln>
          <a:effectLst/>
        </p:spPr>
        <p:txBody>
          <a:bodyPr vert="horz" wrap="square" lIns="94915" tIns="47457" rIns="94915" bIns="47457" numCol="1" anchor="b" anchorCtr="0" compatLnSpc="1">
            <a:prstTxWarp prst="textNoShape">
              <a:avLst/>
            </a:prstTxWarp>
          </a:bodyPr>
          <a:lstStyle>
            <a:lvl1pPr defTabSz="949325">
              <a:defRPr sz="1200">
                <a:latin typeface="Arial" charset="0"/>
              </a:defRPr>
            </a:lvl1pPr>
          </a:lstStyle>
          <a:p>
            <a:endParaRPr lang="en-US" altLang="zh-CN"/>
          </a:p>
        </p:txBody>
      </p:sp>
      <p:sp>
        <p:nvSpPr>
          <p:cNvPr id="8199" name="Rectangle 7"/>
          <p:cNvSpPr>
            <a:spLocks noGrp="1" noChangeArrowheads="1"/>
          </p:cNvSpPr>
          <p:nvPr>
            <p:ph type="sldNum" sz="quarter" idx="5"/>
          </p:nvPr>
        </p:nvSpPr>
        <p:spPr bwMode="auto">
          <a:xfrm>
            <a:off x="4057650" y="8974138"/>
            <a:ext cx="3103563" cy="473075"/>
          </a:xfrm>
          <a:prstGeom prst="rect">
            <a:avLst/>
          </a:prstGeom>
          <a:noFill/>
          <a:ln w="9525">
            <a:noFill/>
            <a:miter lim="800000"/>
            <a:headEnd/>
            <a:tailEnd/>
          </a:ln>
          <a:effectLst/>
        </p:spPr>
        <p:txBody>
          <a:bodyPr vert="horz" wrap="square" lIns="94915" tIns="47457" rIns="94915" bIns="47457" numCol="1" anchor="b" anchorCtr="0" compatLnSpc="1">
            <a:prstTxWarp prst="textNoShape">
              <a:avLst/>
            </a:prstTxWarp>
          </a:bodyPr>
          <a:lstStyle>
            <a:lvl1pPr algn="r" defTabSz="949325">
              <a:defRPr sz="1200">
                <a:latin typeface="Arial" charset="0"/>
              </a:defRPr>
            </a:lvl1pPr>
          </a:lstStyle>
          <a:p>
            <a:fld id="{64241C90-7694-4CF2-AEE7-C6493F7E5603}"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charset="-122"/>
        <a:cs typeface="+mn-cs"/>
      </a:defRPr>
    </a:lvl1pPr>
    <a:lvl2pPr marL="457200" algn="l" rtl="0" fontAlgn="base">
      <a:spcBef>
        <a:spcPct val="30000"/>
      </a:spcBef>
      <a:spcAft>
        <a:spcPct val="0"/>
      </a:spcAft>
      <a:defRPr sz="1200" kern="1200">
        <a:solidFill>
          <a:schemeClr val="tx1"/>
        </a:solidFill>
        <a:latin typeface="Arial" charset="0"/>
        <a:ea typeface="宋体" charset="-122"/>
        <a:cs typeface="+mn-cs"/>
      </a:defRPr>
    </a:lvl2pPr>
    <a:lvl3pPr marL="914400" algn="l" rtl="0" fontAlgn="base">
      <a:spcBef>
        <a:spcPct val="30000"/>
      </a:spcBef>
      <a:spcAft>
        <a:spcPct val="0"/>
      </a:spcAft>
      <a:defRPr sz="1200" kern="1200">
        <a:solidFill>
          <a:schemeClr val="tx1"/>
        </a:solidFill>
        <a:latin typeface="Arial" charset="0"/>
        <a:ea typeface="宋体" charset="-122"/>
        <a:cs typeface="+mn-cs"/>
      </a:defRPr>
    </a:lvl3pPr>
    <a:lvl4pPr marL="1371600" algn="l" rtl="0" fontAlgn="base">
      <a:spcBef>
        <a:spcPct val="30000"/>
      </a:spcBef>
      <a:spcAft>
        <a:spcPct val="0"/>
      </a:spcAft>
      <a:defRPr sz="1200" kern="1200">
        <a:solidFill>
          <a:schemeClr val="tx1"/>
        </a:solidFill>
        <a:latin typeface="Arial" charset="0"/>
        <a:ea typeface="宋体" charset="-122"/>
        <a:cs typeface="+mn-cs"/>
      </a:defRPr>
    </a:lvl4pPr>
    <a:lvl5pPr marL="1828800" algn="l" rtl="0" fontAlgn="base">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acm.jhu.edu/~upe/member_sites/zarfoss/HMAC.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B99019-A1E8-4DAD-A8C6-4EB8BC06D41F}" type="slidenum">
              <a:rPr lang="en-US" altLang="zh-CN"/>
              <a:pPr/>
              <a:t>2</a:t>
            </a:fld>
            <a:endParaRPr lang="en-US" altLang="zh-CN"/>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t>There are several issues concerned with network security. </a:t>
            </a:r>
          </a:p>
          <a:p>
            <a:r>
              <a:rPr lang="en-US"/>
              <a:t>Confidentiality:</a:t>
            </a:r>
          </a:p>
          <a:p>
            <a:pPr lvl="1"/>
            <a:r>
              <a:rPr lang="en-US"/>
              <a:t>All data could be eavesdropped. Confidentiality requires that only the communicating parties should be able to understand the transmitted messages.</a:t>
            </a:r>
          </a:p>
          <a:p>
            <a:r>
              <a:rPr lang="en-US"/>
              <a:t>Authentication:</a:t>
            </a:r>
          </a:p>
          <a:p>
            <a:pPr lvl="1"/>
            <a:r>
              <a:rPr lang="en-US"/>
              <a:t>Deals with the problem of who you are? Both the sender and receiver need to confirm that the other party is indeed who they claim to be </a:t>
            </a:r>
          </a:p>
          <a:p>
            <a:r>
              <a:rPr lang="en-US"/>
              <a:t>Integrity:</a:t>
            </a:r>
          </a:p>
          <a:p>
            <a:pPr lvl="1"/>
            <a:r>
              <a:rPr lang="en-US"/>
              <a:t>Requires that the content of the communication is not altered in transmission</a:t>
            </a:r>
          </a:p>
          <a:p>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667745-663F-41FA-A062-6243B022557C}" type="slidenum">
              <a:rPr lang="en-US" altLang="zh-CN"/>
              <a:pPr/>
              <a:t>12</a:t>
            </a:fld>
            <a:endParaRPr lang="en-US" altLang="zh-CN"/>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r>
              <a:rPr lang="en-US" altLang="zh-CN" b="1"/>
              <a:t>Many symmetric key algorithms chops the message into blocks. Each block has 8 bytes. Encryption methods just perform math operations on these blocks of data to encrypt and decrypt.  </a:t>
            </a:r>
          </a:p>
          <a:p>
            <a:endParaRPr lang="en-US" altLang="zh-CN" b="1"/>
          </a:p>
          <a:p>
            <a:r>
              <a:rPr lang="en-US" altLang="zh-CN" b="1"/>
              <a:t>Initialization Vectors inserts some random data at the beginning of a new message.   Without Initialization vectors if you sent the same message using the same session key you get the same cipher text.  Initialization Vectors make each repeated message unique.</a:t>
            </a:r>
          </a:p>
          <a:p>
            <a:pPr algn="just"/>
            <a:endParaRPr lang="en-US" altLang="zh-CN" b="1"/>
          </a:p>
          <a:p>
            <a:pPr algn="just"/>
            <a:r>
              <a:rPr lang="en-US" altLang="zh-CN" b="1"/>
              <a:t>Cipher Block Chaining (CBC) combines each block to be encrypted with the encryption of the previous block.  With CBC Chaining,  a message with lots of pattern will produce a cipher text without pattern.  Using CBC Chaining a message with lots of pattern will produce a cipher text without pattern..</a:t>
            </a:r>
            <a:r>
              <a:rPr lang="en-US" altLang="zh-CN"/>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84A248-DF15-4C57-9C50-06E9028CCF55}" type="slidenum">
              <a:rPr lang="en-US" altLang="zh-CN"/>
              <a:pPr/>
              <a:t>13</a:t>
            </a:fld>
            <a:endParaRPr lang="en-US" altLang="zh-CN"/>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en-US" altLang="zh-CN" b="1"/>
              <a:t>Many symmetric key algorithms chops the message into blocks. Each block has 8 bytes. Encryption methods just perform math operations on these blocks of data to encrypt and decrypt.  </a:t>
            </a:r>
          </a:p>
          <a:p>
            <a:endParaRPr lang="en-US" altLang="zh-CN" b="1"/>
          </a:p>
          <a:p>
            <a:r>
              <a:rPr lang="en-US" altLang="zh-CN" b="1"/>
              <a:t>Initialization Vectors inserts some random data at the beginning of a new message.   Without Initialization vectors if you sent the same message using the same session key you get the same cipher text.  Initialization Vectors make each repeated message unique.</a:t>
            </a:r>
          </a:p>
          <a:p>
            <a:pPr algn="just"/>
            <a:endParaRPr lang="en-US" altLang="zh-CN" b="1"/>
          </a:p>
          <a:p>
            <a:pPr algn="just"/>
            <a:r>
              <a:rPr lang="en-US" altLang="zh-CN" b="1"/>
              <a:t>Cipher Block Chaining (CBC) combines each block to be encrypted with the encryption of the previous block.  With CBC Chaining,  a message with lots of pattern will produce a cipher text without pattern.  Using CBC Chaining a message with lots of pattern will produce a cipher text without pattern..</a:t>
            </a:r>
            <a:r>
              <a:rPr lang="en-US" altLang="zh-CN"/>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72033-18D6-4515-BD4F-D92A75D33E1E}" type="slidenum">
              <a:rPr lang="en-US" altLang="zh-CN"/>
              <a:pPr/>
              <a:t>14</a:t>
            </a:fld>
            <a:endParaRPr lang="en-US" altLang="zh-CN"/>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ltLang="zh-CN"/>
              <a:t>The actual encryption and decryption processes</a:t>
            </a:r>
          </a:p>
          <a:p>
            <a:r>
              <a:rPr lang="en-US" altLang="zh-CN"/>
              <a:t>The decryption process works in reverse order.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BCB567-FC51-4738-AF74-E02D4B7F2CA6}" type="slidenum">
              <a:rPr lang="en-US" altLang="zh-CN"/>
              <a:pPr/>
              <a:t>15</a:t>
            </a:fld>
            <a:endParaRPr lang="en-US" altLang="zh-CN"/>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ltLang="zh-CN"/>
              <a:t>There are many symmetric key algorithms. They do almost the same thing.</a:t>
            </a:r>
          </a:p>
          <a:p>
            <a:r>
              <a:rPr lang="en-US" altLang="zh-CN"/>
              <a:t>DES is no longer considered secure for highly sensitive applications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10741A-E765-4D99-879B-602B2AF16880}" type="slidenum">
              <a:rPr lang="en-US" altLang="zh-CN"/>
              <a:pPr/>
              <a:t>16</a:t>
            </a:fld>
            <a:endParaRPr lang="en-US" altLang="zh-CN"/>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F5521-C778-4F73-8755-6F6786A8CEF2}" type="slidenum">
              <a:rPr lang="en-US" altLang="zh-CN"/>
              <a:pPr/>
              <a:t>23</a:t>
            </a:fld>
            <a:endParaRPr lang="en-US" altLang="zh-CN"/>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altLang="zh-CN"/>
              <a:t>The most important concept of the entire network security is that no single security technique solves real world problems alone.  Each of the basic tools can only solve some small part of the problem, each basic technique has a set of limitations and restrictions.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1BB35-A02B-4A95-8157-D5FBDB2DB06E}" type="slidenum">
              <a:rPr lang="en-US" altLang="zh-CN"/>
              <a:pPr/>
              <a:t>24</a:t>
            </a:fld>
            <a:endParaRPr lang="en-US" altLang="zh-CN"/>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altLang="zh-CN"/>
              <a:t>Before going through HMAC, first let’s see what is MAC?</a:t>
            </a:r>
          </a:p>
          <a:p>
            <a:r>
              <a:rPr lang="en-US" altLang="zh-CN"/>
              <a:t>A MAC algorithm can be generated using multiple different techniques; howerver, sender and receiver generally need to have a shared secret key, K. A MAC algorithm could be made out of a common symmetric cipher such as DES</a:t>
            </a:r>
            <a:r>
              <a:rPr lang="en-US" altLang="zh-CN">
                <a:hlinkClick r:id="rId3"/>
              </a:rPr>
              <a:t>2</a:t>
            </a:r>
            <a:r>
              <a:rPr lang="en-US" altLang="zh-CN"/>
              <a:t> or AES</a:t>
            </a:r>
            <a:r>
              <a:rPr lang="en-US" altLang="zh-CN">
                <a:hlinkClick r:id="rId3"/>
              </a:rPr>
              <a:t>3</a:t>
            </a:r>
            <a:r>
              <a:rPr lang="en-US" altLang="zh-CN"/>
              <a:t>. A sender wanting to send a secure message can send M encrypted, e(M), with a symmetric cipher and then resend M||K (M concatenated with K) encrypted, e(M||K). The receiver first decrypts M, d(e(M)), to generate M'. He then encrypts M'||K, e(M'||K) and compares with the e(M||K) originally sent. If the two match, the data has not been manipulated.</a:t>
            </a:r>
            <a:br>
              <a:rPr lang="en-US" altLang="zh-CN"/>
            </a:br>
            <a:r>
              <a:rPr lang="en-US" altLang="zh-CN"/>
              <a:t/>
            </a:r>
            <a:br>
              <a:rPr lang="en-US" altLang="zh-CN"/>
            </a:br>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CDF2D5-766F-415B-97D6-F3AE06809580}" type="slidenum">
              <a:rPr lang="en-US" altLang="zh-CN"/>
              <a:pPr/>
              <a:t>25</a:t>
            </a:fld>
            <a:endParaRPr lang="en-US" altLang="zh-CN"/>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en-US" altLang="zh-CN"/>
              <a:t>A general step-by-step process of how a generic MAC functions works can be described in the following steps:</a:t>
            </a:r>
          </a:p>
          <a:p>
            <a:r>
              <a:rPr lang="en-US" altLang="zh-CN"/>
              <a:t>1.Sender sends Message &amp; MAC(Message), M1</a:t>
            </a:r>
            <a:br>
              <a:rPr lang="en-US" altLang="zh-CN"/>
            </a:br>
            <a:r>
              <a:rPr lang="en-US" altLang="zh-CN"/>
              <a:t>2.Receiver receives both parts</a:t>
            </a:r>
            <a:br>
              <a:rPr lang="en-US" altLang="zh-CN"/>
            </a:br>
            <a:r>
              <a:rPr lang="en-US" altLang="zh-CN"/>
              <a:t>3.Receiver makes his own MAC(Message),M2</a:t>
            </a:r>
            <a:br>
              <a:rPr lang="en-US" altLang="zh-CN"/>
            </a:br>
            <a:r>
              <a:rPr lang="en-US" altLang="zh-CN"/>
              <a:t>4.If M2 != M1, data has been corrupted </a:t>
            </a:r>
            <a:br>
              <a:rPr lang="en-US" altLang="zh-CN"/>
            </a:br>
            <a:r>
              <a:rPr lang="en-US" altLang="zh-CN"/>
              <a:t>5.If M2 == M1, data is valid</a:t>
            </a:r>
          </a:p>
          <a:p>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BA01C0-1903-4393-84D9-21329EF4EEEF}" type="slidenum">
              <a:rPr lang="en-US" altLang="zh-CN"/>
              <a:pPr/>
              <a:t>32</a:t>
            </a:fld>
            <a:endParaRPr lang="en-US" altLang="zh-CN"/>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r>
              <a:rPr lang="en-US" altLang="zh-CN"/>
              <a:t>Simple digital envelopes ensure the privacy of data but do not unsure the authenticity, nonrepudiation</a:t>
            </a:r>
          </a:p>
          <a:p>
            <a:r>
              <a:rPr lang="en-US" altLang="zh-CN"/>
              <a:t>or the integrity of the data. This can be easily achieved by digitally signing the data</a:t>
            </a:r>
          </a:p>
          <a:p>
            <a:r>
              <a:rPr lang="en-US" altLang="zh-CN"/>
              <a:t>before wrapping it with a digital envelope.</a:t>
            </a:r>
          </a:p>
          <a:p>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C6E8D9-5E1A-4DF1-87F6-38B664C6EB13}" type="slidenum">
              <a:rPr lang="en-US" altLang="zh-CN"/>
              <a:pPr/>
              <a:t>4</a:t>
            </a:fld>
            <a:endParaRPr lang="en-US" altLang="zh-CN"/>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altLang="zh-CN"/>
              <a:t>There are four types of attaks in computer systems: interruption, interception, modification, and fabrication.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FB1465-EDC2-4616-9BAA-93B4F1006291}" type="slidenum">
              <a:rPr lang="en-US" altLang="zh-CN"/>
              <a:pPr/>
              <a:t>5</a:t>
            </a:fld>
            <a:endParaRPr lang="en-US" altLang="zh-CN"/>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pPr lvl="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BD4D9-006A-4449-A4BA-72E67C728228}" type="slidenum">
              <a:rPr lang="en-US" altLang="zh-CN"/>
              <a:pPr/>
              <a:t>6</a:t>
            </a:fld>
            <a:endParaRPr lang="en-US" altLang="zh-CN"/>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ltLang="zh-CN"/>
              <a:t>Let’s start hashing with an analogy using fingerprints.</a:t>
            </a:r>
          </a:p>
          <a:p>
            <a:r>
              <a:rPr lang="en-US" altLang="zh-CN"/>
              <a:t>Fingerprints are a way to identify and keep track of people. They don’t change with time.</a:t>
            </a:r>
          </a:p>
          <a:p>
            <a:r>
              <a:rPr lang="en-US" altLang="zh-CN"/>
              <a:t>Give a person, it is very easy to take a fingerprint and the fingerprint is smaller than the person it identifies. In addition, we cannot generate a person by only looking at a fingerprint.  This makes fingerprint a one way function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5B9A1B-9426-4D83-B8DF-FFB1F1CBD611}" type="slidenum">
              <a:rPr lang="en-US" altLang="zh-CN"/>
              <a:pPr/>
              <a:t>7</a:t>
            </a:fld>
            <a:endParaRPr lang="en-US" altLang="zh-CN"/>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US" altLang="zh-CN">
                <a:hlinkClick r:id="" action="ppaction://noaction"/>
              </a:rPr>
              <a:t>Hashing algorithms take a message of any length and return a small fixed size digest.</a:t>
            </a:r>
            <a:r>
              <a:rPr lang="en-US" altLang="zh-CN"/>
              <a:t> </a:t>
            </a:r>
          </a:p>
          <a:p>
            <a:r>
              <a:rPr lang="en-US" altLang="zh-CN">
                <a:hlinkClick r:id="" action="ppaction://noaction"/>
              </a:rPr>
              <a:t>If you hash the same message you will always get exactly the same digest result. If any part of the message changes,  you get a completely different digest  </a:t>
            </a:r>
            <a:r>
              <a:rPr lang="en-US" altLang="zh-CN"/>
              <a:t> </a:t>
            </a:r>
          </a:p>
          <a:p>
            <a:r>
              <a:rPr lang="en-US" altLang="zh-CN"/>
              <a:t>  </a:t>
            </a:r>
          </a:p>
          <a:p>
            <a:r>
              <a:rPr lang="en-US" altLang="zh-CN">
                <a:hlinkClick r:id="" action="ppaction://noaction"/>
              </a:rPr>
              <a:t>The strength of a hashing algorithm mostly depends on the size of the hash result.  </a:t>
            </a:r>
            <a:r>
              <a:rPr lang="en-US" altLang="zh-CN"/>
              <a:t> </a:t>
            </a:r>
          </a:p>
          <a:p>
            <a:r>
              <a:rPr lang="en-US" altLang="zh-CN">
                <a:hlinkClick r:id="" action="ppaction://noaction"/>
              </a:rPr>
              <a:t>Fundamental Limitation of Hashing - hashing alone can't prove the integrity of a message.</a:t>
            </a:r>
            <a:r>
              <a:rPr lang="en-US" altLang="zh-CN"/>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19352-C031-498D-9B82-F59911B6EC9E}" type="slidenum">
              <a:rPr lang="en-US" altLang="zh-CN"/>
              <a:pPr/>
              <a:t>8</a:t>
            </a:fld>
            <a:endParaRPr lang="en-US" altLang="zh-CN"/>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ltLang="zh-CN"/>
              <a:t>There are different Hashing algorithms, but they all do the same thing in almost the same way, and the 2 most popular methods are SHA1 and MD5.  Chinese researchers found collisions for MD5 this year.  So, many systems that use it will probably switch to more secure algorithms</a:t>
            </a:r>
          </a:p>
          <a:p>
            <a:endParaRPr lang="en-US" altLang="zh-CN"/>
          </a:p>
          <a:p>
            <a:r>
              <a:rPr lang="en-US" altLang="zh-CN"/>
              <a:t>Basic hashing algorithms have a fundamental limitation: hashing alone can't prove the integrity of a message.  If we want to send a message and prove to the recipient that the message is intact and unmodified, we might send a hash we calculated, and let then recipient calculate their own hash result and see if the results match.  The problem is that if the bad guys can intercept and corrupt the message then they can also intercept and replace the hash.  If we have a way of safely sending the hash data to the recipient (sort of putting the hash result in a sealed envelope with our signature and a wax stamp on the outside) to protect the hash result,  why not put the entire message inside this protective envelope.  The answer is that hashing alone can't help us protect our information, but later we'll learn to combine hashing with other techniques and then we will be able to protect our information.  The improvement on hashing that does allow us to prove the integrity of a message is called a HMAC, and we'll examine HMACs later.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24797F-0E06-4265-A490-1D690AC6A68C}" type="slidenum">
              <a:rPr lang="en-US" altLang="zh-CN"/>
              <a:pPr/>
              <a:t>9</a:t>
            </a:fld>
            <a:endParaRPr lang="en-US" altLang="zh-CN"/>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altLang="zh-CN" b="1"/>
              <a:t>Session Key Encryption goes by many names including  Symmetric Key, Bulk Encryption and Single Key encryption</a:t>
            </a:r>
            <a:endParaRPr lang="en-US" altLang="zh-CN"/>
          </a:p>
          <a:p>
            <a:r>
              <a:rPr lang="en-US" altLang="zh-CN"/>
              <a:t> </a:t>
            </a:r>
            <a:r>
              <a:rPr lang="en-US" altLang="zh-CN" b="1"/>
              <a:t>Session Key</a:t>
            </a:r>
            <a:r>
              <a:rPr lang="en-US" altLang="zh-CN"/>
              <a:t> - because you often build a key to encrypt a single message or session,  and then throw the key away  </a:t>
            </a:r>
            <a:r>
              <a:rPr lang="en-US" altLang="zh-CN" b="1"/>
              <a:t>Single Key</a:t>
            </a:r>
            <a:r>
              <a:rPr lang="en-US" altLang="zh-CN"/>
              <a:t> - because you use the same key to encrypt and decrypt </a:t>
            </a:r>
            <a:r>
              <a:rPr lang="en-US" altLang="zh-CN" b="1"/>
              <a:t>Symmetric Key</a:t>
            </a:r>
            <a:r>
              <a:rPr lang="en-US" altLang="zh-CN"/>
              <a:t> - because a copy of the same key does both the encryption and decryption job </a:t>
            </a:r>
            <a:r>
              <a:rPr lang="en-US" altLang="zh-CN" b="1"/>
              <a:t>Bulk Encryption</a:t>
            </a:r>
            <a:r>
              <a:rPr lang="en-US" altLang="zh-CN"/>
              <a:t> - because this encryption method can work on large amounts of data or big messages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9D6ADC-F85F-4EEF-A0BD-944A37E33F7C}" type="slidenum">
              <a:rPr lang="en-US" altLang="zh-CN"/>
              <a:pPr/>
              <a:t>10</a:t>
            </a:fld>
            <a:endParaRPr lang="en-US" altLang="zh-CN"/>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ltLang="zh-CN" b="1"/>
              <a:t>Many symmetric key algorithms chops the message into blocks. Each block has 8 bytes. Encryption methods just perform math operations on these blocks of data to encrypt and decrypt.  </a:t>
            </a:r>
          </a:p>
          <a:p>
            <a:endParaRPr lang="en-US" altLang="zh-CN" b="1"/>
          </a:p>
          <a:p>
            <a:r>
              <a:rPr lang="en-US" altLang="zh-CN" b="1"/>
              <a:t>Initialization Vectors inserts some random data at the beginning of a new message.   Without Initialization vectors if you sent the same message using the same session key you get the same cipher text.  Initialization Vectors make each repeated message unique.</a:t>
            </a:r>
          </a:p>
          <a:p>
            <a:pPr algn="just"/>
            <a:endParaRPr lang="en-US" altLang="zh-CN" b="1"/>
          </a:p>
          <a:p>
            <a:pPr algn="just"/>
            <a:r>
              <a:rPr lang="en-US" altLang="zh-CN" b="1"/>
              <a:t>Cipher Block Chaining (CBC) combines each block to be encrypted with the encryption of the previous block.  With CBC Chaining,  a message with lots of pattern will produce a cipher text without pattern.  Using CBC Chaining a message with lots of pattern will produce a cipher text without pattern..</a:t>
            </a:r>
            <a:r>
              <a:rPr lang="en-US" altLang="zh-CN"/>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7B899A-DE0B-4352-B0D1-0B4ACD00BAC3}" type="slidenum">
              <a:rPr lang="en-US" altLang="zh-CN"/>
              <a:pPr/>
              <a:t>11</a:t>
            </a:fld>
            <a:endParaRPr lang="en-US" altLang="zh-CN"/>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en-US" altLang="zh-CN" b="1"/>
              <a:t>Many symmetric key algorithms chops the message into blocks. Each block has 8 bytes. Encryption methods just perform math operations on these blocks of data to encrypt and decrypt.  </a:t>
            </a:r>
          </a:p>
          <a:p>
            <a:endParaRPr lang="en-US" altLang="zh-CN" b="1"/>
          </a:p>
          <a:p>
            <a:r>
              <a:rPr lang="en-US" altLang="zh-CN" b="1"/>
              <a:t>Initialization Vectors inserts some random data at the beginning of a new message.   Without Initialization vectors if you sent the same message using the same session key you get the same cipher text.  Initialization Vectors make each repeated message unique.</a:t>
            </a:r>
          </a:p>
          <a:p>
            <a:pPr algn="just"/>
            <a:endParaRPr lang="en-US" altLang="zh-CN" b="1"/>
          </a:p>
          <a:p>
            <a:pPr algn="just"/>
            <a:r>
              <a:rPr lang="en-US" altLang="zh-CN" b="1"/>
              <a:t>Cipher Block Chaining (CBC) combines each block to be encrypted with the encryption of the previous block.  With CBC Chaining,  a message with lots of pattern will produce a cipher text without pattern.  Using CBC Chaining a message with lots of pattern will produce a cipher text without pattern..</a:t>
            </a:r>
            <a:r>
              <a:rPr lang="en-US" altLang="zh-CN"/>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ltLang="zh-CN"/>
          </a:p>
        </p:txBody>
      </p:sp>
      <p:sp>
        <p:nvSpPr>
          <p:cNvPr id="17" name="Footer Placeholder 16"/>
          <p:cNvSpPr>
            <a:spLocks noGrp="1"/>
          </p:cNvSpPr>
          <p:nvPr>
            <p:ph type="ftr" sz="quarter" idx="11"/>
          </p:nvPr>
        </p:nvSpPr>
        <p:spPr/>
        <p:txBody>
          <a:bodyPr/>
          <a:lstStyle/>
          <a:p>
            <a:endParaRPr lang="en-US" altLang="zh-C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33A2192-9DF1-408C-B1E1-97A89410944F}" type="slidenum">
              <a:rPr lang="en-US" altLang="zh-CN" smtClean="0"/>
              <a:pPr/>
              <a:t>‹#›</a:t>
            </a:fld>
            <a:endParaRPr lang="en-US" altLang="zh-C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356E0C2E-EC92-4226-AE5E-34F08373C230}"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B09F7CDD-57E5-4664-B11D-5DAB727DABA7}"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6364A26F-FA73-4AD6-B00D-B6DF4347946A}" type="slidenum">
              <a:rPr lang="en-US" altLang="zh-CN" smtClean="0"/>
              <a:pPr/>
              <a:t>‹#›</a:t>
            </a:fld>
            <a:endParaRPr lang="en-US" altLang="zh-C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a:xfrm>
            <a:off x="800100" y="6172200"/>
            <a:ext cx="4000500" cy="457200"/>
          </a:xfrm>
        </p:spPr>
        <p:txBody>
          <a:bodyPr/>
          <a:lstStyle/>
          <a:p>
            <a:endParaRPr lang="en-US" altLang="zh-C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CC03C27-D551-4E56-8C8F-82E2B6625C82}" type="slidenum">
              <a:rPr lang="en-US" altLang="zh-CN" smtClean="0"/>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AA262F14-58DA-457B-AB63-C5FC6A500258}" type="slidenum">
              <a:rPr lang="en-US" altLang="zh-CN" smtClean="0"/>
              <a:pPr/>
              <a:t>‹#›</a:t>
            </a:fld>
            <a:endParaRPr lang="en-US" altLang="zh-C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6DAE2B4-85F9-40DE-8DFB-68385B0FC8F5}" type="slidenum">
              <a:rPr lang="en-US" altLang="zh-CN" smtClean="0"/>
              <a:pPr/>
              <a:t>‹#›</a:t>
            </a:fld>
            <a:endParaRPr lang="en-US" altLang="zh-C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28EFD798-2F02-4E6B-A2CC-FA6A34729386}"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04FDCBDE-BDF3-4F3D-A721-91FA3DF6E012}"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435EE318-0052-4F29-B477-37D200F2CB87}" type="slidenum">
              <a:rPr lang="en-US" altLang="zh-CN" smtClean="0"/>
              <a:pPr/>
              <a:t>‹#›</a:t>
            </a:fld>
            <a:endParaRPr lang="en-US" altLang="zh-C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a:xfrm>
            <a:off x="914400" y="6172200"/>
            <a:ext cx="3886200" cy="457200"/>
          </a:xfrm>
        </p:spPr>
        <p:txBody>
          <a:bodyPr/>
          <a:lstStyle/>
          <a:p>
            <a:endParaRPr lang="en-US" altLang="zh-CN"/>
          </a:p>
        </p:txBody>
      </p:sp>
      <p:sp>
        <p:nvSpPr>
          <p:cNvPr id="7" name="Slide Number Placeholder 6"/>
          <p:cNvSpPr>
            <a:spLocks noGrp="1"/>
          </p:cNvSpPr>
          <p:nvPr>
            <p:ph type="sldNum" sz="quarter" idx="12"/>
          </p:nvPr>
        </p:nvSpPr>
        <p:spPr>
          <a:xfrm>
            <a:off x="146304" y="6208776"/>
            <a:ext cx="457200" cy="457200"/>
          </a:xfrm>
        </p:spPr>
        <p:txBody>
          <a:bodyPr/>
          <a:lstStyle/>
          <a:p>
            <a:fld id="{1676B501-85C1-4F28-B1AB-1DC0D4996E49}" type="slidenum">
              <a:rPr lang="en-US" altLang="zh-CN" smtClean="0"/>
              <a:pPr/>
              <a:t>‹#›</a:t>
            </a:fld>
            <a:endParaRPr lang="en-US" altLang="zh-C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ltLang="zh-C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ltLang="zh-C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5072B08-9E11-4684-A669-20D1B4C51990}" type="slidenum">
              <a:rPr lang="en-US" altLang="zh-CN" smtClean="0"/>
              <a:pPr/>
              <a:t>‹#›</a:t>
            </a:fld>
            <a:endParaRPr lang="en-US" altLang="zh-CN"/>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II MCA</a:t>
            </a:r>
          </a:p>
        </p:txBody>
      </p:sp>
      <p:sp>
        <p:nvSpPr>
          <p:cNvPr id="4" name="Title 3"/>
          <p:cNvSpPr>
            <a:spLocks noGrp="1"/>
          </p:cNvSpPr>
          <p:nvPr>
            <p:ph type="ctrTitle"/>
          </p:nvPr>
        </p:nvSpPr>
        <p:spPr/>
        <p:txBody>
          <a:bodyPr/>
          <a:lstStyle/>
          <a:p>
            <a:r>
              <a:rPr altLang="zh-CN" smtClean="0"/>
              <a:t>Computer Networks and Security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zh-CN"/>
              <a:t>Chopping</a:t>
            </a:r>
          </a:p>
        </p:txBody>
      </p:sp>
      <p:sp>
        <p:nvSpPr>
          <p:cNvPr id="30723" name="Rectangle 3"/>
          <p:cNvSpPr>
            <a:spLocks noGrp="1" noChangeArrowheads="1"/>
          </p:cNvSpPr>
          <p:nvPr>
            <p:ph sz="quarter" idx="1"/>
          </p:nvPr>
        </p:nvSpPr>
        <p:spPr>
          <a:xfrm>
            <a:off x="950913" y="2133600"/>
            <a:ext cx="8040687" cy="1143000"/>
          </a:xfrm>
        </p:spPr>
        <p:txBody>
          <a:bodyPr/>
          <a:lstStyle/>
          <a:p>
            <a:pPr>
              <a:lnSpc>
                <a:spcPct val="90000"/>
              </a:lnSpc>
            </a:pPr>
            <a:r>
              <a:rPr lang="en-US" altLang="zh-CN"/>
              <a:t>Chop the message into blocks</a:t>
            </a:r>
          </a:p>
          <a:p>
            <a:pPr>
              <a:lnSpc>
                <a:spcPct val="90000"/>
              </a:lnSpc>
            </a:pPr>
            <a:r>
              <a:rPr lang="en-US" altLang="zh-CN"/>
              <a:t>Perform math operations on each block</a:t>
            </a:r>
          </a:p>
        </p:txBody>
      </p:sp>
      <p:sp>
        <p:nvSpPr>
          <p:cNvPr id="30724" name="Rectangle 4"/>
          <p:cNvSpPr>
            <a:spLocks noChangeArrowheads="1"/>
          </p:cNvSpPr>
          <p:nvPr/>
        </p:nvSpPr>
        <p:spPr bwMode="auto">
          <a:xfrm>
            <a:off x="609600" y="3965575"/>
            <a:ext cx="4114800" cy="2282825"/>
          </a:xfrm>
          <a:prstGeom prst="rect">
            <a:avLst/>
          </a:prstGeom>
          <a:noFill/>
          <a:ln w="9525">
            <a:noFill/>
            <a:miter lim="800000"/>
            <a:headEnd/>
            <a:tailEnd/>
          </a:ln>
          <a:effectLst/>
        </p:spPr>
        <p:txBody>
          <a:bodyPr>
            <a:spAutoFit/>
          </a:bodyPr>
          <a:lstStyle/>
          <a:p>
            <a:r>
              <a:rPr lang="en-US" altLang="zh-CN" sz="2400"/>
              <a:t>Drew's typical data. Could be numbers, letters, image, sound, video. It doesn't matter, it's all data and it all gets stored as bytes of information</a:t>
            </a:r>
          </a:p>
        </p:txBody>
      </p:sp>
      <p:sp>
        <p:nvSpPr>
          <p:cNvPr id="30725" name="Text Box 5"/>
          <p:cNvSpPr txBox="1">
            <a:spLocks noChangeArrowheads="1"/>
          </p:cNvSpPr>
          <p:nvPr/>
        </p:nvSpPr>
        <p:spPr bwMode="auto">
          <a:xfrm>
            <a:off x="1676400" y="3509963"/>
            <a:ext cx="1506538" cy="457200"/>
          </a:xfrm>
          <a:prstGeom prst="rect">
            <a:avLst/>
          </a:prstGeom>
          <a:noFill/>
          <a:ln w="9525">
            <a:noFill/>
            <a:miter lim="800000"/>
            <a:headEnd/>
            <a:tailEnd/>
          </a:ln>
          <a:effectLst/>
        </p:spPr>
        <p:txBody>
          <a:bodyPr wrap="none">
            <a:spAutoFit/>
          </a:bodyPr>
          <a:lstStyle/>
          <a:p>
            <a:r>
              <a:rPr lang="en-US" altLang="zh-CN" sz="2400" b="1"/>
              <a:t>Message</a:t>
            </a:r>
          </a:p>
        </p:txBody>
      </p:sp>
      <p:sp>
        <p:nvSpPr>
          <p:cNvPr id="30726" name="Rectangle 6"/>
          <p:cNvSpPr>
            <a:spLocks noChangeArrowheads="1"/>
          </p:cNvSpPr>
          <p:nvPr/>
        </p:nvSpPr>
        <p:spPr bwMode="auto">
          <a:xfrm>
            <a:off x="5181600" y="3968750"/>
            <a:ext cx="1371600" cy="457200"/>
          </a:xfrm>
          <a:prstGeom prst="rect">
            <a:avLst/>
          </a:prstGeom>
          <a:noFill/>
          <a:ln w="9525">
            <a:noFill/>
            <a:miter lim="800000"/>
            <a:headEnd/>
            <a:tailEnd/>
          </a:ln>
          <a:effectLst/>
        </p:spPr>
        <p:txBody>
          <a:bodyPr>
            <a:spAutoFit/>
          </a:bodyPr>
          <a:lstStyle/>
          <a:p>
            <a:r>
              <a:rPr lang="en-US" altLang="zh-CN" sz="2400"/>
              <a:t>Drew's t</a:t>
            </a:r>
          </a:p>
        </p:txBody>
      </p:sp>
      <p:sp>
        <p:nvSpPr>
          <p:cNvPr id="30727" name="Text Box 7"/>
          <p:cNvSpPr txBox="1">
            <a:spLocks noChangeArrowheads="1"/>
          </p:cNvSpPr>
          <p:nvPr/>
        </p:nvSpPr>
        <p:spPr bwMode="auto">
          <a:xfrm>
            <a:off x="4800600" y="3509963"/>
            <a:ext cx="3609975" cy="457200"/>
          </a:xfrm>
          <a:prstGeom prst="rect">
            <a:avLst/>
          </a:prstGeom>
          <a:noFill/>
          <a:ln w="9525">
            <a:noFill/>
            <a:miter lim="800000"/>
            <a:headEnd/>
            <a:tailEnd/>
          </a:ln>
          <a:effectLst/>
        </p:spPr>
        <p:txBody>
          <a:bodyPr wrap="none">
            <a:spAutoFit/>
          </a:bodyPr>
          <a:lstStyle/>
          <a:p>
            <a:r>
              <a:rPr lang="en-US" altLang="zh-CN" sz="2400" b="1"/>
              <a:t>Block # 1 as character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zh-CN"/>
              <a:t>Initialization Vectors</a:t>
            </a:r>
          </a:p>
        </p:txBody>
      </p:sp>
      <p:sp>
        <p:nvSpPr>
          <p:cNvPr id="101379" name="Rectangle 3"/>
          <p:cNvSpPr>
            <a:spLocks noGrp="1" noChangeArrowheads="1"/>
          </p:cNvSpPr>
          <p:nvPr>
            <p:ph sz="quarter" idx="1"/>
          </p:nvPr>
        </p:nvSpPr>
        <p:spPr>
          <a:xfrm>
            <a:off x="762000" y="1981200"/>
            <a:ext cx="8040688" cy="2133600"/>
          </a:xfrm>
        </p:spPr>
        <p:txBody>
          <a:bodyPr/>
          <a:lstStyle/>
          <a:p>
            <a:pPr>
              <a:lnSpc>
                <a:spcPct val="90000"/>
              </a:lnSpc>
            </a:pPr>
            <a:r>
              <a:rPr lang="en-US" altLang="zh-CN"/>
              <a:t>Goal: making each repeated message unique</a:t>
            </a:r>
          </a:p>
          <a:p>
            <a:pPr>
              <a:lnSpc>
                <a:spcPct val="90000"/>
              </a:lnSpc>
            </a:pPr>
            <a:r>
              <a:rPr lang="en-US" altLang="zh-CN"/>
              <a:t>Approach: inserting some random data at the beginning of a new message</a:t>
            </a:r>
          </a:p>
        </p:txBody>
      </p:sp>
      <p:sp>
        <p:nvSpPr>
          <p:cNvPr id="101380" name="Rectangle 4"/>
          <p:cNvSpPr>
            <a:spLocks noChangeArrowheads="1"/>
          </p:cNvSpPr>
          <p:nvPr/>
        </p:nvSpPr>
        <p:spPr bwMode="auto">
          <a:xfrm>
            <a:off x="609600" y="4498975"/>
            <a:ext cx="4114800" cy="822325"/>
          </a:xfrm>
          <a:prstGeom prst="rect">
            <a:avLst/>
          </a:prstGeom>
          <a:noFill/>
          <a:ln w="9525">
            <a:noFill/>
            <a:miter lim="800000"/>
            <a:headEnd/>
            <a:tailEnd/>
          </a:ln>
          <a:effectLst/>
        </p:spPr>
        <p:txBody>
          <a:bodyPr>
            <a:spAutoFit/>
          </a:bodyPr>
          <a:lstStyle/>
          <a:p>
            <a:r>
              <a:rPr lang="en-US" altLang="en-US" sz="2400"/>
              <a:t>Hey ATM machine, please give me $100</a:t>
            </a:r>
            <a:endParaRPr lang="en-US" altLang="zh-CN" sz="2400"/>
          </a:p>
        </p:txBody>
      </p:sp>
      <p:sp>
        <p:nvSpPr>
          <p:cNvPr id="101381" name="Text Box 5"/>
          <p:cNvSpPr txBox="1">
            <a:spLocks noChangeArrowheads="1"/>
          </p:cNvSpPr>
          <p:nvPr/>
        </p:nvSpPr>
        <p:spPr bwMode="auto">
          <a:xfrm>
            <a:off x="1676400" y="4043363"/>
            <a:ext cx="1506538" cy="457200"/>
          </a:xfrm>
          <a:prstGeom prst="rect">
            <a:avLst/>
          </a:prstGeom>
          <a:noFill/>
          <a:ln w="9525">
            <a:noFill/>
            <a:miter lim="800000"/>
            <a:headEnd/>
            <a:tailEnd/>
          </a:ln>
          <a:effectLst/>
        </p:spPr>
        <p:txBody>
          <a:bodyPr wrap="none">
            <a:spAutoFit/>
          </a:bodyPr>
          <a:lstStyle/>
          <a:p>
            <a:r>
              <a:rPr lang="en-US" altLang="zh-CN" sz="2400" b="1"/>
              <a:t>Message</a:t>
            </a:r>
          </a:p>
        </p:txBody>
      </p:sp>
      <p:sp>
        <p:nvSpPr>
          <p:cNvPr id="101382" name="Rectangle 6"/>
          <p:cNvSpPr>
            <a:spLocks noChangeArrowheads="1"/>
          </p:cNvSpPr>
          <p:nvPr/>
        </p:nvSpPr>
        <p:spPr bwMode="auto">
          <a:xfrm>
            <a:off x="4724400" y="4502150"/>
            <a:ext cx="4038600" cy="822325"/>
          </a:xfrm>
          <a:prstGeom prst="rect">
            <a:avLst/>
          </a:prstGeom>
          <a:noFill/>
          <a:ln w="9525">
            <a:noFill/>
            <a:miter lim="800000"/>
            <a:headEnd/>
            <a:tailEnd/>
          </a:ln>
          <a:effectLst/>
        </p:spPr>
        <p:txBody>
          <a:bodyPr>
            <a:spAutoFit/>
          </a:bodyPr>
          <a:lstStyle/>
          <a:p>
            <a:r>
              <a:rPr lang="en-US" altLang="en-US" sz="2400"/>
              <a:t>abcd1234Hey ATM machine, please give me $100</a:t>
            </a:r>
            <a:endParaRPr lang="en-US" altLang="zh-CN" sz="2400"/>
          </a:p>
        </p:txBody>
      </p:sp>
      <p:sp>
        <p:nvSpPr>
          <p:cNvPr id="101383" name="Text Box 7"/>
          <p:cNvSpPr txBox="1">
            <a:spLocks noChangeArrowheads="1"/>
          </p:cNvSpPr>
          <p:nvPr/>
        </p:nvSpPr>
        <p:spPr bwMode="auto">
          <a:xfrm>
            <a:off x="4572000" y="4043363"/>
            <a:ext cx="4492625" cy="457200"/>
          </a:xfrm>
          <a:prstGeom prst="rect">
            <a:avLst/>
          </a:prstGeom>
          <a:noFill/>
          <a:ln w="9525">
            <a:noFill/>
            <a:miter lim="800000"/>
            <a:headEnd/>
            <a:tailEnd/>
          </a:ln>
          <a:effectLst/>
        </p:spPr>
        <p:txBody>
          <a:bodyPr wrap="none">
            <a:spAutoFit/>
          </a:bodyPr>
          <a:lstStyle/>
          <a:p>
            <a:r>
              <a:rPr lang="en-US" altLang="zh-CN" sz="2400" b="1"/>
              <a:t>Add the IV and the message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zh-CN"/>
              <a:t>Chaining Mode</a:t>
            </a:r>
          </a:p>
        </p:txBody>
      </p:sp>
      <p:sp>
        <p:nvSpPr>
          <p:cNvPr id="103427" name="Rectangle 3"/>
          <p:cNvSpPr>
            <a:spLocks noGrp="1" noChangeArrowheads="1"/>
          </p:cNvSpPr>
          <p:nvPr>
            <p:ph sz="quarter" idx="1"/>
          </p:nvPr>
        </p:nvSpPr>
        <p:spPr>
          <a:xfrm>
            <a:off x="1103313" y="1981200"/>
            <a:ext cx="8040687" cy="4611688"/>
          </a:xfrm>
        </p:spPr>
        <p:txBody>
          <a:bodyPr/>
          <a:lstStyle/>
          <a:p>
            <a:r>
              <a:rPr lang="en-US" altLang="zh-CN"/>
              <a:t>Chaining Mode controls how the encryption combines the results of encrypting many blocks in a single message</a:t>
            </a:r>
          </a:p>
        </p:txBody>
      </p:sp>
      <p:sp>
        <p:nvSpPr>
          <p:cNvPr id="103428" name="Rectangle 4"/>
          <p:cNvSpPr>
            <a:spLocks noChangeArrowheads="1"/>
          </p:cNvSpPr>
          <p:nvPr/>
        </p:nvSpPr>
        <p:spPr bwMode="auto">
          <a:xfrm>
            <a:off x="609600" y="4498975"/>
            <a:ext cx="4114800" cy="641350"/>
          </a:xfrm>
          <a:prstGeom prst="rect">
            <a:avLst/>
          </a:prstGeom>
          <a:noFill/>
          <a:ln w="9525">
            <a:noFill/>
            <a:miter lim="800000"/>
            <a:headEnd/>
            <a:tailEnd/>
          </a:ln>
          <a:effectLst/>
        </p:spPr>
        <p:txBody>
          <a:bodyPr>
            <a:spAutoFit/>
          </a:bodyPr>
          <a:lstStyle/>
          <a:p>
            <a:r>
              <a:rPr lang="en-US" altLang="zh-CN"/>
              <a:t>aaaaaaaa</a:t>
            </a:r>
          </a:p>
          <a:p>
            <a:r>
              <a:rPr lang="en-US" altLang="zh-CN"/>
              <a:t>aaaaaaaa</a:t>
            </a:r>
          </a:p>
        </p:txBody>
      </p:sp>
      <p:sp>
        <p:nvSpPr>
          <p:cNvPr id="103429" name="Text Box 5"/>
          <p:cNvSpPr txBox="1">
            <a:spLocks noChangeArrowheads="1"/>
          </p:cNvSpPr>
          <p:nvPr/>
        </p:nvSpPr>
        <p:spPr bwMode="auto">
          <a:xfrm>
            <a:off x="152400" y="4038600"/>
            <a:ext cx="3979863" cy="457200"/>
          </a:xfrm>
          <a:prstGeom prst="rect">
            <a:avLst/>
          </a:prstGeom>
          <a:noFill/>
          <a:ln w="9525">
            <a:noFill/>
            <a:miter lim="800000"/>
            <a:headEnd/>
            <a:tailEnd/>
          </a:ln>
          <a:effectLst/>
        </p:spPr>
        <p:txBody>
          <a:bodyPr wrap="none">
            <a:spAutoFit/>
          </a:bodyPr>
          <a:lstStyle/>
          <a:p>
            <a:r>
              <a:rPr lang="en-US" altLang="zh-CN" sz="2400" b="1"/>
              <a:t>A message with patterns</a:t>
            </a:r>
          </a:p>
        </p:txBody>
      </p:sp>
      <p:sp>
        <p:nvSpPr>
          <p:cNvPr id="103430" name="Rectangle 6"/>
          <p:cNvSpPr>
            <a:spLocks noChangeArrowheads="1"/>
          </p:cNvSpPr>
          <p:nvPr/>
        </p:nvSpPr>
        <p:spPr bwMode="auto">
          <a:xfrm>
            <a:off x="4724400" y="4498975"/>
            <a:ext cx="3124200" cy="641350"/>
          </a:xfrm>
          <a:prstGeom prst="rect">
            <a:avLst/>
          </a:prstGeom>
          <a:noFill/>
          <a:ln w="9525">
            <a:noFill/>
            <a:miter lim="800000"/>
            <a:headEnd/>
            <a:tailEnd/>
          </a:ln>
          <a:effectLst/>
        </p:spPr>
        <p:txBody>
          <a:bodyPr>
            <a:spAutoFit/>
          </a:bodyPr>
          <a:lstStyle/>
          <a:p>
            <a:r>
              <a:rPr lang="en-US" altLang="zh-CN"/>
              <a:t>AD942241384D4237</a:t>
            </a:r>
          </a:p>
          <a:p>
            <a:r>
              <a:rPr lang="en-US" altLang="zh-CN"/>
              <a:t>AD942241384D4237</a:t>
            </a:r>
          </a:p>
        </p:txBody>
      </p:sp>
      <p:sp>
        <p:nvSpPr>
          <p:cNvPr id="103431" name="Text Box 7"/>
          <p:cNvSpPr txBox="1">
            <a:spLocks noChangeArrowheads="1"/>
          </p:cNvSpPr>
          <p:nvPr/>
        </p:nvSpPr>
        <p:spPr bwMode="auto">
          <a:xfrm>
            <a:off x="4343400" y="4038600"/>
            <a:ext cx="4510088" cy="457200"/>
          </a:xfrm>
          <a:prstGeom prst="rect">
            <a:avLst/>
          </a:prstGeom>
          <a:noFill/>
          <a:ln w="9525">
            <a:noFill/>
            <a:miter lim="800000"/>
            <a:headEnd/>
            <a:tailEnd/>
          </a:ln>
          <a:effectLst/>
        </p:spPr>
        <p:txBody>
          <a:bodyPr wrap="none">
            <a:spAutoFit/>
          </a:bodyPr>
          <a:lstStyle/>
          <a:p>
            <a:r>
              <a:rPr lang="en-US" altLang="zh-CN" sz="2400" b="1"/>
              <a:t>Encryption without chaining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zh-CN"/>
              <a:t>Cipher Block Chaining(CBC)</a:t>
            </a:r>
          </a:p>
        </p:txBody>
      </p:sp>
      <p:sp>
        <p:nvSpPr>
          <p:cNvPr id="105475" name="Rectangle 3"/>
          <p:cNvSpPr>
            <a:spLocks noGrp="1" noChangeArrowheads="1"/>
          </p:cNvSpPr>
          <p:nvPr>
            <p:ph sz="quarter" idx="1"/>
          </p:nvPr>
        </p:nvSpPr>
        <p:spPr>
          <a:xfrm>
            <a:off x="1103313" y="1981200"/>
            <a:ext cx="7812087" cy="4611688"/>
          </a:xfrm>
        </p:spPr>
        <p:txBody>
          <a:bodyPr/>
          <a:lstStyle/>
          <a:p>
            <a:r>
              <a:rPr lang="en-US" altLang="zh-CN"/>
              <a:t>combines each block to be encrypted with the encryption of the previous block to hide pattern</a:t>
            </a:r>
          </a:p>
        </p:txBody>
      </p:sp>
      <p:sp>
        <p:nvSpPr>
          <p:cNvPr id="105480" name="Rectangle 8"/>
          <p:cNvSpPr>
            <a:spLocks noChangeArrowheads="1"/>
          </p:cNvSpPr>
          <p:nvPr/>
        </p:nvSpPr>
        <p:spPr bwMode="auto">
          <a:xfrm>
            <a:off x="1219200" y="3884613"/>
            <a:ext cx="6324600" cy="915987"/>
          </a:xfrm>
          <a:prstGeom prst="rect">
            <a:avLst/>
          </a:prstGeom>
          <a:noFill/>
          <a:ln w="9525">
            <a:noFill/>
            <a:miter lim="800000"/>
            <a:headEnd/>
            <a:tailEnd/>
          </a:ln>
          <a:effectLst/>
        </p:spPr>
        <p:txBody>
          <a:bodyPr>
            <a:spAutoFit/>
          </a:bodyPr>
          <a:lstStyle/>
          <a:p>
            <a:r>
              <a:rPr lang="en-US" altLang="zh-CN"/>
              <a:t>aaaaaaaa                   - Block1 as ASCII characters </a:t>
            </a:r>
          </a:p>
          <a:p>
            <a:r>
              <a:rPr lang="en-US" altLang="zh-CN"/>
              <a:t>61-61-61-61-61-61-61-61    - Block1 in Hex notation</a:t>
            </a:r>
          </a:p>
          <a:p>
            <a:r>
              <a:rPr lang="en-US" altLang="zh-CN"/>
              <a:t>56-61-04-D7-1A-EC-8C-10    - Cipher text result for Block1</a:t>
            </a:r>
          </a:p>
        </p:txBody>
      </p:sp>
      <p:sp>
        <p:nvSpPr>
          <p:cNvPr id="105481" name="Text Box 9"/>
          <p:cNvSpPr txBox="1">
            <a:spLocks noChangeArrowheads="1"/>
          </p:cNvSpPr>
          <p:nvPr/>
        </p:nvSpPr>
        <p:spPr bwMode="auto">
          <a:xfrm>
            <a:off x="3095625" y="3505200"/>
            <a:ext cx="2543175" cy="457200"/>
          </a:xfrm>
          <a:prstGeom prst="rect">
            <a:avLst/>
          </a:prstGeom>
          <a:noFill/>
          <a:ln w="9525">
            <a:noFill/>
            <a:miter lim="800000"/>
            <a:headEnd/>
            <a:tailEnd/>
          </a:ln>
          <a:effectLst/>
        </p:spPr>
        <p:txBody>
          <a:bodyPr wrap="none">
            <a:spAutoFit/>
          </a:bodyPr>
          <a:lstStyle/>
          <a:p>
            <a:r>
              <a:rPr lang="en-US" altLang="zh-CN" sz="2400" b="1"/>
              <a:t>Encrypt block 1</a:t>
            </a:r>
          </a:p>
        </p:txBody>
      </p:sp>
      <p:sp>
        <p:nvSpPr>
          <p:cNvPr id="105483" name="Rectangle 11"/>
          <p:cNvSpPr>
            <a:spLocks noChangeArrowheads="1"/>
          </p:cNvSpPr>
          <p:nvPr/>
        </p:nvSpPr>
        <p:spPr bwMode="auto">
          <a:xfrm>
            <a:off x="1219200" y="5164138"/>
            <a:ext cx="7315200" cy="1465262"/>
          </a:xfrm>
          <a:prstGeom prst="rect">
            <a:avLst/>
          </a:prstGeom>
          <a:noFill/>
          <a:ln w="9525">
            <a:noFill/>
            <a:miter lim="800000"/>
            <a:headEnd/>
            <a:tailEnd/>
          </a:ln>
          <a:effectLst/>
        </p:spPr>
        <p:txBody>
          <a:bodyPr>
            <a:spAutoFit/>
          </a:bodyPr>
          <a:lstStyle/>
          <a:p>
            <a:r>
              <a:rPr lang="en-US" altLang="zh-CN"/>
              <a:t>aaaaaaaa                  - Block2 as ASCII characters</a:t>
            </a:r>
          </a:p>
          <a:p>
            <a:r>
              <a:rPr lang="en-US" altLang="zh-CN"/>
              <a:t>61-61-61-61-61-61-61-61   - Block2 in Hex notation</a:t>
            </a:r>
          </a:p>
          <a:p>
            <a:r>
              <a:rPr lang="en-US" altLang="zh-CN"/>
              <a:t>56-61-04-D7-1A-EC-8C-10   - Block1 1 Encrypted</a:t>
            </a:r>
          </a:p>
          <a:p>
            <a:r>
              <a:rPr lang="en-US" altLang="zh-CN"/>
              <a:t>B7-C2-65-38-7B-4D-ED-71   - Block2 + (block1 encrypted ) Hex</a:t>
            </a:r>
          </a:p>
          <a:p>
            <a:r>
              <a:rPr lang="en-US" altLang="zh-CN"/>
              <a:t>80-C2-00-8E-00-C0-00-00   - Encrypted (Block2 + encrypted block1)</a:t>
            </a:r>
          </a:p>
        </p:txBody>
      </p:sp>
      <p:sp>
        <p:nvSpPr>
          <p:cNvPr id="105484" name="Text Box 12"/>
          <p:cNvSpPr txBox="1">
            <a:spLocks noChangeArrowheads="1"/>
          </p:cNvSpPr>
          <p:nvPr/>
        </p:nvSpPr>
        <p:spPr bwMode="auto">
          <a:xfrm>
            <a:off x="3095625" y="4799013"/>
            <a:ext cx="2543175" cy="457200"/>
          </a:xfrm>
          <a:prstGeom prst="rect">
            <a:avLst/>
          </a:prstGeom>
          <a:noFill/>
          <a:ln w="9525">
            <a:noFill/>
            <a:miter lim="800000"/>
            <a:headEnd/>
            <a:tailEnd/>
          </a:ln>
          <a:effectLst/>
        </p:spPr>
        <p:txBody>
          <a:bodyPr wrap="none">
            <a:spAutoFit/>
          </a:bodyPr>
          <a:lstStyle/>
          <a:p>
            <a:r>
              <a:rPr lang="en-US" altLang="zh-CN" sz="2400" b="1"/>
              <a:t>Encrypt block 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762000" y="214313"/>
            <a:ext cx="8382000" cy="1462087"/>
          </a:xfrm>
        </p:spPr>
        <p:txBody>
          <a:bodyPr>
            <a:normAutofit/>
          </a:bodyPr>
          <a:lstStyle/>
          <a:p>
            <a:r>
              <a:rPr lang="en-US" altLang="zh-CN"/>
              <a:t>Symmetric Key Encryption/Decryption Processes</a:t>
            </a:r>
          </a:p>
        </p:txBody>
      </p:sp>
      <p:sp>
        <p:nvSpPr>
          <p:cNvPr id="32773" name="Rectangle 5"/>
          <p:cNvSpPr>
            <a:spLocks noGrp="1" noChangeArrowheads="1"/>
          </p:cNvSpPr>
          <p:nvPr>
            <p:ph sz="quarter" idx="1"/>
          </p:nvPr>
        </p:nvSpPr>
        <p:spPr>
          <a:xfrm>
            <a:off x="609600" y="2057400"/>
            <a:ext cx="4038600" cy="4419600"/>
          </a:xfrm>
        </p:spPr>
        <p:txBody>
          <a:bodyPr/>
          <a:lstStyle/>
          <a:p>
            <a:r>
              <a:rPr lang="en-US" altLang="zh-CN" sz="2400" b="1"/>
              <a:t>Encryption Process</a:t>
            </a:r>
          </a:p>
          <a:p>
            <a:pPr lvl="1"/>
            <a:r>
              <a:rPr lang="en-US" altLang="zh-CN" sz="2000"/>
              <a:t>Pad the message to</a:t>
            </a:r>
            <a:r>
              <a:rPr lang="en-US" altLang="zh-CN" sz="2000">
                <a:latin typeface="Arial"/>
              </a:rPr>
              <a:t> </a:t>
            </a:r>
            <a:r>
              <a:rPr lang="en-US" altLang="zh-CN" sz="2000"/>
              <a:t>the nearest multiple of</a:t>
            </a:r>
            <a:r>
              <a:rPr lang="en-US" altLang="zh-CN" sz="2000">
                <a:latin typeface="Arial"/>
              </a:rPr>
              <a:t> </a:t>
            </a:r>
            <a:r>
              <a:rPr lang="en-US" altLang="zh-CN" sz="2000"/>
              <a:t>8 bytes.</a:t>
            </a:r>
          </a:p>
          <a:p>
            <a:pPr lvl="1"/>
            <a:r>
              <a:rPr lang="en-US" altLang="zh-CN" sz="2000"/>
              <a:t>Add an initialization vector to the front of message  </a:t>
            </a:r>
          </a:p>
          <a:p>
            <a:pPr lvl="1"/>
            <a:r>
              <a:rPr lang="en-US" altLang="zh-CN" sz="2000"/>
              <a:t>Use chaining to combine the results of the previous block </a:t>
            </a:r>
          </a:p>
          <a:p>
            <a:pPr lvl="1"/>
            <a:r>
              <a:rPr lang="en-US" altLang="zh-CN" sz="2000"/>
              <a:t>Encrypt each block of data sequentially </a:t>
            </a:r>
          </a:p>
        </p:txBody>
      </p:sp>
      <p:sp>
        <p:nvSpPr>
          <p:cNvPr id="32774" name="Rectangle 6"/>
          <p:cNvSpPr>
            <a:spLocks noGrp="1" noChangeArrowheads="1"/>
          </p:cNvSpPr>
          <p:nvPr>
            <p:ph sz="quarter" idx="2"/>
          </p:nvPr>
        </p:nvSpPr>
        <p:spPr>
          <a:xfrm>
            <a:off x="4572000" y="2057400"/>
            <a:ext cx="4419600" cy="4114800"/>
          </a:xfrm>
        </p:spPr>
        <p:txBody>
          <a:bodyPr/>
          <a:lstStyle/>
          <a:p>
            <a:r>
              <a:rPr lang="en-US" altLang="zh-CN" sz="2400" b="1"/>
              <a:t>Decryption Process</a:t>
            </a:r>
          </a:p>
          <a:p>
            <a:pPr lvl="1"/>
            <a:r>
              <a:rPr lang="en-US" altLang="zh-CN" sz="2000"/>
              <a:t>Decrypt each block sequentially  </a:t>
            </a:r>
          </a:p>
          <a:p>
            <a:pPr lvl="1"/>
            <a:r>
              <a:rPr lang="en-US" altLang="zh-CN" sz="2000"/>
              <a:t>Use chaining to undo the results of the previous block chaining from the current block </a:t>
            </a:r>
          </a:p>
          <a:p>
            <a:pPr lvl="1"/>
            <a:r>
              <a:rPr lang="en-US" altLang="zh-CN" sz="2000"/>
              <a:t> Remove any initialization vector data at the front of the message </a:t>
            </a:r>
          </a:p>
          <a:p>
            <a:pPr lvl="1"/>
            <a:r>
              <a:rPr lang="en-US" altLang="zh-CN" sz="2000"/>
              <a:t>Remove any padded bytes at the end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zh-CN"/>
              <a:t>Symmetric Key Algorithms</a:t>
            </a:r>
          </a:p>
        </p:txBody>
      </p:sp>
      <p:sp>
        <p:nvSpPr>
          <p:cNvPr id="35844" name="Rectangle 4"/>
          <p:cNvSpPr>
            <a:spLocks noGrp="1" noChangeArrowheads="1"/>
          </p:cNvSpPr>
          <p:nvPr>
            <p:ph sz="quarter" idx="1"/>
          </p:nvPr>
        </p:nvSpPr>
        <p:spPr>
          <a:noFill/>
          <a:ln/>
        </p:spPr>
        <p:txBody>
          <a:bodyPr/>
          <a:lstStyle/>
          <a:p>
            <a:pPr>
              <a:lnSpc>
                <a:spcPct val="80000"/>
              </a:lnSpc>
            </a:pPr>
            <a:r>
              <a:rPr lang="en-US" altLang="zh-CN" sz="2800"/>
              <a:t>DES, 3DES</a:t>
            </a:r>
          </a:p>
          <a:p>
            <a:pPr>
              <a:lnSpc>
                <a:spcPct val="80000"/>
              </a:lnSpc>
            </a:pPr>
            <a:r>
              <a:rPr lang="en-US" altLang="zh-CN" sz="2800"/>
              <a:t>Rijndael (AES Winner)</a:t>
            </a:r>
          </a:p>
          <a:p>
            <a:pPr>
              <a:lnSpc>
                <a:spcPct val="80000"/>
              </a:lnSpc>
            </a:pPr>
            <a:r>
              <a:rPr lang="en-US" altLang="zh-CN" sz="2800"/>
              <a:t>IDEA</a:t>
            </a:r>
          </a:p>
          <a:p>
            <a:pPr>
              <a:lnSpc>
                <a:spcPct val="80000"/>
              </a:lnSpc>
            </a:pPr>
            <a:r>
              <a:rPr lang="en-US" altLang="zh-CN" sz="2800"/>
              <a:t>Twofish</a:t>
            </a:r>
          </a:p>
          <a:p>
            <a:pPr>
              <a:lnSpc>
                <a:spcPct val="80000"/>
              </a:lnSpc>
            </a:pPr>
            <a:r>
              <a:rPr lang="en-US" altLang="zh-CN" sz="2800"/>
              <a:t>Blowfish</a:t>
            </a:r>
          </a:p>
          <a:p>
            <a:pPr>
              <a:lnSpc>
                <a:spcPct val="80000"/>
              </a:lnSpc>
            </a:pPr>
            <a:r>
              <a:rPr lang="en-US" altLang="zh-CN" sz="2800"/>
              <a:t>RC4, RC5, RC6</a:t>
            </a:r>
          </a:p>
          <a:p>
            <a:pPr>
              <a:lnSpc>
                <a:spcPct val="80000"/>
              </a:lnSpc>
            </a:pPr>
            <a:r>
              <a:rPr lang="en-US" altLang="zh-CN" sz="2800"/>
              <a:t>Serpent</a:t>
            </a:r>
          </a:p>
          <a:p>
            <a:pPr>
              <a:lnSpc>
                <a:spcPct val="80000"/>
              </a:lnSpc>
            </a:pPr>
            <a:r>
              <a:rPr lang="en-US" altLang="zh-CN" sz="2800"/>
              <a:t>MARS</a:t>
            </a:r>
          </a:p>
          <a:p>
            <a:pPr>
              <a:lnSpc>
                <a:spcPct val="80000"/>
              </a:lnSpc>
            </a:pPr>
            <a:r>
              <a:rPr lang="en-US" altLang="zh-CN" sz="2800"/>
              <a:t>Feal</a:t>
            </a:r>
            <a:endParaRPr lang="en-US" altLang="zh-CN" sz="2800" b="1"/>
          </a:p>
          <a:p>
            <a:pPr>
              <a:lnSpc>
                <a:spcPct val="80000"/>
              </a:lnSpc>
              <a:buFont typeface="Wingdings" pitchFamily="2" charset="2"/>
              <a:buNone/>
            </a:pPr>
            <a:endParaRPr lang="en-US" altLang="zh-CN"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altLang="zh-CN"/>
              <a:t>Diffie-Hellman Key Exchange Algorithm</a:t>
            </a:r>
            <a:endParaRPr lang="en-US" altLang="zh-CN" i="1"/>
          </a:p>
        </p:txBody>
      </p:sp>
      <p:sp>
        <p:nvSpPr>
          <p:cNvPr id="38915" name="Rectangle 3"/>
          <p:cNvSpPr>
            <a:spLocks noGrp="1" noChangeArrowheads="1"/>
          </p:cNvSpPr>
          <p:nvPr>
            <p:ph sz="quarter" idx="1"/>
          </p:nvPr>
        </p:nvSpPr>
        <p:spPr>
          <a:xfrm>
            <a:off x="914400" y="1828800"/>
            <a:ext cx="7772400" cy="4648200"/>
          </a:xfrm>
        </p:spPr>
        <p:txBody>
          <a:bodyPr/>
          <a:lstStyle/>
          <a:p>
            <a:pPr marL="533400" indent="-533400">
              <a:lnSpc>
                <a:spcPct val="90000"/>
              </a:lnSpc>
              <a:buClr>
                <a:schemeClr val="tx1"/>
              </a:buClr>
              <a:buFontTx/>
              <a:buAutoNum type="arabicPeriod"/>
            </a:pPr>
            <a:r>
              <a:rPr lang="en-US" altLang="zh-CN" sz="2800"/>
              <a:t>Choose public numbers: P (large prime number), G (&lt;= P)</a:t>
            </a:r>
            <a:endParaRPr lang="en-US" altLang="zh-CN" sz="2800" i="1">
              <a:latin typeface="Times New Roman" pitchFamily="18" charset="0"/>
            </a:endParaRPr>
          </a:p>
          <a:p>
            <a:pPr marL="533400" indent="-533400">
              <a:lnSpc>
                <a:spcPct val="90000"/>
              </a:lnSpc>
              <a:buClr>
                <a:schemeClr val="tx1"/>
              </a:buClr>
              <a:buFontTx/>
              <a:buAutoNum type="arabicPeriod"/>
            </a:pPr>
            <a:r>
              <a:rPr lang="en-US" altLang="zh-CN" sz="2800"/>
              <a:t>A generates random R1</a:t>
            </a:r>
            <a:r>
              <a:rPr lang="en-US" altLang="zh-CN" sz="2800" baseline="-25000"/>
              <a:t> </a:t>
            </a:r>
            <a:r>
              <a:rPr lang="en-US" altLang="zh-CN" sz="2800"/>
              <a:t>and sends B: </a:t>
            </a:r>
          </a:p>
          <a:p>
            <a:pPr marL="533400" indent="-533400">
              <a:lnSpc>
                <a:spcPct val="90000"/>
              </a:lnSpc>
              <a:buClr>
                <a:schemeClr val="tx1"/>
              </a:buClr>
              <a:buFontTx/>
              <a:buNone/>
            </a:pPr>
            <a:r>
              <a:rPr lang="en-US" altLang="zh-CN" sz="2800">
                <a:latin typeface="Times New Roman" pitchFamily="18" charset="0"/>
              </a:rPr>
              <a:t>		S1</a:t>
            </a:r>
            <a:r>
              <a:rPr lang="en-US" altLang="zh-CN" sz="2800" baseline="-25000">
                <a:latin typeface="Times New Roman" pitchFamily="18" charset="0"/>
              </a:rPr>
              <a:t> </a:t>
            </a:r>
            <a:r>
              <a:rPr lang="en-US" altLang="zh-CN" sz="2800">
                <a:latin typeface="Times New Roman" pitchFamily="18" charset="0"/>
              </a:rPr>
              <a:t>=</a:t>
            </a:r>
            <a:r>
              <a:rPr lang="en-US" altLang="zh-CN" sz="2800" baseline="-25000">
                <a:latin typeface="Times New Roman" pitchFamily="18" charset="0"/>
              </a:rPr>
              <a:t>  </a:t>
            </a:r>
            <a:r>
              <a:rPr lang="en-US" altLang="zh-CN" sz="2800"/>
              <a:t> G</a:t>
            </a:r>
            <a:r>
              <a:rPr lang="en-US" altLang="zh-CN" sz="2800" baseline="30000">
                <a:latin typeface="Times New Roman" pitchFamily="18" charset="0"/>
              </a:rPr>
              <a:t>R1</a:t>
            </a:r>
            <a:r>
              <a:rPr lang="en-US" altLang="zh-CN" sz="2800"/>
              <a:t> mod P</a:t>
            </a:r>
            <a:endParaRPr lang="en-US" altLang="zh-CN" sz="2800" i="1">
              <a:latin typeface="Times New Roman" pitchFamily="18" charset="0"/>
            </a:endParaRPr>
          </a:p>
          <a:p>
            <a:pPr marL="533400" indent="-533400">
              <a:lnSpc>
                <a:spcPct val="90000"/>
              </a:lnSpc>
              <a:buClr>
                <a:schemeClr val="tx1"/>
              </a:buClr>
              <a:buFontTx/>
              <a:buAutoNum type="arabicPeriod" startAt="3"/>
            </a:pPr>
            <a:r>
              <a:rPr lang="en-US" altLang="zh-CN" sz="2800"/>
              <a:t>B generates random R2</a:t>
            </a:r>
            <a:r>
              <a:rPr lang="en-US" altLang="zh-CN" sz="2800" baseline="-25000"/>
              <a:t> </a:t>
            </a:r>
            <a:r>
              <a:rPr lang="en-US" altLang="zh-CN" sz="2800"/>
              <a:t>and sends A:</a:t>
            </a:r>
          </a:p>
          <a:p>
            <a:pPr marL="533400" indent="-533400">
              <a:lnSpc>
                <a:spcPct val="90000"/>
              </a:lnSpc>
              <a:buClr>
                <a:schemeClr val="tx1"/>
              </a:buClr>
              <a:buFontTx/>
              <a:buNone/>
            </a:pPr>
            <a:r>
              <a:rPr lang="en-US" altLang="zh-CN" sz="2800">
                <a:latin typeface="Times New Roman" pitchFamily="18" charset="0"/>
              </a:rPr>
              <a:t>		S2</a:t>
            </a:r>
            <a:r>
              <a:rPr lang="en-US" altLang="zh-CN" sz="2800" baseline="-25000">
                <a:latin typeface="Times New Roman" pitchFamily="18" charset="0"/>
              </a:rPr>
              <a:t> </a:t>
            </a:r>
            <a:r>
              <a:rPr lang="en-US" altLang="zh-CN" sz="2800">
                <a:latin typeface="Times New Roman" pitchFamily="18" charset="0"/>
              </a:rPr>
              <a:t>=</a:t>
            </a:r>
            <a:r>
              <a:rPr lang="en-US" altLang="zh-CN" sz="2800" baseline="-25000">
                <a:latin typeface="Times New Roman" pitchFamily="18" charset="0"/>
              </a:rPr>
              <a:t>  </a:t>
            </a:r>
            <a:r>
              <a:rPr lang="en-US" altLang="zh-CN" sz="2800"/>
              <a:t> G</a:t>
            </a:r>
            <a:r>
              <a:rPr lang="en-US" altLang="zh-CN" sz="2800" baseline="30000">
                <a:latin typeface="Times New Roman" pitchFamily="18" charset="0"/>
              </a:rPr>
              <a:t>R2</a:t>
            </a:r>
            <a:r>
              <a:rPr lang="en-US" altLang="zh-CN" sz="2800"/>
              <a:t> mod P</a:t>
            </a:r>
            <a:endParaRPr lang="en-US" altLang="zh-CN" sz="2800" i="1">
              <a:latin typeface="Times New Roman" pitchFamily="18" charset="0"/>
            </a:endParaRPr>
          </a:p>
          <a:p>
            <a:pPr marL="533400" indent="-533400">
              <a:lnSpc>
                <a:spcPct val="90000"/>
              </a:lnSpc>
              <a:buClr>
                <a:schemeClr val="tx1"/>
              </a:buClr>
              <a:buFontTx/>
              <a:buAutoNum type="arabicPeriod" startAt="4"/>
            </a:pPr>
            <a:r>
              <a:rPr lang="en-US" altLang="zh-CN" sz="2800"/>
              <a:t>A calculates secret key: </a:t>
            </a:r>
          </a:p>
          <a:p>
            <a:pPr marL="533400" indent="-533400">
              <a:lnSpc>
                <a:spcPct val="90000"/>
              </a:lnSpc>
              <a:buClr>
                <a:schemeClr val="tx1"/>
              </a:buClr>
              <a:buFontTx/>
              <a:buNone/>
            </a:pPr>
            <a:r>
              <a:rPr lang="en-US" altLang="zh-CN" sz="2800">
                <a:latin typeface="Times New Roman" pitchFamily="18" charset="0"/>
              </a:rPr>
              <a:t>		K = (S2</a:t>
            </a:r>
            <a:r>
              <a:rPr lang="en-US" altLang="zh-CN" sz="2800" baseline="-25000">
                <a:latin typeface="Times New Roman" pitchFamily="18" charset="0"/>
              </a:rPr>
              <a:t> </a:t>
            </a:r>
            <a:r>
              <a:rPr lang="en-US" altLang="zh-CN" sz="2800">
                <a:latin typeface="Times New Roman" pitchFamily="18" charset="0"/>
              </a:rPr>
              <a:t>) </a:t>
            </a:r>
            <a:r>
              <a:rPr lang="en-US" altLang="zh-CN" sz="2800" baseline="30000">
                <a:latin typeface="Times New Roman" pitchFamily="18" charset="0"/>
              </a:rPr>
              <a:t>R1</a:t>
            </a:r>
            <a:r>
              <a:rPr lang="en-US" altLang="zh-CN" sz="2400" baseline="18000">
                <a:latin typeface="Times New Roman" pitchFamily="18" charset="0"/>
              </a:rPr>
              <a:t> </a:t>
            </a:r>
            <a:r>
              <a:rPr lang="en-US" altLang="zh-CN" sz="2800">
                <a:latin typeface="Times New Roman" pitchFamily="18" charset="0"/>
              </a:rPr>
              <a:t>mod P</a:t>
            </a:r>
            <a:r>
              <a:rPr lang="en-US" altLang="zh-CN" sz="2800" i="1">
                <a:latin typeface="Times New Roman" pitchFamily="18" charset="0"/>
              </a:rPr>
              <a:t> = </a:t>
            </a:r>
            <a:r>
              <a:rPr lang="en-US" altLang="zh-CN" sz="2800"/>
              <a:t>G</a:t>
            </a:r>
            <a:r>
              <a:rPr lang="en-US" altLang="zh-CN" sz="2800" baseline="30000">
                <a:latin typeface="Times New Roman" pitchFamily="18" charset="0"/>
              </a:rPr>
              <a:t>R2R1</a:t>
            </a:r>
            <a:r>
              <a:rPr lang="en-US" altLang="zh-CN" sz="2800"/>
              <a:t> mod P</a:t>
            </a:r>
            <a:endParaRPr lang="en-US" altLang="zh-CN" sz="2800" i="1">
              <a:latin typeface="Times New Roman" pitchFamily="18" charset="0"/>
            </a:endParaRPr>
          </a:p>
          <a:p>
            <a:pPr marL="533400" indent="-533400">
              <a:lnSpc>
                <a:spcPct val="90000"/>
              </a:lnSpc>
              <a:buClr>
                <a:schemeClr val="tx1"/>
              </a:buClr>
              <a:buFontTx/>
              <a:buAutoNum type="arabicPeriod" startAt="5"/>
            </a:pPr>
            <a:r>
              <a:rPr lang="en-US" altLang="zh-CN" sz="2800"/>
              <a:t>B calculates secret key:</a:t>
            </a:r>
          </a:p>
          <a:p>
            <a:pPr marL="533400" indent="-533400">
              <a:lnSpc>
                <a:spcPct val="90000"/>
              </a:lnSpc>
              <a:buClr>
                <a:schemeClr val="tx1"/>
              </a:buClr>
              <a:buFontTx/>
              <a:buNone/>
            </a:pPr>
            <a:r>
              <a:rPr lang="en-US" altLang="zh-CN" sz="2800"/>
              <a:t> 		</a:t>
            </a:r>
            <a:r>
              <a:rPr lang="en-US" altLang="zh-CN" sz="2800">
                <a:latin typeface="Times New Roman" pitchFamily="18" charset="0"/>
              </a:rPr>
              <a:t>K = (S1</a:t>
            </a:r>
            <a:r>
              <a:rPr lang="en-US" altLang="zh-CN" sz="2800" baseline="-25000">
                <a:latin typeface="Times New Roman" pitchFamily="18" charset="0"/>
              </a:rPr>
              <a:t> </a:t>
            </a:r>
            <a:r>
              <a:rPr lang="en-US" altLang="zh-CN" sz="2800">
                <a:latin typeface="Times New Roman" pitchFamily="18" charset="0"/>
              </a:rPr>
              <a:t>) </a:t>
            </a:r>
            <a:r>
              <a:rPr lang="en-US" altLang="zh-CN" sz="2800" baseline="30000">
                <a:latin typeface="Times New Roman" pitchFamily="18" charset="0"/>
              </a:rPr>
              <a:t>R2</a:t>
            </a:r>
            <a:r>
              <a:rPr lang="en-US" altLang="zh-CN" sz="2400" baseline="18000">
                <a:latin typeface="Times New Roman" pitchFamily="18" charset="0"/>
              </a:rPr>
              <a:t> </a:t>
            </a:r>
            <a:r>
              <a:rPr lang="en-US" altLang="zh-CN" sz="2800">
                <a:latin typeface="Times New Roman" pitchFamily="18" charset="0"/>
              </a:rPr>
              <a:t>mod P</a:t>
            </a:r>
            <a:r>
              <a:rPr lang="en-US" altLang="zh-CN" sz="2800" i="1">
                <a:latin typeface="Times New Roman" pitchFamily="18" charset="0"/>
              </a:rPr>
              <a:t> = </a:t>
            </a:r>
            <a:r>
              <a:rPr lang="en-US" altLang="zh-CN" sz="2800"/>
              <a:t>G</a:t>
            </a:r>
            <a:r>
              <a:rPr lang="en-US" altLang="zh-CN" sz="2800" baseline="30000">
                <a:latin typeface="Times New Roman" pitchFamily="18" charset="0"/>
              </a:rPr>
              <a:t>R2R1</a:t>
            </a:r>
            <a:r>
              <a:rPr lang="en-US" altLang="zh-CN" sz="2800"/>
              <a:t> mod P</a:t>
            </a:r>
          </a:p>
          <a:p>
            <a:pPr marL="533400" indent="-533400">
              <a:lnSpc>
                <a:spcPct val="90000"/>
              </a:lnSpc>
              <a:buClr>
                <a:schemeClr val="tx1"/>
              </a:buClr>
              <a:buFontTx/>
              <a:buNone/>
            </a:pPr>
            <a:endParaRPr lang="en-US" altLang="zh-CN" sz="280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zh-CN"/>
              <a:t>Diffie-Hellman Usage</a:t>
            </a:r>
          </a:p>
        </p:txBody>
      </p:sp>
      <p:sp>
        <p:nvSpPr>
          <p:cNvPr id="50179" name="Rectangle 3"/>
          <p:cNvSpPr>
            <a:spLocks noGrp="1" noChangeArrowheads="1"/>
          </p:cNvSpPr>
          <p:nvPr>
            <p:ph sz="quarter" idx="1"/>
          </p:nvPr>
        </p:nvSpPr>
        <p:spPr/>
        <p:txBody>
          <a:bodyPr/>
          <a:lstStyle/>
          <a:p>
            <a:r>
              <a:rPr lang="en-US" altLang="zh-CN"/>
              <a:t>Used in </a:t>
            </a:r>
          </a:p>
          <a:p>
            <a:pPr lvl="1">
              <a:buFont typeface="Wingdings" pitchFamily="2" charset="2"/>
              <a:buNone/>
            </a:pPr>
            <a:r>
              <a:rPr lang="en-US" altLang="zh-CN"/>
              <a:t>SSL, SSH, IPSec, Cisco encrypting routers, Sun secure RPC and etc...</a:t>
            </a:r>
          </a:p>
          <a:p>
            <a:r>
              <a:rPr lang="en-US" altLang="zh-CN"/>
              <a:t>Several groups</a:t>
            </a:r>
          </a:p>
          <a:p>
            <a:pPr lvl="1"/>
            <a:r>
              <a:rPr lang="en-US" altLang="zh-CN"/>
              <a:t>Group1 Diffie-Hellman exchanges uses moderately large prime numbers</a:t>
            </a:r>
          </a:p>
          <a:p>
            <a:pPr lvl="1"/>
            <a:r>
              <a:rPr lang="en-US" altLang="zh-CN"/>
              <a:t>Group2 Diffie-Hellman exchanges uses very large prime numbers</a:t>
            </a:r>
          </a:p>
          <a:p>
            <a:pPr>
              <a:buFont typeface="Wingdings" pitchFamily="2" charset="2"/>
              <a:buNone/>
            </a:pPr>
            <a:endParaRPr lang="en-US" altLang="zh-CN"/>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zh-CN"/>
              <a:t>Public Key Encryption</a:t>
            </a:r>
          </a:p>
        </p:txBody>
      </p:sp>
      <p:sp>
        <p:nvSpPr>
          <p:cNvPr id="54275" name="Rectangle 3"/>
          <p:cNvSpPr>
            <a:spLocks noGrp="1" noChangeArrowheads="1"/>
          </p:cNvSpPr>
          <p:nvPr>
            <p:ph sz="quarter" idx="1"/>
          </p:nvPr>
        </p:nvSpPr>
        <p:spPr/>
        <p:txBody>
          <a:bodyPr/>
          <a:lstStyle/>
          <a:p>
            <a:r>
              <a:rPr lang="en-US" altLang="zh-CN"/>
              <a:t>Two keys:</a:t>
            </a:r>
          </a:p>
          <a:p>
            <a:pPr lvl="1"/>
            <a:r>
              <a:rPr lang="en-US" altLang="zh-CN"/>
              <a:t>public encryption key e</a:t>
            </a:r>
          </a:p>
          <a:p>
            <a:pPr lvl="1"/>
            <a:r>
              <a:rPr lang="en-US" altLang="zh-CN"/>
              <a:t>private decryption key d</a:t>
            </a:r>
          </a:p>
          <a:p>
            <a:r>
              <a:rPr lang="en-US" altLang="zh-CN"/>
              <a:t>encryption easy when e is known</a:t>
            </a:r>
          </a:p>
          <a:p>
            <a:r>
              <a:rPr lang="en-US" altLang="zh-CN"/>
              <a:t>decryption hard when d is not known</a:t>
            </a:r>
          </a:p>
          <a:p>
            <a:r>
              <a:rPr lang="en-US" altLang="zh-CN"/>
              <a:t>decryption easy when d is known</a:t>
            </a:r>
          </a:p>
          <a:p>
            <a:r>
              <a:rPr lang="en-US" altLang="zh-CN"/>
              <a:t>The most famous algorithm: RSA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zh-CN"/>
              <a:t>RSA overview - setup</a:t>
            </a:r>
          </a:p>
        </p:txBody>
      </p:sp>
      <p:sp>
        <p:nvSpPr>
          <p:cNvPr id="56323" name="Rectangle 3"/>
          <p:cNvSpPr>
            <a:spLocks noGrp="1" noChangeArrowheads="1"/>
          </p:cNvSpPr>
          <p:nvPr>
            <p:ph sz="quarter" idx="1"/>
          </p:nvPr>
        </p:nvSpPr>
        <p:spPr>
          <a:xfrm>
            <a:off x="914400" y="2057400"/>
            <a:ext cx="7961313" cy="4648200"/>
          </a:xfrm>
        </p:spPr>
        <p:txBody>
          <a:bodyPr/>
          <a:lstStyle/>
          <a:p>
            <a:r>
              <a:rPr lang="en-US" altLang="zh-CN" sz="2400"/>
              <a:t>Alice wants people to be able to send her encrypted messages.</a:t>
            </a:r>
          </a:p>
          <a:p>
            <a:r>
              <a:rPr lang="en-US" altLang="zh-CN" sz="2400"/>
              <a:t>She chooses two (large) prime numbers, p and q and computes n=pq and z=(p-1)(q-1) </a:t>
            </a:r>
          </a:p>
          <a:p>
            <a:r>
              <a:rPr lang="en-US" altLang="zh-CN" sz="2400"/>
              <a:t>She chooses a number e such that e is relatively prime to z</a:t>
            </a:r>
          </a:p>
          <a:p>
            <a:r>
              <a:rPr lang="en-US" altLang="zh-CN" sz="2400"/>
              <a:t>She finds a number d such that ed-1 is exactly divisible by z</a:t>
            </a:r>
          </a:p>
          <a:p>
            <a:r>
              <a:rPr lang="en-US" altLang="zh-CN" sz="2400"/>
              <a:t>She publicizes the pair (n,e) as her public key. She keeps (n,d) secret and destroys p, q, and z</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zh-CN"/>
              <a:t>Network Security-Issues</a:t>
            </a:r>
          </a:p>
        </p:txBody>
      </p:sp>
      <p:sp>
        <p:nvSpPr>
          <p:cNvPr id="7171" name="Rectangle 3"/>
          <p:cNvSpPr>
            <a:spLocks noGrp="1" noChangeArrowheads="1"/>
          </p:cNvSpPr>
          <p:nvPr>
            <p:ph sz="quarter" idx="1"/>
          </p:nvPr>
        </p:nvSpPr>
        <p:spPr/>
        <p:txBody>
          <a:bodyPr/>
          <a:lstStyle/>
          <a:p>
            <a:pPr>
              <a:lnSpc>
                <a:spcPct val="80000"/>
              </a:lnSpc>
            </a:pPr>
            <a:r>
              <a:rPr lang="en-US" altLang="zh-CN" sz="2800">
                <a:solidFill>
                  <a:srgbClr val="663300"/>
                </a:solidFill>
              </a:rPr>
              <a:t>Confidentiality/Secrecy</a:t>
            </a:r>
          </a:p>
          <a:p>
            <a:pPr>
              <a:lnSpc>
                <a:spcPct val="80000"/>
              </a:lnSpc>
              <a:buFont typeface="Wingdings" pitchFamily="2" charset="2"/>
              <a:buNone/>
            </a:pPr>
            <a:r>
              <a:rPr lang="en-US" altLang="zh-CN" sz="2800"/>
              <a:t>	– Data is only understandable to the communicating parties</a:t>
            </a:r>
          </a:p>
          <a:p>
            <a:pPr>
              <a:lnSpc>
                <a:spcPct val="80000"/>
              </a:lnSpc>
            </a:pPr>
            <a:r>
              <a:rPr lang="en-US" altLang="zh-CN" sz="2800">
                <a:solidFill>
                  <a:srgbClr val="663300"/>
                </a:solidFill>
              </a:rPr>
              <a:t>Authentication</a:t>
            </a:r>
            <a:r>
              <a:rPr lang="en-US" altLang="zh-CN" sz="2800"/>
              <a:t> </a:t>
            </a:r>
          </a:p>
          <a:p>
            <a:pPr>
              <a:lnSpc>
                <a:spcPct val="80000"/>
              </a:lnSpc>
              <a:buFont typeface="Wingdings" pitchFamily="2" charset="2"/>
              <a:buNone/>
            </a:pPr>
            <a:r>
              <a:rPr lang="en-US" altLang="zh-CN" sz="2800"/>
              <a:t>	– Can you prove who you are?</a:t>
            </a:r>
          </a:p>
          <a:p>
            <a:pPr>
              <a:lnSpc>
                <a:spcPct val="80000"/>
              </a:lnSpc>
            </a:pPr>
            <a:r>
              <a:rPr lang="en-US" altLang="zh-CN" sz="2800">
                <a:solidFill>
                  <a:srgbClr val="663300"/>
                </a:solidFill>
              </a:rPr>
              <a:t>Integrity</a:t>
            </a:r>
          </a:p>
          <a:p>
            <a:pPr>
              <a:lnSpc>
                <a:spcPct val="80000"/>
              </a:lnSpc>
              <a:buFont typeface="Wingdings" pitchFamily="2" charset="2"/>
              <a:buNone/>
            </a:pPr>
            <a:r>
              <a:rPr lang="en-US" altLang="zh-CN" sz="2800">
                <a:solidFill>
                  <a:srgbClr val="663300"/>
                </a:solidFill>
              </a:rPr>
              <a:t>	 </a:t>
            </a:r>
            <a:r>
              <a:rPr lang="en-US" altLang="zh-CN" sz="2800"/>
              <a:t>–</a:t>
            </a:r>
            <a:r>
              <a:rPr lang="en-US" altLang="zh-CN" sz="2800">
                <a:solidFill>
                  <a:srgbClr val="663300"/>
                </a:solidFill>
              </a:rPr>
              <a:t> </a:t>
            </a:r>
            <a:r>
              <a:rPr lang="en-US" altLang="zh-CN" sz="2800"/>
              <a:t>Did you get the message I sent?</a:t>
            </a:r>
          </a:p>
          <a:p>
            <a:pPr>
              <a:lnSpc>
                <a:spcPct val="80000"/>
              </a:lnSpc>
            </a:pPr>
            <a:r>
              <a:rPr lang="en-US" altLang="zh-CN" sz="2800">
                <a:solidFill>
                  <a:srgbClr val="663300"/>
                </a:solidFill>
              </a:rPr>
              <a:t>Non-repudiability </a:t>
            </a:r>
          </a:p>
          <a:p>
            <a:pPr>
              <a:lnSpc>
                <a:spcPct val="80000"/>
              </a:lnSpc>
              <a:buFont typeface="Wingdings" pitchFamily="2" charset="2"/>
              <a:buNone/>
            </a:pPr>
            <a:r>
              <a:rPr lang="en-US" altLang="zh-CN" sz="2800"/>
              <a:t>	– Yes you did!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zh-CN"/>
              <a:t>RSA overview - encryption</a:t>
            </a:r>
          </a:p>
        </p:txBody>
      </p:sp>
      <p:sp>
        <p:nvSpPr>
          <p:cNvPr id="57347" name="Rectangle 3"/>
          <p:cNvSpPr>
            <a:spLocks noGrp="1" noChangeArrowheads="1"/>
          </p:cNvSpPr>
          <p:nvPr>
            <p:ph sz="quarter" idx="1"/>
          </p:nvPr>
        </p:nvSpPr>
        <p:spPr>
          <a:xfrm>
            <a:off x="1143000" y="2017713"/>
            <a:ext cx="7772400" cy="4114800"/>
          </a:xfrm>
        </p:spPr>
        <p:txBody>
          <a:bodyPr/>
          <a:lstStyle/>
          <a:p>
            <a:r>
              <a:rPr lang="en-US" altLang="zh-CN"/>
              <a:t>Bob wants to send a message </a:t>
            </a:r>
            <a:r>
              <a:rPr lang="en-US" altLang="zh-CN" i="1"/>
              <a:t>x</a:t>
            </a:r>
            <a:r>
              <a:rPr lang="en-US" altLang="zh-CN"/>
              <a:t> to Alice.</a:t>
            </a:r>
          </a:p>
          <a:p>
            <a:r>
              <a:rPr lang="en-US" altLang="zh-CN"/>
              <a:t>He looks up her public key (</a:t>
            </a:r>
            <a:r>
              <a:rPr lang="en-US" altLang="zh-CN" i="1"/>
              <a:t>n, e</a:t>
            </a:r>
            <a:r>
              <a:rPr lang="en-US" altLang="zh-CN"/>
              <a:t>) in a directory.</a:t>
            </a:r>
          </a:p>
          <a:p>
            <a:r>
              <a:rPr lang="en-US" altLang="zh-CN"/>
              <a:t>The encrypted message is</a:t>
            </a:r>
          </a:p>
          <a:p>
            <a:endParaRPr lang="en-US" altLang="zh-CN"/>
          </a:p>
          <a:p>
            <a:r>
              <a:rPr lang="en-US" altLang="zh-CN"/>
              <a:t>Bob sends </a:t>
            </a:r>
            <a:r>
              <a:rPr lang="en-US" altLang="zh-CN" i="1"/>
              <a:t>y</a:t>
            </a:r>
            <a:r>
              <a:rPr lang="en-US" altLang="zh-CN"/>
              <a:t> to Alice.</a:t>
            </a:r>
          </a:p>
        </p:txBody>
      </p:sp>
      <p:graphicFrame>
        <p:nvGraphicFramePr>
          <p:cNvPr id="57348" name="Object 4"/>
          <p:cNvGraphicFramePr>
            <a:graphicFrameLocks noChangeAspect="1"/>
          </p:cNvGraphicFramePr>
          <p:nvPr/>
        </p:nvGraphicFramePr>
        <p:xfrm>
          <a:off x="3124200" y="4343400"/>
          <a:ext cx="3048000" cy="549275"/>
        </p:xfrm>
        <a:graphic>
          <a:graphicData uri="http://schemas.openxmlformats.org/presentationml/2006/ole">
            <p:oleObj spid="_x0000_s57348" name="Equation" r:id="rId3" imgW="1269720" imgH="22860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228600"/>
            <a:ext cx="7793038" cy="1143000"/>
          </a:xfrm>
        </p:spPr>
        <p:txBody>
          <a:bodyPr/>
          <a:lstStyle/>
          <a:p>
            <a:r>
              <a:rPr lang="en-US" altLang="zh-CN"/>
              <a:t>RSA overview - decryption</a:t>
            </a:r>
          </a:p>
        </p:txBody>
      </p:sp>
      <p:sp>
        <p:nvSpPr>
          <p:cNvPr id="58371" name="Rectangle 3"/>
          <p:cNvSpPr>
            <a:spLocks noGrp="1" noChangeArrowheads="1"/>
          </p:cNvSpPr>
          <p:nvPr>
            <p:ph sz="quarter" idx="1"/>
          </p:nvPr>
        </p:nvSpPr>
        <p:spPr/>
        <p:txBody>
          <a:bodyPr/>
          <a:lstStyle/>
          <a:p>
            <a:r>
              <a:rPr lang="en-US" altLang="zh-CN"/>
              <a:t>To decrypt the message </a:t>
            </a:r>
          </a:p>
          <a:p>
            <a:r>
              <a:rPr lang="en-US" altLang="zh-CN"/>
              <a:t>After Alice receives the message from Bob, Alice computes</a:t>
            </a:r>
          </a:p>
          <a:p>
            <a:pPr>
              <a:buFont typeface="Wingdings" pitchFamily="2" charset="2"/>
              <a:buNone/>
            </a:pPr>
            <a:endParaRPr lang="en-US" altLang="zh-CN"/>
          </a:p>
          <a:p>
            <a:r>
              <a:rPr lang="en-US" altLang="zh-CN"/>
              <a:t>Claim: D(y) = x</a:t>
            </a:r>
          </a:p>
          <a:p>
            <a:r>
              <a:rPr lang="en-US" altLang="zh-CN"/>
              <a:t>Symmetric key cryptography is at least 100 times faster than RSA</a:t>
            </a:r>
          </a:p>
        </p:txBody>
      </p:sp>
      <p:graphicFrame>
        <p:nvGraphicFramePr>
          <p:cNvPr id="58372" name="Object 4"/>
          <p:cNvGraphicFramePr>
            <a:graphicFrameLocks noChangeAspect="1"/>
          </p:cNvGraphicFramePr>
          <p:nvPr/>
        </p:nvGraphicFramePr>
        <p:xfrm>
          <a:off x="2438400" y="3581400"/>
          <a:ext cx="2967038" cy="635000"/>
        </p:xfrm>
        <a:graphic>
          <a:graphicData uri="http://schemas.openxmlformats.org/presentationml/2006/ole">
            <p:oleObj spid="_x0000_s58372" name="Equation" r:id="rId3" imgW="1066680" imgH="228600" progId="Equation.3">
              <p:embed/>
            </p:oleObj>
          </a:graphicData>
        </a:graphic>
      </p:graphicFrame>
      <p:graphicFrame>
        <p:nvGraphicFramePr>
          <p:cNvPr id="58373" name="Object 5"/>
          <p:cNvGraphicFramePr>
            <a:graphicFrameLocks noChangeAspect="1"/>
          </p:cNvGraphicFramePr>
          <p:nvPr/>
        </p:nvGraphicFramePr>
        <p:xfrm>
          <a:off x="6019800" y="2057400"/>
          <a:ext cx="3124200" cy="561975"/>
        </p:xfrm>
        <a:graphic>
          <a:graphicData uri="http://schemas.openxmlformats.org/presentationml/2006/ole">
            <p:oleObj spid="_x0000_s58373" name="Equation" r:id="rId4" imgW="1269720" imgH="22860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zh-CN"/>
              <a:t>Tiny RSA example.</a:t>
            </a:r>
          </a:p>
        </p:txBody>
      </p:sp>
      <p:sp>
        <p:nvSpPr>
          <p:cNvPr id="59395" name="Rectangle 3"/>
          <p:cNvSpPr>
            <a:spLocks noGrp="1" noChangeArrowheads="1"/>
          </p:cNvSpPr>
          <p:nvPr>
            <p:ph sz="quarter" idx="1"/>
          </p:nvPr>
        </p:nvSpPr>
        <p:spPr/>
        <p:txBody>
          <a:bodyPr/>
          <a:lstStyle/>
          <a:p>
            <a:r>
              <a:rPr lang="en-US" altLang="zh-CN" dirty="0"/>
              <a:t>Let p = 7,  q = 11. Then n = 77 and</a:t>
            </a:r>
          </a:p>
          <a:p>
            <a:pPr>
              <a:buFont typeface="Wingdings" pitchFamily="2" charset="2"/>
              <a:buNone/>
            </a:pPr>
            <a:r>
              <a:rPr lang="en-US" altLang="zh-CN" dirty="0"/>
              <a:t>   z = 60</a:t>
            </a:r>
          </a:p>
          <a:p>
            <a:r>
              <a:rPr lang="en-US" altLang="zh-CN" dirty="0"/>
              <a:t>Choose e = 13. Find d = 13</a:t>
            </a:r>
            <a:r>
              <a:rPr lang="en-US" altLang="zh-CN" baseline="30000" dirty="0"/>
              <a:t>-1</a:t>
            </a:r>
            <a:r>
              <a:rPr lang="en-US" altLang="zh-CN" dirty="0"/>
              <a:t> mod 60 = 37.</a:t>
            </a:r>
          </a:p>
          <a:p>
            <a:r>
              <a:rPr lang="en-US" altLang="zh-CN" dirty="0"/>
              <a:t>Let message = 2.</a:t>
            </a:r>
          </a:p>
          <a:p>
            <a:r>
              <a:rPr lang="en-US" altLang="zh-CN" dirty="0"/>
              <a:t>E(2) = 2</a:t>
            </a:r>
            <a:r>
              <a:rPr lang="en-US" altLang="zh-CN" baseline="30000" dirty="0"/>
              <a:t>13</a:t>
            </a:r>
            <a:r>
              <a:rPr lang="en-US" altLang="zh-CN" dirty="0"/>
              <a:t> mod 77 = 30.</a:t>
            </a:r>
          </a:p>
          <a:p>
            <a:r>
              <a:rPr lang="en-US" altLang="zh-CN" dirty="0"/>
              <a:t>D(30) = 30</a:t>
            </a:r>
            <a:r>
              <a:rPr lang="en-US" altLang="zh-CN" baseline="30000" dirty="0"/>
              <a:t>37</a:t>
            </a:r>
            <a:r>
              <a:rPr lang="en-US" altLang="zh-CN" dirty="0"/>
              <a:t> mod 77=2</a:t>
            </a:r>
          </a:p>
          <a:p>
            <a:pPr>
              <a:buFont typeface="Wingdings" pitchFamily="2" charset="2"/>
              <a:buNone/>
            </a:pPr>
            <a:r>
              <a:rPr lang="en-US" altLang="zh-CN" dirty="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altLang="zh-CN"/>
              <a:t>Combinations of Basic Techniques</a:t>
            </a:r>
          </a:p>
        </p:txBody>
      </p:sp>
      <p:sp>
        <p:nvSpPr>
          <p:cNvPr id="55299" name="Rectangle 3"/>
          <p:cNvSpPr>
            <a:spLocks noGrp="1" noChangeArrowheads="1"/>
          </p:cNvSpPr>
          <p:nvPr>
            <p:ph sz="quarter" idx="1"/>
          </p:nvPr>
        </p:nvSpPr>
        <p:spPr/>
        <p:txBody>
          <a:bodyPr/>
          <a:lstStyle/>
          <a:p>
            <a:r>
              <a:rPr lang="en-US" altLang="zh-CN"/>
              <a:t>HMAC </a:t>
            </a:r>
            <a:r>
              <a:rPr lang="en-US" altLang="zh-CN">
                <a:latin typeface="Arial"/>
              </a:rPr>
              <a:t>–</a:t>
            </a:r>
            <a:r>
              <a:rPr lang="en-US" altLang="zh-CN"/>
              <a:t> Hashing Message Authentication Code</a:t>
            </a:r>
          </a:p>
          <a:p>
            <a:r>
              <a:rPr lang="en-US" altLang="zh-CN"/>
              <a:t>Digital Signature and Signed Hashes</a:t>
            </a:r>
          </a:p>
          <a:p>
            <a:r>
              <a:rPr lang="en-US" altLang="zh-CN"/>
              <a:t>Digital Envelope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zh-CN"/>
              <a:t>MAC</a:t>
            </a:r>
          </a:p>
        </p:txBody>
      </p:sp>
      <p:sp>
        <p:nvSpPr>
          <p:cNvPr id="63491" name="Rectangle 3"/>
          <p:cNvSpPr>
            <a:spLocks noGrp="1" noChangeArrowheads="1"/>
          </p:cNvSpPr>
          <p:nvPr>
            <p:ph sz="quarter" idx="1"/>
          </p:nvPr>
        </p:nvSpPr>
        <p:spPr>
          <a:xfrm>
            <a:off x="1182688" y="2017713"/>
            <a:ext cx="7772400" cy="2782887"/>
          </a:xfrm>
        </p:spPr>
        <p:txBody>
          <a:bodyPr/>
          <a:lstStyle/>
          <a:p>
            <a:pPr>
              <a:lnSpc>
                <a:spcPct val="80000"/>
              </a:lnSpc>
            </a:pPr>
            <a:r>
              <a:rPr lang="en-US" altLang="zh-CN" sz="2800"/>
              <a:t>Mechanisms that provide integrity check based on a secret key</a:t>
            </a:r>
          </a:p>
          <a:p>
            <a:pPr>
              <a:lnSpc>
                <a:spcPct val="80000"/>
              </a:lnSpc>
            </a:pPr>
            <a:r>
              <a:rPr lang="en-US" altLang="zh-CN" sz="2800"/>
              <a:t>MAC algorithm could be made out of a symmetric cipher </a:t>
            </a:r>
          </a:p>
          <a:p>
            <a:pPr>
              <a:lnSpc>
                <a:spcPct val="80000"/>
              </a:lnSpc>
            </a:pPr>
            <a:r>
              <a:rPr lang="en-US" altLang="zh-CN" sz="2800"/>
              <a:t>Can be thought as a checksum</a:t>
            </a:r>
          </a:p>
          <a:p>
            <a:pPr>
              <a:lnSpc>
                <a:spcPct val="80000"/>
              </a:lnSpc>
            </a:pPr>
            <a:r>
              <a:rPr lang="en-US" altLang="zh-CN" sz="2800"/>
              <a:t>Assume message M, shared key K</a:t>
            </a:r>
          </a:p>
          <a:p>
            <a:pPr lvl="1">
              <a:lnSpc>
                <a:spcPct val="80000"/>
              </a:lnSpc>
              <a:buFont typeface="Wingdings" pitchFamily="2" charset="2"/>
              <a:buNone/>
            </a:pPr>
            <a:r>
              <a:rPr lang="en-US" altLang="zh-CN" sz="2400"/>
              <a:t>MAC(M) = e(M||K) </a:t>
            </a:r>
          </a:p>
          <a:p>
            <a:pPr>
              <a:lnSpc>
                <a:spcPct val="80000"/>
              </a:lnSpc>
              <a:buFont typeface="Wingdings" pitchFamily="2" charset="2"/>
              <a:buNone/>
            </a:pPr>
            <a:endParaRPr lang="en-US" altLang="zh-CN"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zh-CN"/>
              <a:t>MAC </a:t>
            </a:r>
          </a:p>
        </p:txBody>
      </p:sp>
      <p:sp>
        <p:nvSpPr>
          <p:cNvPr id="69635" name="Rectangle 3"/>
          <p:cNvSpPr>
            <a:spLocks noGrp="1" noChangeArrowheads="1"/>
          </p:cNvSpPr>
          <p:nvPr>
            <p:ph sz="quarter" idx="1"/>
          </p:nvPr>
        </p:nvSpPr>
        <p:spPr>
          <a:xfrm>
            <a:off x="1182688" y="2017713"/>
            <a:ext cx="7772400" cy="4383087"/>
          </a:xfrm>
        </p:spPr>
        <p:txBody>
          <a:bodyPr/>
          <a:lstStyle/>
          <a:p>
            <a:pPr marL="609600" indent="-609600">
              <a:lnSpc>
                <a:spcPct val="90000"/>
              </a:lnSpc>
            </a:pPr>
            <a:r>
              <a:rPr lang="en-US" altLang="zh-CN"/>
              <a:t>Process</a:t>
            </a:r>
          </a:p>
          <a:p>
            <a:pPr marL="990600" lvl="1" indent="-533400">
              <a:lnSpc>
                <a:spcPct val="90000"/>
              </a:lnSpc>
              <a:buFont typeface="Wingdings" pitchFamily="2" charset="2"/>
              <a:buAutoNum type="arabicPeriod"/>
            </a:pPr>
            <a:r>
              <a:rPr lang="en-US" altLang="zh-CN"/>
              <a:t>A sends M &amp; M1=MAC(M)=e(M||K) </a:t>
            </a:r>
          </a:p>
          <a:p>
            <a:pPr marL="990600" lvl="1" indent="-533400">
              <a:lnSpc>
                <a:spcPct val="90000"/>
              </a:lnSpc>
              <a:buFont typeface="Wingdings" pitchFamily="2" charset="2"/>
              <a:buAutoNum type="arabicPeriod"/>
            </a:pPr>
            <a:r>
              <a:rPr lang="en-US" altLang="zh-CN"/>
              <a:t>B receives both parts</a:t>
            </a:r>
          </a:p>
          <a:p>
            <a:pPr marL="990600" lvl="1" indent="-533400">
              <a:lnSpc>
                <a:spcPct val="90000"/>
              </a:lnSpc>
              <a:buFont typeface="Wingdings" pitchFamily="2" charset="2"/>
              <a:buAutoNum type="arabicPeriod"/>
            </a:pPr>
            <a:r>
              <a:rPr lang="en-US" altLang="zh-CN"/>
              <a:t>B makes his own MAC,</a:t>
            </a:r>
          </a:p>
          <a:p>
            <a:pPr marL="1752600" lvl="3" indent="-381000">
              <a:lnSpc>
                <a:spcPct val="90000"/>
              </a:lnSpc>
              <a:buFont typeface="Wingdings" pitchFamily="2" charset="2"/>
              <a:buNone/>
            </a:pPr>
            <a:r>
              <a:rPr lang="en-US" altLang="zh-CN" sz="2800"/>
              <a:t>M2 = e(M||K)</a:t>
            </a:r>
          </a:p>
          <a:p>
            <a:pPr marL="990600" lvl="1" indent="-533400">
              <a:lnSpc>
                <a:spcPct val="90000"/>
              </a:lnSpc>
              <a:buFont typeface="Wingdings" pitchFamily="2" charset="2"/>
              <a:buAutoNum type="arabicPeriod"/>
            </a:pPr>
            <a:r>
              <a:rPr lang="en-US" altLang="zh-CN"/>
              <a:t>If M2 != M1, data has been corrupted </a:t>
            </a:r>
          </a:p>
          <a:p>
            <a:pPr marL="990600" lvl="1" indent="-533400">
              <a:lnSpc>
                <a:spcPct val="90000"/>
              </a:lnSpc>
              <a:buFont typeface="Wingdings" pitchFamily="2" charset="2"/>
              <a:buNone/>
            </a:pPr>
            <a:r>
              <a:rPr lang="en-US" altLang="zh-CN"/>
              <a:t>     If M2 == M1, data is valid</a:t>
            </a:r>
          </a:p>
          <a:p>
            <a:pPr marL="609600" indent="-609600">
              <a:lnSpc>
                <a:spcPct val="90000"/>
              </a:lnSpc>
            </a:pPr>
            <a:r>
              <a:rPr lang="en-US" altLang="zh-CN"/>
              <a:t>MAC may not be used for non-repudiation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zh-CN"/>
              <a:t>HMAC</a:t>
            </a:r>
          </a:p>
        </p:txBody>
      </p:sp>
      <p:sp>
        <p:nvSpPr>
          <p:cNvPr id="67587" name="Rectangle 3"/>
          <p:cNvSpPr>
            <a:spLocks noGrp="1" noChangeArrowheads="1"/>
          </p:cNvSpPr>
          <p:nvPr>
            <p:ph sz="quarter" idx="1"/>
          </p:nvPr>
        </p:nvSpPr>
        <p:spPr/>
        <p:txBody>
          <a:bodyPr/>
          <a:lstStyle/>
          <a:p>
            <a:pPr>
              <a:lnSpc>
                <a:spcPct val="90000"/>
              </a:lnSpc>
            </a:pPr>
            <a:r>
              <a:rPr lang="en-US" altLang="zh-CN" sz="2800"/>
              <a:t>Combines a hashing function with a secret shared key</a:t>
            </a:r>
          </a:p>
          <a:p>
            <a:pPr lvl="1">
              <a:lnSpc>
                <a:spcPct val="90000"/>
              </a:lnSpc>
              <a:buFont typeface="Wingdings" pitchFamily="2" charset="2"/>
              <a:buNone/>
            </a:pPr>
            <a:r>
              <a:rPr lang="en-US" altLang="zh-CN" sz="2400"/>
              <a:t>HMAC = HASH(M||K)</a:t>
            </a:r>
          </a:p>
          <a:p>
            <a:pPr>
              <a:lnSpc>
                <a:spcPct val="90000"/>
              </a:lnSpc>
            </a:pPr>
            <a:r>
              <a:rPr lang="en-US" altLang="zh-CN" sz="2800"/>
              <a:t>HMAC can be used with any iterative cryptographic hash function, e.g., MD5, SHA-1, in combination with a secret shared key. </a:t>
            </a:r>
          </a:p>
          <a:p>
            <a:pPr>
              <a:lnSpc>
                <a:spcPct val="90000"/>
              </a:lnSpc>
            </a:pPr>
            <a:r>
              <a:rPr lang="en-US" altLang="zh-CN" sz="2800"/>
              <a:t>Computationally faster and compacter than MAC</a:t>
            </a:r>
          </a:p>
          <a:p>
            <a:pPr>
              <a:lnSpc>
                <a:spcPct val="90000"/>
              </a:lnSpc>
            </a:pPr>
            <a:r>
              <a:rPr lang="en-US" altLang="zh-CN" sz="2800"/>
              <a:t>Used in IPSec</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zh-CN"/>
              <a:t>Digital Signatures</a:t>
            </a:r>
          </a:p>
        </p:txBody>
      </p:sp>
      <p:sp>
        <p:nvSpPr>
          <p:cNvPr id="73731" name="Rectangle 3"/>
          <p:cNvSpPr>
            <a:spLocks noGrp="1" noChangeArrowheads="1"/>
          </p:cNvSpPr>
          <p:nvPr>
            <p:ph sz="quarter" idx="1"/>
          </p:nvPr>
        </p:nvSpPr>
        <p:spPr>
          <a:xfrm>
            <a:off x="762000" y="1828800"/>
            <a:ext cx="8077200" cy="4267200"/>
          </a:xfrm>
        </p:spPr>
        <p:txBody>
          <a:bodyPr>
            <a:normAutofit lnSpcReduction="10000"/>
          </a:bodyPr>
          <a:lstStyle/>
          <a:p>
            <a:r>
              <a:rPr lang="en-US" altLang="zh-CN" sz="2800"/>
              <a:t>Desirable properties of handwritten signatures:</a:t>
            </a:r>
          </a:p>
          <a:p>
            <a:pPr lvl="1"/>
            <a:r>
              <a:rPr lang="en-US" altLang="zh-CN" sz="2400"/>
              <a:t>Signed document is  authentic.		</a:t>
            </a:r>
          </a:p>
          <a:p>
            <a:pPr lvl="1"/>
            <a:r>
              <a:rPr lang="en-US" altLang="zh-CN" sz="2400"/>
              <a:t>Signature is unforgeable.</a:t>
            </a:r>
          </a:p>
          <a:p>
            <a:pPr lvl="1"/>
            <a:r>
              <a:rPr lang="en-US" altLang="zh-CN" sz="2400"/>
              <a:t>Signature is not reusable.</a:t>
            </a:r>
          </a:p>
          <a:p>
            <a:pPr lvl="1"/>
            <a:r>
              <a:rPr lang="en-US" altLang="zh-CN" sz="2400"/>
              <a:t>Signed document is unalterable.</a:t>
            </a:r>
          </a:p>
          <a:p>
            <a:pPr lvl="1"/>
            <a:r>
              <a:rPr lang="en-US" altLang="zh-CN" sz="2400"/>
              <a:t>Signature cannot be repudiated.</a:t>
            </a:r>
          </a:p>
          <a:p>
            <a:pPr lvl="1">
              <a:buFont typeface="Wingdings" pitchFamily="2" charset="2"/>
              <a:buNone/>
            </a:pPr>
            <a:r>
              <a:rPr lang="en-US" altLang="zh-CN" sz="2400"/>
              <a:t> (Above not strictly true but mostly so)</a:t>
            </a:r>
          </a:p>
          <a:p>
            <a:r>
              <a:rPr lang="en-US" altLang="zh-CN" sz="2800"/>
              <a:t>Same properties and more can be achieved by </a:t>
            </a:r>
            <a:r>
              <a:rPr lang="en-US" altLang="zh-CN" sz="2800" i="1"/>
              <a:t>digital signatures</a:t>
            </a:r>
            <a:r>
              <a:rPr lang="en-US" altLang="zh-CN" sz="2800"/>
              <a:t>.</a:t>
            </a:r>
          </a:p>
          <a:p>
            <a:r>
              <a:rPr lang="en-US" altLang="zh-CN" sz="2800"/>
              <a:t>Digital Signatures use public key cryptography.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tLang="zh-CN"/>
              <a:t>RSA based signature</a:t>
            </a:r>
          </a:p>
        </p:txBody>
      </p:sp>
      <p:sp>
        <p:nvSpPr>
          <p:cNvPr id="74755" name="Rectangle 3"/>
          <p:cNvSpPr>
            <a:spLocks noGrp="1" noChangeArrowheads="1"/>
          </p:cNvSpPr>
          <p:nvPr>
            <p:ph sz="quarter" idx="1"/>
          </p:nvPr>
        </p:nvSpPr>
        <p:spPr>
          <a:xfrm>
            <a:off x="685800" y="3962400"/>
            <a:ext cx="7696200" cy="2514600"/>
          </a:xfrm>
        </p:spPr>
        <p:txBody>
          <a:bodyPr>
            <a:normAutofit/>
          </a:bodyPr>
          <a:lstStyle/>
          <a:p>
            <a:pPr>
              <a:lnSpc>
                <a:spcPct val="90000"/>
              </a:lnSpc>
            </a:pPr>
            <a:r>
              <a:rPr lang="en-US" altLang="zh-CN" sz="2800"/>
              <a:t>Alice signs message by encrypting with private key.</a:t>
            </a:r>
          </a:p>
          <a:p>
            <a:pPr>
              <a:lnSpc>
                <a:spcPct val="90000"/>
              </a:lnSpc>
            </a:pPr>
            <a:r>
              <a:rPr lang="en-US" altLang="zh-CN" sz="2800"/>
              <a:t>Bob decrypts message with Alice’s public key.</a:t>
            </a:r>
          </a:p>
          <a:p>
            <a:pPr>
              <a:lnSpc>
                <a:spcPct val="90000"/>
              </a:lnSpc>
            </a:pPr>
            <a:r>
              <a:rPr lang="en-US" altLang="zh-CN" sz="2800"/>
              <a:t>If meaningful message then it must have been encrypted with Alice’s private key!</a:t>
            </a:r>
          </a:p>
          <a:p>
            <a:pPr>
              <a:lnSpc>
                <a:spcPct val="90000"/>
              </a:lnSpc>
              <a:buFont typeface="Wingdings" pitchFamily="2" charset="2"/>
              <a:buNone/>
            </a:pPr>
            <a:endParaRPr lang="en-US" altLang="zh-CN" sz="2800"/>
          </a:p>
        </p:txBody>
      </p:sp>
      <p:grpSp>
        <p:nvGrpSpPr>
          <p:cNvPr id="74756" name="Group 4"/>
          <p:cNvGrpSpPr>
            <a:grpSpLocks/>
          </p:cNvGrpSpPr>
          <p:nvPr/>
        </p:nvGrpSpPr>
        <p:grpSpPr bwMode="auto">
          <a:xfrm>
            <a:off x="533400" y="1981200"/>
            <a:ext cx="8153400" cy="1828800"/>
            <a:chOff x="192" y="1056"/>
            <a:chExt cx="5424" cy="1152"/>
          </a:xfrm>
        </p:grpSpPr>
        <p:sp>
          <p:nvSpPr>
            <p:cNvPr id="74757" name="Rectangle 5"/>
            <p:cNvSpPr>
              <a:spLocks noChangeArrowheads="1"/>
            </p:cNvSpPr>
            <p:nvPr/>
          </p:nvSpPr>
          <p:spPr bwMode="auto">
            <a:xfrm>
              <a:off x="192" y="1296"/>
              <a:ext cx="864" cy="912"/>
            </a:xfrm>
            <a:prstGeom prst="rect">
              <a:avLst/>
            </a:prstGeom>
            <a:solidFill>
              <a:schemeClr val="accent1"/>
            </a:solidFill>
            <a:ln w="9525">
              <a:solidFill>
                <a:schemeClr val="tx1"/>
              </a:solidFill>
              <a:miter lim="800000"/>
              <a:headEnd/>
              <a:tailEnd/>
            </a:ln>
            <a:effectLst/>
          </p:spPr>
          <p:txBody>
            <a:bodyPr wrap="none" anchor="ctr"/>
            <a:lstStyle/>
            <a:p>
              <a:pPr algn="ctr"/>
              <a:r>
                <a:rPr lang="en-US" altLang="zh-CN" sz="2400"/>
                <a:t>Hello, I </a:t>
              </a:r>
            </a:p>
            <a:p>
              <a:pPr algn="ctr"/>
              <a:r>
                <a:rPr lang="en-US" altLang="zh-CN" sz="2400"/>
                <a:t>love you</a:t>
              </a:r>
            </a:p>
          </p:txBody>
        </p:sp>
        <p:sp>
          <p:nvSpPr>
            <p:cNvPr id="74758" name="Rectangle 6"/>
            <p:cNvSpPr>
              <a:spLocks noChangeArrowheads="1"/>
            </p:cNvSpPr>
            <p:nvPr/>
          </p:nvSpPr>
          <p:spPr bwMode="auto">
            <a:xfrm>
              <a:off x="1344" y="1296"/>
              <a:ext cx="864" cy="912"/>
            </a:xfrm>
            <a:prstGeom prst="rect">
              <a:avLst/>
            </a:prstGeom>
            <a:solidFill>
              <a:schemeClr val="accent1"/>
            </a:solidFill>
            <a:ln w="9525">
              <a:solidFill>
                <a:schemeClr val="tx1"/>
              </a:solidFill>
              <a:miter lim="800000"/>
              <a:headEnd/>
              <a:tailEnd/>
            </a:ln>
            <a:effectLst/>
          </p:spPr>
          <p:txBody>
            <a:bodyPr wrap="none" anchor="ctr"/>
            <a:lstStyle/>
            <a:p>
              <a:pPr algn="ctr"/>
              <a:r>
                <a:rPr lang="en-US" altLang="zh-CN" sz="2400"/>
                <a:t>Encrypt</a:t>
              </a:r>
            </a:p>
            <a:p>
              <a:pPr algn="ctr"/>
              <a:r>
                <a:rPr lang="en-US" altLang="zh-CN" sz="2400"/>
                <a:t>With </a:t>
              </a:r>
            </a:p>
            <a:p>
              <a:pPr algn="ctr"/>
              <a:r>
                <a:rPr lang="en-US" altLang="zh-CN" sz="2400"/>
                <a:t>Private</a:t>
              </a:r>
            </a:p>
            <a:p>
              <a:pPr algn="ctr"/>
              <a:r>
                <a:rPr lang="en-US" altLang="zh-CN" sz="2400"/>
                <a:t>key</a:t>
              </a:r>
            </a:p>
          </p:txBody>
        </p:sp>
        <p:sp>
          <p:nvSpPr>
            <p:cNvPr id="74759" name="Rectangle 7"/>
            <p:cNvSpPr>
              <a:spLocks noChangeArrowheads="1"/>
            </p:cNvSpPr>
            <p:nvPr/>
          </p:nvSpPr>
          <p:spPr bwMode="auto">
            <a:xfrm>
              <a:off x="2496" y="1296"/>
              <a:ext cx="864" cy="912"/>
            </a:xfrm>
            <a:prstGeom prst="rect">
              <a:avLst/>
            </a:prstGeom>
            <a:solidFill>
              <a:schemeClr val="accent1"/>
            </a:solidFill>
            <a:ln w="9525">
              <a:solidFill>
                <a:schemeClr val="tx1"/>
              </a:solidFill>
              <a:miter lim="800000"/>
              <a:headEnd/>
              <a:tailEnd/>
            </a:ln>
            <a:effectLst/>
          </p:spPr>
          <p:txBody>
            <a:bodyPr wrap="none" anchor="ctr"/>
            <a:lstStyle/>
            <a:p>
              <a:pPr algn="ctr"/>
              <a:r>
                <a:rPr lang="en-US" altLang="zh-CN" sz="2400"/>
                <a:t>Hjkhrk</a:t>
              </a:r>
            </a:p>
            <a:p>
              <a:pPr algn="ctr"/>
              <a:r>
                <a:rPr lang="en-US" altLang="zh-CN" sz="2400"/>
                <a:t>Hj837*</a:t>
              </a:r>
            </a:p>
            <a:p>
              <a:pPr algn="ctr"/>
              <a:r>
                <a:rPr lang="en-US" altLang="zh-CN" sz="2400"/>
                <a:t>*ji8hj]</a:t>
              </a:r>
            </a:p>
          </p:txBody>
        </p:sp>
        <p:sp>
          <p:nvSpPr>
            <p:cNvPr id="74760" name="Rectangle 8"/>
            <p:cNvSpPr>
              <a:spLocks noChangeArrowheads="1"/>
            </p:cNvSpPr>
            <p:nvPr/>
          </p:nvSpPr>
          <p:spPr bwMode="auto">
            <a:xfrm>
              <a:off x="3600" y="1296"/>
              <a:ext cx="864" cy="912"/>
            </a:xfrm>
            <a:prstGeom prst="rect">
              <a:avLst/>
            </a:prstGeom>
            <a:solidFill>
              <a:schemeClr val="accent1"/>
            </a:solidFill>
            <a:ln w="9525">
              <a:solidFill>
                <a:schemeClr val="tx1"/>
              </a:solidFill>
              <a:miter lim="800000"/>
              <a:headEnd/>
              <a:tailEnd/>
            </a:ln>
            <a:effectLst/>
          </p:spPr>
          <p:txBody>
            <a:bodyPr wrap="none" anchor="ctr"/>
            <a:lstStyle/>
            <a:p>
              <a:pPr algn="ctr"/>
              <a:r>
                <a:rPr lang="en-US" altLang="zh-CN" sz="2400"/>
                <a:t>Decrypt</a:t>
              </a:r>
            </a:p>
            <a:p>
              <a:pPr algn="ctr"/>
              <a:r>
                <a:rPr lang="en-US" altLang="zh-CN" sz="2400"/>
                <a:t>With</a:t>
              </a:r>
            </a:p>
            <a:p>
              <a:pPr algn="ctr"/>
              <a:r>
                <a:rPr lang="en-US" altLang="zh-CN" sz="2400"/>
                <a:t>Public</a:t>
              </a:r>
            </a:p>
            <a:p>
              <a:pPr algn="ctr"/>
              <a:r>
                <a:rPr lang="en-US" altLang="zh-CN" sz="2400"/>
                <a:t>key</a:t>
              </a:r>
            </a:p>
          </p:txBody>
        </p:sp>
        <p:sp>
          <p:nvSpPr>
            <p:cNvPr id="74761" name="Rectangle 9"/>
            <p:cNvSpPr>
              <a:spLocks noChangeArrowheads="1"/>
            </p:cNvSpPr>
            <p:nvPr/>
          </p:nvSpPr>
          <p:spPr bwMode="auto">
            <a:xfrm>
              <a:off x="4752" y="1296"/>
              <a:ext cx="864" cy="912"/>
            </a:xfrm>
            <a:prstGeom prst="rect">
              <a:avLst/>
            </a:prstGeom>
            <a:solidFill>
              <a:schemeClr val="accent1"/>
            </a:solidFill>
            <a:ln w="9525">
              <a:solidFill>
                <a:schemeClr val="tx1"/>
              </a:solidFill>
              <a:miter lim="800000"/>
              <a:headEnd/>
              <a:tailEnd/>
            </a:ln>
            <a:effectLst/>
          </p:spPr>
          <p:txBody>
            <a:bodyPr wrap="none" anchor="ctr"/>
            <a:lstStyle/>
            <a:p>
              <a:pPr algn="ctr"/>
              <a:r>
                <a:rPr lang="en-US" altLang="zh-CN" sz="2400"/>
                <a:t>Hello, I </a:t>
              </a:r>
            </a:p>
            <a:p>
              <a:pPr algn="ctr"/>
              <a:r>
                <a:rPr lang="en-US" altLang="zh-CN" sz="2400"/>
                <a:t>love you</a:t>
              </a:r>
            </a:p>
          </p:txBody>
        </p:sp>
        <p:sp>
          <p:nvSpPr>
            <p:cNvPr id="74762" name="Line 10"/>
            <p:cNvSpPr>
              <a:spLocks noChangeShapeType="1"/>
            </p:cNvSpPr>
            <p:nvPr/>
          </p:nvSpPr>
          <p:spPr bwMode="auto">
            <a:xfrm>
              <a:off x="1056" y="1728"/>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74763" name="Line 11"/>
            <p:cNvSpPr>
              <a:spLocks noChangeShapeType="1"/>
            </p:cNvSpPr>
            <p:nvPr/>
          </p:nvSpPr>
          <p:spPr bwMode="auto">
            <a:xfrm>
              <a:off x="2208" y="1728"/>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74764" name="Line 12"/>
            <p:cNvSpPr>
              <a:spLocks noChangeShapeType="1"/>
            </p:cNvSpPr>
            <p:nvPr/>
          </p:nvSpPr>
          <p:spPr bwMode="auto">
            <a:xfrm>
              <a:off x="3360" y="1728"/>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74765" name="Line 13"/>
            <p:cNvSpPr>
              <a:spLocks noChangeShapeType="1"/>
            </p:cNvSpPr>
            <p:nvPr/>
          </p:nvSpPr>
          <p:spPr bwMode="auto">
            <a:xfrm>
              <a:off x="4464" y="1728"/>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74766" name="Text Box 14"/>
            <p:cNvSpPr txBox="1">
              <a:spLocks noChangeArrowheads="1"/>
            </p:cNvSpPr>
            <p:nvPr/>
          </p:nvSpPr>
          <p:spPr bwMode="auto">
            <a:xfrm>
              <a:off x="249" y="1065"/>
              <a:ext cx="700" cy="231"/>
            </a:xfrm>
            <a:prstGeom prst="rect">
              <a:avLst/>
            </a:prstGeom>
            <a:noFill/>
            <a:ln w="9525">
              <a:noFill/>
              <a:miter lim="800000"/>
              <a:headEnd/>
              <a:tailEnd/>
            </a:ln>
            <a:effectLst/>
          </p:spPr>
          <p:txBody>
            <a:bodyPr wrap="none">
              <a:spAutoFit/>
            </a:bodyPr>
            <a:lstStyle/>
            <a:p>
              <a:r>
                <a:rPr lang="en-US" altLang="zh-CN"/>
                <a:t>Message</a:t>
              </a:r>
            </a:p>
          </p:txBody>
        </p:sp>
        <p:sp>
          <p:nvSpPr>
            <p:cNvPr id="74767" name="Text Box 15"/>
            <p:cNvSpPr txBox="1">
              <a:spLocks noChangeArrowheads="1"/>
            </p:cNvSpPr>
            <p:nvPr/>
          </p:nvSpPr>
          <p:spPr bwMode="auto">
            <a:xfrm>
              <a:off x="1392" y="1056"/>
              <a:ext cx="819" cy="231"/>
            </a:xfrm>
            <a:prstGeom prst="rect">
              <a:avLst/>
            </a:prstGeom>
            <a:noFill/>
            <a:ln w="9525">
              <a:noFill/>
              <a:miter lim="800000"/>
              <a:headEnd/>
              <a:tailEnd/>
            </a:ln>
            <a:effectLst/>
          </p:spPr>
          <p:txBody>
            <a:bodyPr wrap="none">
              <a:spAutoFit/>
            </a:bodyPr>
            <a:lstStyle/>
            <a:p>
              <a:r>
                <a:rPr lang="en-US" altLang="zh-CN"/>
                <a:t>Alice signs</a:t>
              </a:r>
            </a:p>
          </p:txBody>
        </p:sp>
        <p:sp>
          <p:nvSpPr>
            <p:cNvPr id="74768" name="Text Box 16"/>
            <p:cNvSpPr txBox="1">
              <a:spLocks noChangeArrowheads="1"/>
            </p:cNvSpPr>
            <p:nvPr/>
          </p:nvSpPr>
          <p:spPr bwMode="auto">
            <a:xfrm>
              <a:off x="2352" y="1056"/>
              <a:ext cx="1211" cy="231"/>
            </a:xfrm>
            <a:prstGeom prst="rect">
              <a:avLst/>
            </a:prstGeom>
            <a:noFill/>
            <a:ln w="9525">
              <a:noFill/>
              <a:miter lim="800000"/>
              <a:headEnd/>
              <a:tailEnd/>
            </a:ln>
            <a:effectLst/>
          </p:spPr>
          <p:txBody>
            <a:bodyPr wrap="none">
              <a:spAutoFit/>
            </a:bodyPr>
            <a:lstStyle/>
            <a:p>
              <a:r>
                <a:rPr lang="en-US" altLang="zh-CN"/>
                <a:t>Signed message</a:t>
              </a:r>
            </a:p>
          </p:txBody>
        </p:sp>
        <p:sp>
          <p:nvSpPr>
            <p:cNvPr id="74769" name="Text Box 17"/>
            <p:cNvSpPr txBox="1">
              <a:spLocks noChangeArrowheads="1"/>
            </p:cNvSpPr>
            <p:nvPr/>
          </p:nvSpPr>
          <p:spPr bwMode="auto">
            <a:xfrm>
              <a:off x="3600" y="1056"/>
              <a:ext cx="904" cy="231"/>
            </a:xfrm>
            <a:prstGeom prst="rect">
              <a:avLst/>
            </a:prstGeom>
            <a:noFill/>
            <a:ln w="9525">
              <a:noFill/>
              <a:miter lim="800000"/>
              <a:headEnd/>
              <a:tailEnd/>
            </a:ln>
            <a:effectLst/>
          </p:spPr>
          <p:txBody>
            <a:bodyPr wrap="none">
              <a:spAutoFit/>
            </a:bodyPr>
            <a:lstStyle/>
            <a:p>
              <a:r>
                <a:rPr lang="en-US" altLang="zh-CN"/>
                <a:t>Bob verifies</a:t>
              </a:r>
            </a:p>
          </p:txBody>
        </p:sp>
        <p:sp>
          <p:nvSpPr>
            <p:cNvPr id="74770" name="Text Box 18"/>
            <p:cNvSpPr txBox="1">
              <a:spLocks noChangeArrowheads="1"/>
            </p:cNvSpPr>
            <p:nvPr/>
          </p:nvSpPr>
          <p:spPr bwMode="auto">
            <a:xfrm>
              <a:off x="4800" y="1056"/>
              <a:ext cx="700" cy="231"/>
            </a:xfrm>
            <a:prstGeom prst="rect">
              <a:avLst/>
            </a:prstGeom>
            <a:noFill/>
            <a:ln w="9525">
              <a:noFill/>
              <a:miter lim="800000"/>
              <a:headEnd/>
              <a:tailEnd/>
            </a:ln>
            <a:effectLst/>
          </p:spPr>
          <p:txBody>
            <a:bodyPr wrap="none">
              <a:spAutoFit/>
            </a:bodyPr>
            <a:lstStyle/>
            <a:p>
              <a:r>
                <a:rPr lang="en-US" altLang="zh-CN"/>
                <a:t>Message</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zh-CN"/>
              <a:t>Signing With Message Digests</a:t>
            </a:r>
          </a:p>
        </p:txBody>
      </p:sp>
      <p:pic>
        <p:nvPicPr>
          <p:cNvPr id="72709" name="Picture 5"/>
          <p:cNvPicPr>
            <a:picLocks noChangeAspect="1" noChangeArrowheads="1"/>
          </p:cNvPicPr>
          <p:nvPr/>
        </p:nvPicPr>
        <p:blipFill>
          <a:blip r:embed="rId2"/>
          <a:srcRect/>
          <a:stretch>
            <a:fillRect/>
          </a:stretch>
        </p:blipFill>
        <p:spPr bwMode="auto">
          <a:xfrm>
            <a:off x="1219200" y="1809750"/>
            <a:ext cx="6858000" cy="2000250"/>
          </a:xfrm>
          <a:prstGeom prst="rect">
            <a:avLst/>
          </a:prstGeom>
          <a:noFill/>
          <a:ln w="9525">
            <a:noFill/>
            <a:miter lim="800000"/>
            <a:headEnd/>
            <a:tailEnd/>
          </a:ln>
          <a:effectLst/>
        </p:spPr>
      </p:pic>
      <p:pic>
        <p:nvPicPr>
          <p:cNvPr id="72711" name="Picture 7"/>
          <p:cNvPicPr>
            <a:picLocks noChangeAspect="1" noChangeArrowheads="1"/>
          </p:cNvPicPr>
          <p:nvPr/>
        </p:nvPicPr>
        <p:blipFill>
          <a:blip r:embed="rId3"/>
          <a:srcRect/>
          <a:stretch>
            <a:fillRect/>
          </a:stretch>
        </p:blipFill>
        <p:spPr bwMode="auto">
          <a:xfrm>
            <a:off x="533400" y="4038600"/>
            <a:ext cx="8382000" cy="2039938"/>
          </a:xfrm>
          <a:prstGeom prst="rect">
            <a:avLst/>
          </a:prstGeom>
          <a:noFill/>
          <a:ln w="9525">
            <a:noFill/>
            <a:miter lim="800000"/>
            <a:headEnd/>
            <a:tailEnd/>
          </a:ln>
          <a:effectLst/>
        </p:spPr>
      </p:pic>
      <p:sp>
        <p:nvSpPr>
          <p:cNvPr id="72713" name="Text Box 9"/>
          <p:cNvSpPr txBox="1">
            <a:spLocks noChangeArrowheads="1"/>
          </p:cNvSpPr>
          <p:nvPr/>
        </p:nvSpPr>
        <p:spPr bwMode="auto">
          <a:xfrm>
            <a:off x="1676400" y="3671888"/>
            <a:ext cx="5895975" cy="366712"/>
          </a:xfrm>
          <a:prstGeom prst="rect">
            <a:avLst/>
          </a:prstGeom>
          <a:noFill/>
          <a:ln w="9525">
            <a:noFill/>
            <a:miter lim="800000"/>
            <a:headEnd/>
            <a:tailEnd/>
          </a:ln>
          <a:effectLst/>
        </p:spPr>
        <p:txBody>
          <a:bodyPr wrap="none">
            <a:spAutoFit/>
          </a:bodyPr>
          <a:lstStyle/>
          <a:p>
            <a:r>
              <a:rPr lang="en-US" altLang="zh-CN"/>
              <a:t>Figure 1: The process used to create a Digital Signature </a:t>
            </a:r>
          </a:p>
        </p:txBody>
      </p:sp>
      <p:sp>
        <p:nvSpPr>
          <p:cNvPr id="72714" name="Text Box 10"/>
          <p:cNvSpPr txBox="1">
            <a:spLocks noChangeArrowheads="1"/>
          </p:cNvSpPr>
          <p:nvPr/>
        </p:nvSpPr>
        <p:spPr bwMode="auto">
          <a:xfrm>
            <a:off x="1752600" y="6096000"/>
            <a:ext cx="5827713" cy="366713"/>
          </a:xfrm>
          <a:prstGeom prst="rect">
            <a:avLst/>
          </a:prstGeom>
          <a:noFill/>
          <a:ln w="9525">
            <a:noFill/>
            <a:miter lim="800000"/>
            <a:headEnd/>
            <a:tailEnd/>
          </a:ln>
          <a:effectLst/>
        </p:spPr>
        <p:txBody>
          <a:bodyPr wrap="none">
            <a:spAutoFit/>
          </a:bodyPr>
          <a:lstStyle/>
          <a:p>
            <a:r>
              <a:rPr lang="en-US" altLang="zh-CN"/>
              <a:t>Figure 2: The process used to verify a Digital Signature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altLang="zh-CN"/>
              <a:t>Network Security - Why is it difficult?</a:t>
            </a:r>
          </a:p>
        </p:txBody>
      </p:sp>
      <p:sp>
        <p:nvSpPr>
          <p:cNvPr id="12291" name="Rectangle 3"/>
          <p:cNvSpPr>
            <a:spLocks noGrp="1" noChangeArrowheads="1"/>
          </p:cNvSpPr>
          <p:nvPr>
            <p:ph sz="quarter" idx="1"/>
          </p:nvPr>
        </p:nvSpPr>
        <p:spPr>
          <a:xfrm>
            <a:off x="1182688" y="2017713"/>
            <a:ext cx="7772400" cy="3621087"/>
          </a:xfrm>
        </p:spPr>
        <p:txBody>
          <a:bodyPr/>
          <a:lstStyle/>
          <a:p>
            <a:r>
              <a:rPr lang="en-US" altLang="zh-CN"/>
              <a:t>Complexity.</a:t>
            </a:r>
          </a:p>
          <a:p>
            <a:r>
              <a:rPr lang="en-US" altLang="zh-CN"/>
              <a:t>Resource sharing.</a:t>
            </a:r>
          </a:p>
          <a:p>
            <a:r>
              <a:rPr lang="en-US" altLang="zh-CN"/>
              <a:t>Unknown Perimeter.</a:t>
            </a:r>
          </a:p>
          <a:p>
            <a:r>
              <a:rPr lang="en-US" altLang="zh-CN"/>
              <a:t>Many points of attack.</a:t>
            </a:r>
          </a:p>
          <a:p>
            <a:r>
              <a:rPr lang="en-US" altLang="zh-CN"/>
              <a:t>Anonymity.</a:t>
            </a:r>
          </a:p>
          <a:p>
            <a:r>
              <a:rPr lang="en-US" altLang="zh-CN"/>
              <a:t>Unknown Paths.</a:t>
            </a:r>
          </a:p>
          <a:p>
            <a:endParaRPr lang="en-US" altLang="zh-C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zh-CN"/>
              <a:t>Digital Envelopes</a:t>
            </a:r>
          </a:p>
        </p:txBody>
      </p:sp>
      <p:sp>
        <p:nvSpPr>
          <p:cNvPr id="71683" name="Rectangle 3"/>
          <p:cNvSpPr>
            <a:spLocks noGrp="1" noChangeArrowheads="1"/>
          </p:cNvSpPr>
          <p:nvPr>
            <p:ph sz="quarter" idx="1"/>
          </p:nvPr>
        </p:nvSpPr>
        <p:spPr/>
        <p:txBody>
          <a:bodyPr/>
          <a:lstStyle/>
          <a:p>
            <a:r>
              <a:rPr lang="en-US" altLang="zh-CN"/>
              <a:t>With digital signatures, the data is transmitted in the clear</a:t>
            </a:r>
          </a:p>
          <a:p>
            <a:r>
              <a:rPr lang="en-US" altLang="zh-CN"/>
              <a:t>A digital envelope uses a one-time, symmetric key (nonce) for bulk data encryption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zh-CN"/>
              <a:t>Digital Envelopes</a:t>
            </a:r>
          </a:p>
        </p:txBody>
      </p:sp>
      <p:pic>
        <p:nvPicPr>
          <p:cNvPr id="75780" name="Picture 4"/>
          <p:cNvPicPr>
            <a:picLocks noChangeAspect="1" noChangeArrowheads="1"/>
          </p:cNvPicPr>
          <p:nvPr/>
        </p:nvPicPr>
        <p:blipFill>
          <a:blip r:embed="rId2"/>
          <a:srcRect/>
          <a:stretch>
            <a:fillRect/>
          </a:stretch>
        </p:blipFill>
        <p:spPr bwMode="auto">
          <a:xfrm>
            <a:off x="685800" y="1828800"/>
            <a:ext cx="8077200" cy="2057400"/>
          </a:xfrm>
          <a:prstGeom prst="rect">
            <a:avLst/>
          </a:prstGeom>
          <a:noFill/>
          <a:ln w="9525">
            <a:noFill/>
            <a:miter lim="800000"/>
            <a:headEnd/>
            <a:tailEnd/>
          </a:ln>
          <a:effectLst/>
        </p:spPr>
      </p:pic>
      <p:pic>
        <p:nvPicPr>
          <p:cNvPr id="75781" name="Picture 5"/>
          <p:cNvPicPr>
            <a:picLocks noChangeAspect="1" noChangeArrowheads="1"/>
          </p:cNvPicPr>
          <p:nvPr/>
        </p:nvPicPr>
        <p:blipFill>
          <a:blip r:embed="rId3"/>
          <a:srcRect/>
          <a:stretch>
            <a:fillRect/>
          </a:stretch>
        </p:blipFill>
        <p:spPr bwMode="auto">
          <a:xfrm>
            <a:off x="609600" y="4267200"/>
            <a:ext cx="8077200" cy="2209800"/>
          </a:xfrm>
          <a:prstGeom prst="rect">
            <a:avLst/>
          </a:prstGeom>
          <a:noFill/>
          <a:ln w="9525">
            <a:noFill/>
            <a:miter lim="800000"/>
            <a:headEnd/>
            <a:tailEnd/>
          </a:ln>
          <a:effectLst/>
        </p:spPr>
      </p:pic>
      <p:sp>
        <p:nvSpPr>
          <p:cNvPr id="75782" name="Text Box 6"/>
          <p:cNvSpPr txBox="1">
            <a:spLocks noChangeArrowheads="1"/>
          </p:cNvSpPr>
          <p:nvPr/>
        </p:nvSpPr>
        <p:spPr bwMode="auto">
          <a:xfrm>
            <a:off x="1676400" y="3824288"/>
            <a:ext cx="5849938" cy="366712"/>
          </a:xfrm>
          <a:prstGeom prst="rect">
            <a:avLst/>
          </a:prstGeom>
          <a:noFill/>
          <a:ln w="9525">
            <a:noFill/>
            <a:miter lim="800000"/>
            <a:headEnd/>
            <a:tailEnd/>
          </a:ln>
          <a:effectLst/>
        </p:spPr>
        <p:txBody>
          <a:bodyPr wrap="none">
            <a:spAutoFit/>
          </a:bodyPr>
          <a:lstStyle/>
          <a:p>
            <a:r>
              <a:rPr lang="en-US" altLang="zh-CN"/>
              <a:t>Figure 3: The process used to create a Digital Envelope </a:t>
            </a:r>
          </a:p>
        </p:txBody>
      </p:sp>
      <p:sp>
        <p:nvSpPr>
          <p:cNvPr id="75783" name="Text Box 7"/>
          <p:cNvSpPr txBox="1">
            <a:spLocks noChangeArrowheads="1"/>
          </p:cNvSpPr>
          <p:nvPr/>
        </p:nvSpPr>
        <p:spPr bwMode="auto">
          <a:xfrm>
            <a:off x="1693863" y="6491288"/>
            <a:ext cx="5781675" cy="366712"/>
          </a:xfrm>
          <a:prstGeom prst="rect">
            <a:avLst/>
          </a:prstGeom>
          <a:noFill/>
          <a:ln w="9525">
            <a:noFill/>
            <a:miter lim="800000"/>
            <a:headEnd/>
            <a:tailEnd/>
          </a:ln>
          <a:effectLst/>
        </p:spPr>
        <p:txBody>
          <a:bodyPr wrap="none">
            <a:spAutoFit/>
          </a:bodyPr>
          <a:lstStyle/>
          <a:p>
            <a:r>
              <a:rPr lang="en-US" altLang="zh-CN"/>
              <a:t>Figure 4: The process used to verify a Digital Envelope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fontScale="90000"/>
          </a:bodyPr>
          <a:lstStyle/>
          <a:p>
            <a:r>
              <a:rPr lang="en-US" altLang="zh-CN"/>
              <a:t>Create a Digital Envelope Carrying Digitally Signed Data</a:t>
            </a:r>
          </a:p>
        </p:txBody>
      </p:sp>
      <p:pic>
        <p:nvPicPr>
          <p:cNvPr id="76804" name="Picture 4"/>
          <p:cNvPicPr>
            <a:picLocks noChangeAspect="1" noChangeArrowheads="1"/>
          </p:cNvPicPr>
          <p:nvPr/>
        </p:nvPicPr>
        <p:blipFill>
          <a:blip r:embed="rId3"/>
          <a:srcRect/>
          <a:stretch>
            <a:fillRect/>
          </a:stretch>
        </p:blipFill>
        <p:spPr bwMode="auto">
          <a:xfrm>
            <a:off x="685800" y="1928813"/>
            <a:ext cx="8077200" cy="4548187"/>
          </a:xfrm>
          <a:prstGeom prst="rect">
            <a:avLst/>
          </a:prstGeom>
          <a:noFill/>
          <a:ln w="9525">
            <a:noFill/>
            <a:miter lim="800000"/>
            <a:headEnd/>
            <a:tailEnd/>
          </a:ln>
          <a:effectLst/>
        </p:spPr>
      </p:pic>
      <p:sp>
        <p:nvSpPr>
          <p:cNvPr id="76807" name="Freeform 7"/>
          <p:cNvSpPr>
            <a:spLocks/>
          </p:cNvSpPr>
          <p:nvPr/>
        </p:nvSpPr>
        <p:spPr bwMode="auto">
          <a:xfrm>
            <a:off x="304800" y="1600200"/>
            <a:ext cx="4800600" cy="5105400"/>
          </a:xfrm>
          <a:custGeom>
            <a:avLst/>
            <a:gdLst/>
            <a:ahLst/>
            <a:cxnLst>
              <a:cxn ang="0">
                <a:pos x="600" y="3240"/>
              </a:cxn>
              <a:cxn ang="0">
                <a:pos x="24" y="2760"/>
              </a:cxn>
              <a:cxn ang="0">
                <a:pos x="744" y="408"/>
              </a:cxn>
              <a:cxn ang="0">
                <a:pos x="2808" y="312"/>
              </a:cxn>
              <a:cxn ang="0">
                <a:pos x="2760" y="1368"/>
              </a:cxn>
              <a:cxn ang="0">
                <a:pos x="2184" y="1560"/>
              </a:cxn>
              <a:cxn ang="0">
                <a:pos x="1992" y="1800"/>
              </a:cxn>
              <a:cxn ang="0">
                <a:pos x="1992" y="3048"/>
              </a:cxn>
              <a:cxn ang="0">
                <a:pos x="600" y="3240"/>
              </a:cxn>
            </a:cxnLst>
            <a:rect l="0" t="0" r="r" b="b"/>
            <a:pathLst>
              <a:path w="3144" h="3288">
                <a:moveTo>
                  <a:pt x="600" y="3240"/>
                </a:moveTo>
                <a:cubicBezTo>
                  <a:pt x="272" y="3192"/>
                  <a:pt x="0" y="3232"/>
                  <a:pt x="24" y="2760"/>
                </a:cubicBezTo>
                <a:cubicBezTo>
                  <a:pt x="48" y="2288"/>
                  <a:pt x="280" y="816"/>
                  <a:pt x="744" y="408"/>
                </a:cubicBezTo>
                <a:cubicBezTo>
                  <a:pt x="1208" y="0"/>
                  <a:pt x="2472" y="152"/>
                  <a:pt x="2808" y="312"/>
                </a:cubicBezTo>
                <a:cubicBezTo>
                  <a:pt x="3144" y="472"/>
                  <a:pt x="2864" y="1160"/>
                  <a:pt x="2760" y="1368"/>
                </a:cubicBezTo>
                <a:cubicBezTo>
                  <a:pt x="2656" y="1576"/>
                  <a:pt x="2312" y="1488"/>
                  <a:pt x="2184" y="1560"/>
                </a:cubicBezTo>
                <a:cubicBezTo>
                  <a:pt x="2056" y="1632"/>
                  <a:pt x="2024" y="1552"/>
                  <a:pt x="1992" y="1800"/>
                </a:cubicBezTo>
                <a:cubicBezTo>
                  <a:pt x="1960" y="2048"/>
                  <a:pt x="2224" y="2808"/>
                  <a:pt x="1992" y="3048"/>
                </a:cubicBezTo>
                <a:cubicBezTo>
                  <a:pt x="1760" y="3288"/>
                  <a:pt x="928" y="3288"/>
                  <a:pt x="600" y="3240"/>
                </a:cubicBezTo>
                <a:close/>
              </a:path>
            </a:pathLst>
          </a:custGeom>
          <a:noFill/>
          <a:ln w="22225" cap="flat">
            <a:solidFill>
              <a:schemeClr val="hlink"/>
            </a:solidFill>
            <a:prstDash val="lgDashDotDot"/>
            <a:round/>
            <a:headEnd/>
            <a:tailEnd/>
          </a:ln>
          <a:effectLst/>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fontScale="90000"/>
          </a:bodyPr>
          <a:lstStyle/>
          <a:p>
            <a:r>
              <a:rPr lang="en-US" altLang="zh-CN"/>
              <a:t>Verify a Digital Envelope Carrying Digitally Signed Data</a:t>
            </a:r>
          </a:p>
        </p:txBody>
      </p:sp>
      <p:pic>
        <p:nvPicPr>
          <p:cNvPr id="78852" name="Picture 4"/>
          <p:cNvPicPr>
            <a:picLocks noChangeAspect="1" noChangeArrowheads="1"/>
          </p:cNvPicPr>
          <p:nvPr/>
        </p:nvPicPr>
        <p:blipFill>
          <a:blip r:embed="rId2"/>
          <a:srcRect/>
          <a:stretch>
            <a:fillRect/>
          </a:stretch>
        </p:blipFill>
        <p:spPr bwMode="auto">
          <a:xfrm>
            <a:off x="762000" y="2133600"/>
            <a:ext cx="7924800" cy="44196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altLang="zh-CN">
                <a:solidFill>
                  <a:srgbClr val="1F1A17"/>
                </a:solidFill>
              </a:rPr>
              <a:t>Security and Network Layers</a:t>
            </a:r>
          </a:p>
        </p:txBody>
      </p:sp>
      <p:sp>
        <p:nvSpPr>
          <p:cNvPr id="81926" name="Rectangle 6"/>
          <p:cNvSpPr>
            <a:spLocks noGrp="1" noChangeArrowheads="1"/>
          </p:cNvSpPr>
          <p:nvPr>
            <p:ph sz="quarter" idx="1"/>
          </p:nvPr>
        </p:nvSpPr>
        <p:spPr>
          <a:xfrm>
            <a:off x="647700" y="2057400"/>
            <a:ext cx="8039100" cy="4419600"/>
          </a:xfrm>
          <a:noFill/>
          <a:ln/>
        </p:spPr>
        <p:txBody>
          <a:bodyPr/>
          <a:lstStyle/>
          <a:p>
            <a:r>
              <a:rPr lang="en-GB" altLang="zh-CN"/>
              <a:t>But where shall we put security?</a:t>
            </a:r>
          </a:p>
          <a:p>
            <a:r>
              <a:rPr lang="en-GB" altLang="zh-CN"/>
              <a:t>Security can be applied at any of the network layers except layer 1 (Physical layer).</a:t>
            </a:r>
          </a:p>
          <a:p>
            <a:pPr lvl="1"/>
            <a:r>
              <a:rPr lang="en-GB" altLang="zh-CN"/>
              <a:t>Even this is sometimes possible, e.g. spread spectrum techniques for limited privacy.</a:t>
            </a:r>
          </a:p>
          <a:p>
            <a:r>
              <a:rPr lang="en-GB" altLang="zh-CN"/>
              <a:t>What are the pros and cons of applying security at each of these layers?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GB" altLang="zh-CN">
                <a:solidFill>
                  <a:srgbClr val="1F1A17"/>
                </a:solidFill>
              </a:rPr>
              <a:t>Security and Network Layers</a:t>
            </a:r>
          </a:p>
        </p:txBody>
      </p:sp>
      <p:sp>
        <p:nvSpPr>
          <p:cNvPr id="91139" name="Rectangle 3"/>
          <p:cNvSpPr>
            <a:spLocks noGrp="1" noChangeArrowheads="1"/>
          </p:cNvSpPr>
          <p:nvPr>
            <p:ph sz="quarter" idx="1"/>
          </p:nvPr>
        </p:nvSpPr>
        <p:spPr>
          <a:xfrm>
            <a:off x="457200" y="2093913"/>
            <a:ext cx="8497888" cy="4535487"/>
          </a:xfrm>
        </p:spPr>
        <p:txBody>
          <a:bodyPr/>
          <a:lstStyle/>
          <a:p>
            <a:pPr>
              <a:lnSpc>
                <a:spcPct val="90000"/>
              </a:lnSpc>
            </a:pPr>
            <a:r>
              <a:rPr lang="en-GB" altLang="zh-CN" sz="2400"/>
              <a:t>Data Link (Network Interface) layer:</a:t>
            </a:r>
          </a:p>
          <a:p>
            <a:pPr lvl="1">
              <a:lnSpc>
                <a:spcPct val="90000"/>
              </a:lnSpc>
              <a:buClr>
                <a:srgbClr val="00FF00"/>
              </a:buClr>
              <a:buSzPct val="150000"/>
              <a:buFont typeface="Wingdings" pitchFamily="2" charset="2"/>
              <a:buChar char="ü"/>
            </a:pPr>
            <a:r>
              <a:rPr lang="en-GB" altLang="zh-CN" sz="2000"/>
              <a:t> covers all traffic on that link, independent of protocols above</a:t>
            </a:r>
            <a:endParaRPr lang="en-GB" altLang="zh-CN" sz="2000">
              <a:solidFill>
                <a:srgbClr val="006600"/>
              </a:solidFill>
            </a:endParaRPr>
          </a:p>
          <a:p>
            <a:pPr lvl="1">
              <a:lnSpc>
                <a:spcPct val="90000"/>
              </a:lnSpc>
              <a:buClr>
                <a:srgbClr val="FF0000"/>
              </a:buClr>
              <a:buSzPct val="150000"/>
              <a:buFont typeface="Wingdings" pitchFamily="2" charset="2"/>
              <a:buChar char="û"/>
            </a:pPr>
            <a:r>
              <a:rPr lang="en-GB" altLang="zh-CN" sz="2000"/>
              <a:t> protection only for one </a:t>
            </a:r>
            <a:r>
              <a:rPr lang="en-GB" altLang="zh-CN" sz="2000">
                <a:latin typeface="Arial"/>
              </a:rPr>
              <a:t>‘</a:t>
            </a:r>
            <a:r>
              <a:rPr lang="en-GB" altLang="zh-CN" sz="2000"/>
              <a:t>hop</a:t>
            </a:r>
            <a:r>
              <a:rPr lang="en-GB" altLang="zh-CN" sz="2000">
                <a:latin typeface="Arial"/>
              </a:rPr>
              <a:t>’</a:t>
            </a:r>
            <a:r>
              <a:rPr lang="en-GB" altLang="zh-CN" sz="2000"/>
              <a:t>.</a:t>
            </a:r>
          </a:p>
          <a:p>
            <a:pPr>
              <a:lnSpc>
                <a:spcPct val="90000"/>
              </a:lnSpc>
            </a:pPr>
            <a:r>
              <a:rPr lang="en-GB" altLang="zh-CN" sz="2400"/>
              <a:t>Network (Internet) layer:</a:t>
            </a:r>
          </a:p>
          <a:p>
            <a:pPr lvl="1">
              <a:lnSpc>
                <a:spcPct val="90000"/>
              </a:lnSpc>
              <a:buClr>
                <a:srgbClr val="00FF00"/>
              </a:buClr>
              <a:buSzPct val="150000"/>
              <a:buFont typeface="Wingdings" pitchFamily="2" charset="2"/>
              <a:buChar char="ü"/>
            </a:pPr>
            <a:r>
              <a:rPr lang="en-GB" altLang="zh-CN" sz="2000"/>
              <a:t> covers all traffic, end-to-end.</a:t>
            </a:r>
          </a:p>
          <a:p>
            <a:pPr lvl="1">
              <a:lnSpc>
                <a:spcPct val="90000"/>
              </a:lnSpc>
              <a:buClr>
                <a:srgbClr val="00FF00"/>
              </a:buClr>
              <a:buSzPct val="150000"/>
              <a:buFont typeface="Wingdings" pitchFamily="2" charset="2"/>
              <a:buChar char="ü"/>
            </a:pPr>
            <a:r>
              <a:rPr lang="en-GB" altLang="zh-CN" sz="2000"/>
              <a:t> transparent to applications.</a:t>
            </a:r>
          </a:p>
          <a:p>
            <a:pPr lvl="1">
              <a:lnSpc>
                <a:spcPct val="90000"/>
              </a:lnSpc>
              <a:buClr>
                <a:srgbClr val="FF0000"/>
              </a:buClr>
              <a:buSzPct val="150000"/>
              <a:buFont typeface="Wingdings" pitchFamily="2" charset="2"/>
              <a:buChar char="û"/>
            </a:pPr>
            <a:r>
              <a:rPr lang="en-GB" altLang="zh-CN" sz="2000"/>
              <a:t> little application control.</a:t>
            </a:r>
          </a:p>
          <a:p>
            <a:pPr lvl="2">
              <a:lnSpc>
                <a:spcPct val="90000"/>
              </a:lnSpc>
              <a:buClr>
                <a:schemeClr val="tx1"/>
              </a:buClr>
              <a:buFontTx/>
              <a:buChar char="–"/>
            </a:pPr>
            <a:r>
              <a:rPr lang="en-GB" altLang="zh-CN" sz="1800">
                <a:solidFill>
                  <a:srgbClr val="006600"/>
                </a:solidFill>
              </a:rPr>
              <a:t>application has no visibility of Internet layer.</a:t>
            </a:r>
          </a:p>
          <a:p>
            <a:pPr lvl="1">
              <a:lnSpc>
                <a:spcPct val="90000"/>
              </a:lnSpc>
              <a:buClr>
                <a:srgbClr val="FF0000"/>
              </a:buClr>
              <a:buSzPct val="150000"/>
              <a:buFont typeface="Wingdings" pitchFamily="2" charset="2"/>
              <a:buChar char="û"/>
            </a:pPr>
            <a:r>
              <a:rPr lang="en-GB" altLang="zh-CN" sz="2000"/>
              <a:t> unnatural, since network layer is stateless and unreliable.</a:t>
            </a:r>
          </a:p>
          <a:p>
            <a:pPr lvl="2">
              <a:lnSpc>
                <a:spcPct val="90000"/>
              </a:lnSpc>
              <a:buClr>
                <a:schemeClr val="tx1"/>
              </a:buClr>
              <a:buFontTx/>
              <a:buChar char="–"/>
            </a:pPr>
            <a:r>
              <a:rPr lang="en-GB" altLang="zh-CN" sz="1800">
                <a:solidFill>
                  <a:srgbClr val="006600"/>
                </a:solidFill>
              </a:rPr>
              <a:t>order of data in secure channel may be crucial.</a:t>
            </a:r>
          </a:p>
          <a:p>
            <a:pPr lvl="2">
              <a:lnSpc>
                <a:spcPct val="90000"/>
              </a:lnSpc>
              <a:buClr>
                <a:schemeClr val="tx1"/>
              </a:buClr>
              <a:buFontTx/>
              <a:buChar char="–"/>
            </a:pPr>
            <a:r>
              <a:rPr lang="en-GB" altLang="zh-CN" sz="1800">
                <a:solidFill>
                  <a:srgbClr val="006600"/>
                </a:solidFill>
              </a:rPr>
              <a:t>difficult to maintain if IP datagrams are dropped, re-ordered,</a:t>
            </a:r>
            <a:r>
              <a:rPr lang="en-GB" altLang="zh-CN" sz="1800">
                <a:solidFill>
                  <a:srgbClr val="006600"/>
                </a:solidFill>
                <a:latin typeface="Arial"/>
              </a:rPr>
              <a:t>…</a:t>
            </a:r>
            <a:endParaRPr lang="en-GB" altLang="zh-CN" sz="1800">
              <a:solidFill>
                <a:srgbClr val="0066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altLang="zh-CN">
                <a:solidFill>
                  <a:srgbClr val="1F1A17"/>
                </a:solidFill>
              </a:rPr>
              <a:t>Security and Network Layers</a:t>
            </a:r>
          </a:p>
        </p:txBody>
      </p:sp>
      <p:sp>
        <p:nvSpPr>
          <p:cNvPr id="92163" name="Rectangle 3"/>
          <p:cNvSpPr>
            <a:spLocks noGrp="1" noChangeArrowheads="1"/>
          </p:cNvSpPr>
          <p:nvPr>
            <p:ph sz="quarter" idx="1"/>
          </p:nvPr>
        </p:nvSpPr>
        <p:spPr>
          <a:xfrm>
            <a:off x="762000" y="1905000"/>
            <a:ext cx="8193088" cy="4572000"/>
          </a:xfrm>
        </p:spPr>
        <p:txBody>
          <a:bodyPr>
            <a:normAutofit/>
          </a:bodyPr>
          <a:lstStyle/>
          <a:p>
            <a:pPr>
              <a:lnSpc>
                <a:spcPct val="80000"/>
              </a:lnSpc>
            </a:pPr>
            <a:r>
              <a:rPr lang="en-GB" altLang="zh-CN" sz="2800"/>
              <a:t>Transport layer:</a:t>
            </a:r>
          </a:p>
          <a:p>
            <a:pPr lvl="1">
              <a:lnSpc>
                <a:spcPct val="80000"/>
              </a:lnSpc>
              <a:buClr>
                <a:srgbClr val="00FF00"/>
              </a:buClr>
              <a:buSzPct val="150000"/>
              <a:buFont typeface="Wingdings" pitchFamily="2" charset="2"/>
              <a:buChar char="ü"/>
            </a:pPr>
            <a:r>
              <a:rPr lang="en-GB" altLang="zh-CN" sz="2400"/>
              <a:t>end-to-end, covers all traffic using the protected transport protocol.</a:t>
            </a:r>
          </a:p>
          <a:p>
            <a:pPr lvl="1">
              <a:lnSpc>
                <a:spcPct val="80000"/>
              </a:lnSpc>
              <a:buClr>
                <a:srgbClr val="00FF00"/>
              </a:buClr>
              <a:buSzPct val="150000"/>
              <a:buFont typeface="Wingdings" pitchFamily="2" charset="2"/>
              <a:buChar char="ü"/>
            </a:pPr>
            <a:r>
              <a:rPr lang="en-GB" altLang="zh-CN" sz="2400"/>
              <a:t>applications can control when it</a:t>
            </a:r>
            <a:r>
              <a:rPr lang="en-GB" altLang="zh-CN" sz="2400">
                <a:latin typeface="Arial"/>
              </a:rPr>
              <a:t>’</a:t>
            </a:r>
            <a:r>
              <a:rPr lang="en-GB" altLang="zh-CN" sz="2400"/>
              <a:t>s used.</a:t>
            </a:r>
          </a:p>
          <a:p>
            <a:pPr lvl="2">
              <a:lnSpc>
                <a:spcPct val="80000"/>
              </a:lnSpc>
              <a:buClr>
                <a:schemeClr val="tx1"/>
              </a:buClr>
              <a:buFontTx/>
              <a:buChar char="–"/>
            </a:pPr>
            <a:r>
              <a:rPr lang="en-GB" altLang="zh-CN" sz="2000">
                <a:solidFill>
                  <a:srgbClr val="006600"/>
                </a:solidFill>
              </a:rPr>
              <a:t>application has greater visibility of transport layer.</a:t>
            </a:r>
          </a:p>
          <a:p>
            <a:pPr lvl="1">
              <a:lnSpc>
                <a:spcPct val="80000"/>
              </a:lnSpc>
              <a:buClr>
                <a:srgbClr val="00FF00"/>
              </a:buClr>
              <a:buSzPct val="150000"/>
              <a:buFont typeface="Wingdings" pitchFamily="2" charset="2"/>
              <a:buChar char="ü"/>
            </a:pPr>
            <a:r>
              <a:rPr lang="en-GB" altLang="zh-CN" sz="2400"/>
              <a:t>transport layer may be naturally stateful (TCP).</a:t>
            </a:r>
          </a:p>
          <a:p>
            <a:pPr lvl="1">
              <a:lnSpc>
                <a:spcPct val="80000"/>
              </a:lnSpc>
              <a:buClr>
                <a:srgbClr val="FF0000"/>
              </a:buClr>
              <a:buSzPct val="150000"/>
              <a:buFont typeface="Wingdings" pitchFamily="2" charset="2"/>
              <a:buChar char="û"/>
            </a:pPr>
            <a:r>
              <a:rPr lang="en-GB" altLang="zh-CN" sz="2400"/>
              <a:t> applications must be modified (unless proxied).</a:t>
            </a:r>
          </a:p>
          <a:p>
            <a:pPr>
              <a:lnSpc>
                <a:spcPct val="80000"/>
              </a:lnSpc>
            </a:pPr>
            <a:r>
              <a:rPr lang="en-GB" altLang="zh-CN" sz="2800"/>
              <a:t>Application layer:</a:t>
            </a:r>
          </a:p>
          <a:p>
            <a:pPr lvl="1">
              <a:lnSpc>
                <a:spcPct val="80000"/>
              </a:lnSpc>
              <a:buClr>
                <a:srgbClr val="00FF00"/>
              </a:buClr>
              <a:buSzPct val="150000"/>
              <a:buFont typeface="Wingdings" pitchFamily="2" charset="2"/>
              <a:buChar char="ü"/>
            </a:pPr>
            <a:r>
              <a:rPr lang="en-GB" altLang="zh-CN" sz="2400"/>
              <a:t>security can be tuned to payload requirements.</a:t>
            </a:r>
          </a:p>
          <a:p>
            <a:pPr lvl="2">
              <a:lnSpc>
                <a:spcPct val="80000"/>
              </a:lnSpc>
              <a:buClr>
                <a:schemeClr val="tx1"/>
              </a:buClr>
              <a:buFontTx/>
              <a:buChar char="–"/>
            </a:pPr>
            <a:r>
              <a:rPr lang="en-GB" altLang="zh-CN" sz="2000">
                <a:solidFill>
                  <a:srgbClr val="006600"/>
                </a:solidFill>
              </a:rPr>
              <a:t>different applications may have radically different needs.</a:t>
            </a:r>
          </a:p>
          <a:p>
            <a:pPr lvl="2">
              <a:lnSpc>
                <a:spcPct val="80000"/>
              </a:lnSpc>
              <a:buClr>
                <a:schemeClr val="tx1"/>
              </a:buClr>
              <a:buFontTx/>
              <a:buChar char="–"/>
            </a:pPr>
            <a:r>
              <a:rPr lang="en-GB" altLang="zh-CN" sz="2000">
                <a:solidFill>
                  <a:srgbClr val="006600"/>
                </a:solidFill>
              </a:rPr>
              <a:t>eg VoIP applications versus sensitive data transfer.</a:t>
            </a:r>
          </a:p>
          <a:p>
            <a:pPr lvl="1">
              <a:lnSpc>
                <a:spcPct val="80000"/>
              </a:lnSpc>
              <a:buClr>
                <a:srgbClr val="FF0000"/>
              </a:buClr>
              <a:buSzPct val="150000"/>
              <a:buFont typeface="Wingdings" pitchFamily="2" charset="2"/>
              <a:buChar char="û"/>
            </a:pPr>
            <a:r>
              <a:rPr lang="en-GB" altLang="zh-CN" sz="2400"/>
              <a:t> no leveraging effect </a:t>
            </a:r>
            <a:r>
              <a:rPr lang="en-GB" altLang="zh-CN" sz="2400">
                <a:latin typeface="Arial"/>
              </a:rPr>
              <a:t>–</a:t>
            </a:r>
            <a:r>
              <a:rPr lang="en-GB" altLang="zh-CN" sz="2400"/>
              <a:t> every application must handle it</a:t>
            </a:r>
            <a:r>
              <a:rPr lang="en-GB" altLang="zh-CN" sz="2400">
                <a:latin typeface="Arial"/>
              </a:rPr>
              <a:t>’</a:t>
            </a:r>
            <a:r>
              <a:rPr lang="en-GB" altLang="zh-CN" sz="2400"/>
              <a:t>s own security.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altLang="zh-CN"/>
              <a:t>Types of Attacks in Computer Systems</a:t>
            </a:r>
          </a:p>
        </p:txBody>
      </p:sp>
      <p:pic>
        <p:nvPicPr>
          <p:cNvPr id="13315" name="Picture 3"/>
          <p:cNvPicPr>
            <a:picLocks noGrp="1" noChangeAspect="1" noChangeArrowheads="1"/>
          </p:cNvPicPr>
          <p:nvPr>
            <p:ph sz="quarter" idx="1"/>
          </p:nvPr>
        </p:nvPicPr>
        <p:blipFill>
          <a:blip r:embed="rId3"/>
          <a:stretch>
            <a:fillRect/>
          </a:stretch>
        </p:blipFill>
        <p:spPr>
          <a:xfrm>
            <a:off x="2472488" y="1996289"/>
            <a:ext cx="4656224" cy="3475021"/>
          </a:xfrm>
          <a:solidFill>
            <a:schemeClr val="accent1">
              <a:alpha val="0"/>
            </a:schemeClr>
          </a:solidFill>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CN">
                <a:solidFill>
                  <a:schemeClr val="hlink"/>
                </a:solidFill>
              </a:rPr>
              <a:t>Basic Security Techniques</a:t>
            </a:r>
          </a:p>
        </p:txBody>
      </p:sp>
      <p:sp>
        <p:nvSpPr>
          <p:cNvPr id="10243" name="Rectangle 3"/>
          <p:cNvSpPr>
            <a:spLocks noGrp="1" noChangeArrowheads="1"/>
          </p:cNvSpPr>
          <p:nvPr>
            <p:ph sz="quarter" idx="1"/>
          </p:nvPr>
        </p:nvSpPr>
        <p:spPr/>
        <p:txBody>
          <a:bodyPr/>
          <a:lstStyle/>
          <a:p>
            <a:r>
              <a:rPr lang="en-US" altLang="zh-CN" dirty="0"/>
              <a:t>Hashing</a:t>
            </a:r>
          </a:p>
          <a:p>
            <a:r>
              <a:rPr lang="en-US" altLang="zh-CN" dirty="0"/>
              <a:t>Symmetric Key Cryptography</a:t>
            </a:r>
          </a:p>
          <a:p>
            <a:r>
              <a:rPr lang="en-US" altLang="zh-CN" dirty="0" err="1"/>
              <a:t>Diffie</a:t>
            </a:r>
            <a:r>
              <a:rPr lang="en-US" altLang="zh-CN" dirty="0"/>
              <a:t>-Hellman Key Exchange</a:t>
            </a:r>
          </a:p>
          <a:p>
            <a:r>
              <a:rPr lang="en-US" altLang="zh-CN" dirty="0"/>
              <a:t>Public Key Cryptography</a:t>
            </a:r>
          </a:p>
          <a:p>
            <a:endParaRPr lang="en-US" altLang="zh-CN" dirty="0"/>
          </a:p>
          <a:p>
            <a:endParaRPr lang="en-US" altLang="zh-C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a:t>Hashing</a:t>
            </a:r>
          </a:p>
        </p:txBody>
      </p:sp>
      <p:sp>
        <p:nvSpPr>
          <p:cNvPr id="16387" name="Rectangle 3"/>
          <p:cNvSpPr>
            <a:spLocks noGrp="1" noChangeArrowheads="1"/>
          </p:cNvSpPr>
          <p:nvPr>
            <p:ph sz="quarter" idx="1"/>
          </p:nvPr>
        </p:nvSpPr>
        <p:spPr/>
        <p:txBody>
          <a:bodyPr/>
          <a:lstStyle/>
          <a:p>
            <a:r>
              <a:rPr lang="en-US" altLang="zh-CN" sz="2800"/>
              <a:t>Analogous to fingerprints</a:t>
            </a:r>
          </a:p>
          <a:p>
            <a:pPr lvl="1"/>
            <a:r>
              <a:rPr lang="en-US" altLang="zh-CN" sz="2400"/>
              <a:t>A way to identify people</a:t>
            </a:r>
          </a:p>
          <a:p>
            <a:pPr lvl="1"/>
            <a:r>
              <a:rPr lang="en-US" altLang="zh-CN" sz="2400"/>
              <a:t>Don</a:t>
            </a:r>
            <a:r>
              <a:rPr lang="en-US" altLang="zh-CN" sz="2400">
                <a:latin typeface="Arial"/>
              </a:rPr>
              <a:t>’</a:t>
            </a:r>
            <a:r>
              <a:rPr lang="en-US" altLang="zh-CN" sz="2400"/>
              <a:t>t change with time</a:t>
            </a:r>
          </a:p>
          <a:p>
            <a:pPr lvl="1"/>
            <a:r>
              <a:rPr lang="en-US" altLang="zh-CN" sz="2400"/>
              <a:t>Easily taken</a:t>
            </a:r>
          </a:p>
          <a:p>
            <a:pPr lvl="1"/>
            <a:r>
              <a:rPr lang="en-US" altLang="zh-CN" sz="2400"/>
              <a:t>Small</a:t>
            </a:r>
          </a:p>
          <a:p>
            <a:pPr lvl="1"/>
            <a:r>
              <a:rPr lang="en-US" altLang="zh-CN" sz="2400"/>
              <a:t>Cannot generate the persons </a:t>
            </a:r>
          </a:p>
          <a:p>
            <a:r>
              <a:rPr lang="en-US" altLang="zh-CN" sz="2800"/>
              <a:t>One Way Function </a:t>
            </a:r>
          </a:p>
          <a:p>
            <a:pPr lvl="1"/>
            <a:r>
              <a:rPr lang="en-US" altLang="zh-CN" sz="2400"/>
              <a:t>Given x it is “easy” to compute y = f</a:t>
            </a:r>
            <a:r>
              <a:rPr lang="en-US" altLang="zh-CN" sz="2400" baseline="30000"/>
              <a:t> </a:t>
            </a:r>
            <a:r>
              <a:rPr lang="en-US" altLang="zh-CN" sz="2400"/>
              <a:t>(x)</a:t>
            </a:r>
          </a:p>
          <a:p>
            <a:pPr lvl="1"/>
            <a:r>
              <a:rPr lang="en-US" altLang="zh-CN" sz="2400"/>
              <a:t>Given y it is “hard” to compute x = f</a:t>
            </a:r>
            <a:r>
              <a:rPr lang="en-US" altLang="zh-CN" sz="2400" baseline="30000"/>
              <a:t> -1</a:t>
            </a:r>
            <a:r>
              <a:rPr lang="en-US" altLang="zh-CN" sz="2400"/>
              <a: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a:t>Hashing Principles</a:t>
            </a:r>
          </a:p>
        </p:txBody>
      </p:sp>
      <p:sp>
        <p:nvSpPr>
          <p:cNvPr id="19459" name="Rectangle 3"/>
          <p:cNvSpPr>
            <a:spLocks noGrp="1" noChangeArrowheads="1"/>
          </p:cNvSpPr>
          <p:nvPr>
            <p:ph sz="quarter" idx="1"/>
          </p:nvPr>
        </p:nvSpPr>
        <p:spPr>
          <a:xfrm>
            <a:off x="1182688" y="1905000"/>
            <a:ext cx="7123112" cy="4953000"/>
          </a:xfrm>
        </p:spPr>
        <p:txBody>
          <a:bodyPr/>
          <a:lstStyle/>
          <a:p>
            <a:pPr>
              <a:lnSpc>
                <a:spcPct val="80000"/>
              </a:lnSpc>
            </a:pPr>
            <a:r>
              <a:rPr lang="en-US" altLang="zh-CN" sz="2800"/>
              <a:t>Can be applied to data of any length</a:t>
            </a:r>
          </a:p>
          <a:p>
            <a:pPr>
              <a:lnSpc>
                <a:spcPct val="80000"/>
              </a:lnSpc>
            </a:pPr>
            <a:r>
              <a:rPr lang="en-US" altLang="zh-CN" sz="2800"/>
              <a:t>Output is fixed length</a:t>
            </a:r>
          </a:p>
          <a:p>
            <a:pPr>
              <a:lnSpc>
                <a:spcPct val="80000"/>
              </a:lnSpc>
            </a:pPr>
            <a:r>
              <a:rPr lang="en-US" altLang="zh-CN" sz="2800"/>
              <a:t>One way function</a:t>
            </a:r>
          </a:p>
          <a:p>
            <a:pPr lvl="1">
              <a:lnSpc>
                <a:spcPct val="80000"/>
              </a:lnSpc>
            </a:pPr>
            <a:r>
              <a:rPr lang="en-US" altLang="zh-CN" sz="2400"/>
              <a:t>Relatively easy to compute h(x), given x.</a:t>
            </a:r>
          </a:p>
          <a:p>
            <a:pPr lvl="1">
              <a:lnSpc>
                <a:spcPct val="80000"/>
              </a:lnSpc>
            </a:pPr>
            <a:r>
              <a:rPr lang="en-US" altLang="zh-CN" sz="2400"/>
              <a:t>Infeasible to get x, given h(x).</a:t>
            </a:r>
          </a:p>
          <a:p>
            <a:pPr>
              <a:lnSpc>
                <a:spcPct val="80000"/>
              </a:lnSpc>
            </a:pPr>
            <a:r>
              <a:rPr lang="en-US" altLang="zh-CN" sz="2800"/>
              <a:t>Collision resistance</a:t>
            </a:r>
          </a:p>
          <a:p>
            <a:pPr lvl="1">
              <a:lnSpc>
                <a:spcPct val="80000"/>
              </a:lnSpc>
            </a:pPr>
            <a:r>
              <a:rPr lang="en-US" altLang="zh-CN" sz="2400" b="1"/>
              <a:t>Weak</a:t>
            </a:r>
            <a:r>
              <a:rPr lang="en-US" altLang="zh-CN" sz="2400"/>
              <a:t> collision resistance: given </a:t>
            </a:r>
            <a:r>
              <a:rPr lang="en-US" altLang="zh-CN" sz="2400" i="1">
                <a:latin typeface="Times New Roman" pitchFamily="18" charset="0"/>
              </a:rPr>
              <a:t>x</a:t>
            </a:r>
            <a:r>
              <a:rPr lang="en-US" altLang="zh-CN" sz="2400"/>
              <a:t>, it is hard to find </a:t>
            </a:r>
            <a:r>
              <a:rPr lang="en-US" altLang="zh-CN" sz="2400" i="1">
                <a:latin typeface="Times New Roman" pitchFamily="18" charset="0"/>
              </a:rPr>
              <a:t>y </a:t>
            </a:r>
            <a:r>
              <a:rPr lang="en-US" altLang="zh-CN" sz="2400" i="1">
                <a:latin typeface="Times New Roman" pitchFamily="18" charset="0"/>
                <a:sym typeface="Symbol" pitchFamily="18" charset="2"/>
              </a:rPr>
              <a:t> x</a:t>
            </a:r>
            <a:r>
              <a:rPr lang="en-US" altLang="zh-CN" sz="2400"/>
              <a:t> such that </a:t>
            </a:r>
            <a:r>
              <a:rPr lang="en-US" altLang="zh-CN" sz="2400" i="1">
                <a:latin typeface="Times New Roman" pitchFamily="18" charset="0"/>
              </a:rPr>
              <a:t>H</a:t>
            </a:r>
            <a:r>
              <a:rPr lang="en-US" altLang="zh-CN" sz="2400">
                <a:latin typeface="Times New Roman" pitchFamily="18" charset="0"/>
              </a:rPr>
              <a:t>(</a:t>
            </a:r>
            <a:r>
              <a:rPr lang="en-US" altLang="zh-CN" sz="2400" i="1">
                <a:latin typeface="Times New Roman" pitchFamily="18" charset="0"/>
              </a:rPr>
              <a:t>y</a:t>
            </a:r>
            <a:r>
              <a:rPr lang="en-US" altLang="zh-CN" sz="2400">
                <a:latin typeface="Times New Roman" pitchFamily="18" charset="0"/>
              </a:rPr>
              <a:t>) = </a:t>
            </a:r>
            <a:r>
              <a:rPr lang="en-US" altLang="zh-CN" sz="2400" i="1">
                <a:latin typeface="Times New Roman" pitchFamily="18" charset="0"/>
              </a:rPr>
              <a:t>H</a:t>
            </a:r>
            <a:r>
              <a:rPr lang="en-US" altLang="zh-CN" sz="2400">
                <a:latin typeface="Times New Roman" pitchFamily="18" charset="0"/>
              </a:rPr>
              <a:t>(</a:t>
            </a:r>
            <a:r>
              <a:rPr lang="en-US" altLang="zh-CN" sz="2400" i="1">
                <a:latin typeface="Times New Roman" pitchFamily="18" charset="0"/>
              </a:rPr>
              <a:t>x</a:t>
            </a:r>
            <a:r>
              <a:rPr lang="en-US" altLang="zh-CN" sz="2400">
                <a:latin typeface="Times New Roman" pitchFamily="18" charset="0"/>
              </a:rPr>
              <a:t>)</a:t>
            </a:r>
            <a:r>
              <a:rPr lang="en-US" altLang="zh-CN" sz="2400"/>
              <a:t>.</a:t>
            </a:r>
          </a:p>
          <a:p>
            <a:pPr lvl="1">
              <a:lnSpc>
                <a:spcPct val="80000"/>
              </a:lnSpc>
            </a:pPr>
            <a:r>
              <a:rPr lang="en-US" altLang="zh-CN" sz="2400" b="1"/>
              <a:t>Strong</a:t>
            </a:r>
            <a:r>
              <a:rPr lang="en-US" altLang="zh-CN" sz="2400"/>
              <a:t> collision resistance: it is hard to find any pair x and y(y </a:t>
            </a:r>
            <a:r>
              <a:rPr lang="en-US" altLang="zh-CN" sz="2400">
                <a:sym typeface="Symbol" pitchFamily="18" charset="2"/>
              </a:rPr>
              <a:t> x)</a:t>
            </a:r>
            <a:r>
              <a:rPr lang="en-US" altLang="zh-CN" sz="2400"/>
              <a:t> such that H(y) = H(x).</a:t>
            </a:r>
          </a:p>
          <a:p>
            <a:pPr>
              <a:lnSpc>
                <a:spcPct val="80000"/>
              </a:lnSpc>
            </a:pPr>
            <a:r>
              <a:rPr lang="en-US" altLang="zh-CN" sz="2800"/>
              <a:t>The strength mostly depends on the size of the hash result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zh-CN"/>
              <a:t>Hashing </a:t>
            </a:r>
          </a:p>
        </p:txBody>
      </p:sp>
      <p:sp>
        <p:nvSpPr>
          <p:cNvPr id="26627" name="Rectangle 3"/>
          <p:cNvSpPr>
            <a:spLocks noGrp="1" noChangeArrowheads="1"/>
          </p:cNvSpPr>
          <p:nvPr>
            <p:ph sz="quarter" idx="1"/>
          </p:nvPr>
        </p:nvSpPr>
        <p:spPr/>
        <p:txBody>
          <a:bodyPr/>
          <a:lstStyle/>
          <a:p>
            <a:r>
              <a:rPr lang="en-US" altLang="zh-CN"/>
              <a:t>Algorithms</a:t>
            </a:r>
          </a:p>
          <a:p>
            <a:pPr lvl="1"/>
            <a:r>
              <a:rPr lang="en-US" altLang="zh-CN"/>
              <a:t>MD5(16 Byte hash result) </a:t>
            </a:r>
          </a:p>
          <a:p>
            <a:pPr lvl="1"/>
            <a:r>
              <a:rPr lang="en-US" altLang="zh-CN"/>
              <a:t>SHA1(20 Byte hash result)</a:t>
            </a:r>
          </a:p>
          <a:p>
            <a:r>
              <a:rPr lang="en-US" altLang="zh-CN"/>
              <a:t>Note</a:t>
            </a:r>
          </a:p>
          <a:p>
            <a:pPr lvl="1"/>
            <a:r>
              <a:rPr lang="en-US" altLang="zh-CN"/>
              <a:t>Hashing alone can</a:t>
            </a:r>
            <a:r>
              <a:rPr lang="en-US" altLang="zh-CN">
                <a:latin typeface="Arial"/>
              </a:rPr>
              <a:t>’</a:t>
            </a:r>
            <a:r>
              <a:rPr lang="en-US" altLang="zh-CN"/>
              <a:t>t prove integrity</a:t>
            </a:r>
          </a:p>
          <a:p>
            <a:pPr lvl="1"/>
            <a:r>
              <a:rPr lang="en-US" altLang="zh-CN"/>
              <a:t>Hashing result is also called:</a:t>
            </a:r>
          </a:p>
          <a:p>
            <a:pPr lvl="2"/>
            <a:r>
              <a:rPr lang="en-US" altLang="zh-CN"/>
              <a:t>Hash, digest, fingerprint, analysis, message digest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altLang="zh-CN"/>
              <a:t>Symmetric Key Cryptography Principles</a:t>
            </a:r>
          </a:p>
        </p:txBody>
      </p:sp>
      <p:sp>
        <p:nvSpPr>
          <p:cNvPr id="21507" name="Rectangle 3"/>
          <p:cNvSpPr>
            <a:spLocks noGrp="1" noChangeArrowheads="1"/>
          </p:cNvSpPr>
          <p:nvPr>
            <p:ph sz="quarter" idx="1"/>
          </p:nvPr>
        </p:nvSpPr>
        <p:spPr>
          <a:xfrm>
            <a:off x="1487488" y="1752600"/>
            <a:ext cx="7656512" cy="4840288"/>
          </a:xfrm>
        </p:spPr>
        <p:txBody>
          <a:bodyPr/>
          <a:lstStyle/>
          <a:p>
            <a:r>
              <a:rPr lang="en-US" altLang="zh-CN" sz="2800"/>
              <a:t>Use a single secret key</a:t>
            </a:r>
          </a:p>
          <a:p>
            <a:r>
              <a:rPr lang="en-US" altLang="zh-CN" sz="2800"/>
              <a:t>The cipher text has almost the same size as the original message</a:t>
            </a:r>
          </a:p>
          <a:p>
            <a:r>
              <a:rPr lang="en-US" altLang="zh-CN" sz="2800"/>
              <a:t>Built on a shared secret or some random unpredictable data</a:t>
            </a:r>
          </a:p>
          <a:p>
            <a:r>
              <a:rPr lang="en-US" altLang="zh-CN" sz="2800"/>
              <a:t>The strength mostly depends on the key length</a:t>
            </a:r>
          </a:p>
          <a:p>
            <a:r>
              <a:rPr lang="en-US" altLang="zh-CN" sz="2800"/>
              <a:t>Encrypt large files fast and efficiently</a:t>
            </a:r>
          </a:p>
          <a:p>
            <a:r>
              <a:rPr lang="en-US" altLang="zh-CN" sz="2800"/>
              <a:t>Go by many names(session key, single key, bulk encryption)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3632</TotalTime>
  <Words>2133</Words>
  <Application>Microsoft Office PowerPoint</Application>
  <PresentationFormat>On-screen Show (4:3)</PresentationFormat>
  <Paragraphs>334</Paragraphs>
  <Slides>36</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vt:lpstr>
      <vt:lpstr>宋体</vt:lpstr>
      <vt:lpstr>Tahoma</vt:lpstr>
      <vt:lpstr>Wingdings</vt:lpstr>
      <vt:lpstr>Times New Roman</vt:lpstr>
      <vt:lpstr>Symbol</vt:lpstr>
      <vt:lpstr>Equity</vt:lpstr>
      <vt:lpstr>Microsoft Equation 3.0</vt:lpstr>
      <vt:lpstr>Computer Networks and Security </vt:lpstr>
      <vt:lpstr>Network Security-Issues</vt:lpstr>
      <vt:lpstr>Network Security - Why is it difficult?</vt:lpstr>
      <vt:lpstr>Types of Attacks in Computer Systems</vt:lpstr>
      <vt:lpstr>Basic Security Techniques</vt:lpstr>
      <vt:lpstr>Hashing</vt:lpstr>
      <vt:lpstr>Hashing Principles</vt:lpstr>
      <vt:lpstr>Hashing </vt:lpstr>
      <vt:lpstr>Symmetric Key Cryptography Principles</vt:lpstr>
      <vt:lpstr>Chopping</vt:lpstr>
      <vt:lpstr>Initialization Vectors</vt:lpstr>
      <vt:lpstr>Chaining Mode</vt:lpstr>
      <vt:lpstr>Cipher Block Chaining(CBC)</vt:lpstr>
      <vt:lpstr>Symmetric Key Encryption/Decryption Processes</vt:lpstr>
      <vt:lpstr>Symmetric Key Algorithms</vt:lpstr>
      <vt:lpstr>Diffie-Hellman Key Exchange Algorithm</vt:lpstr>
      <vt:lpstr>Diffie-Hellman Usage</vt:lpstr>
      <vt:lpstr>Public Key Encryption</vt:lpstr>
      <vt:lpstr>RSA overview - setup</vt:lpstr>
      <vt:lpstr>RSA overview - encryption</vt:lpstr>
      <vt:lpstr>RSA overview - decryption</vt:lpstr>
      <vt:lpstr>Tiny RSA example.</vt:lpstr>
      <vt:lpstr>Combinations of Basic Techniques</vt:lpstr>
      <vt:lpstr>MAC</vt:lpstr>
      <vt:lpstr>MAC </vt:lpstr>
      <vt:lpstr>HMAC</vt:lpstr>
      <vt:lpstr>Digital Signatures</vt:lpstr>
      <vt:lpstr>RSA based signature</vt:lpstr>
      <vt:lpstr>Signing With Message Digests</vt:lpstr>
      <vt:lpstr>Digital Envelopes</vt:lpstr>
      <vt:lpstr>Digital Envelopes</vt:lpstr>
      <vt:lpstr>Create a Digital Envelope Carrying Digitally Signed Data</vt:lpstr>
      <vt:lpstr>Verify a Digital Envelope Carrying Digitally Signed Data</vt:lpstr>
      <vt:lpstr>Security and Network Layers</vt:lpstr>
      <vt:lpstr>Security and Network Layers</vt:lpstr>
      <vt:lpstr>Security and Network Layers</vt:lpstr>
    </vt:vector>
  </TitlesOfParts>
  <Company>University of Virginia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in Computer Network</dc:title>
  <dc:creator>xf4c</dc:creator>
  <cp:lastModifiedBy>savariraj</cp:lastModifiedBy>
  <cp:revision>63</cp:revision>
  <dcterms:created xsi:type="dcterms:W3CDTF">2004-09-25T03:09:58Z</dcterms:created>
  <dcterms:modified xsi:type="dcterms:W3CDTF">2019-03-25T10:10:55Z</dcterms:modified>
</cp:coreProperties>
</file>