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0E373-2026-4171-A970-2DE682E4216A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A27C6-EABD-4CFB-9188-70D3C8E3A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A27C6-EABD-4CFB-9188-70D3C8E3A5F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65A1-C6F9-4DA7-9B8E-37C868244B8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C9C9-C8E4-455A-A900-54F314449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65A1-C6F9-4DA7-9B8E-37C868244B8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C9C9-C8E4-455A-A900-54F314449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65A1-C6F9-4DA7-9B8E-37C868244B8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C9C9-C8E4-455A-A900-54F314449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65A1-C6F9-4DA7-9B8E-37C868244B8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C9C9-C8E4-455A-A900-54F314449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65A1-C6F9-4DA7-9B8E-37C868244B8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C9C9-C8E4-455A-A900-54F314449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65A1-C6F9-4DA7-9B8E-37C868244B8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C9C9-C8E4-455A-A900-54F314449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65A1-C6F9-4DA7-9B8E-37C868244B8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C9C9-C8E4-455A-A900-54F314449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65A1-C6F9-4DA7-9B8E-37C868244B8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C9C9-C8E4-455A-A900-54F314449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65A1-C6F9-4DA7-9B8E-37C868244B8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C9C9-C8E4-455A-A900-54F314449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65A1-C6F9-4DA7-9B8E-37C868244B8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C9C9-C8E4-455A-A900-54F314449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65A1-C6F9-4DA7-9B8E-37C868244B8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9C9C9-C8E4-455A-A900-54F314449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965A1-C6F9-4DA7-9B8E-37C868244B8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9C9C9-C8E4-455A-A900-54F314449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"/>
            <a:ext cx="82296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                                            </a:t>
            </a:r>
            <a:r>
              <a:rPr lang="en-US" b="1" dirty="0" err="1" smtClean="0"/>
              <a:t>Organisational</a:t>
            </a:r>
            <a:r>
              <a:rPr lang="en-US" b="1" dirty="0" smtClean="0"/>
              <a:t> behavior Models</a:t>
            </a:r>
          </a:p>
          <a:p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Every organisation  develop a particular model in which </a:t>
            </a:r>
            <a:r>
              <a:rPr lang="en-US" sz="2000" dirty="0" err="1" smtClean="0"/>
              <a:t>behavioour</a:t>
            </a:r>
            <a:r>
              <a:rPr lang="en-US" sz="2000" dirty="0" smtClean="0"/>
              <a:t> of the people takes place.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This model is developed on the basis of managements assumptions bout the people and the vision of the mgt. This can be </a:t>
            </a:r>
            <a:r>
              <a:rPr lang="en-US" sz="2000" dirty="0" err="1" smtClean="0"/>
              <a:t>varry</a:t>
            </a:r>
            <a:r>
              <a:rPr lang="en-US" sz="2000" dirty="0" smtClean="0"/>
              <a:t> to a great extent . These leads to develop various OB models.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“Most of the </a:t>
            </a:r>
            <a:r>
              <a:rPr lang="en-US" sz="2000" dirty="0" err="1" smtClean="0"/>
              <a:t>orgn</a:t>
            </a:r>
            <a:r>
              <a:rPr lang="en-US" sz="2000" dirty="0" smtClean="0"/>
              <a:t> tend to be arranged on the assumption that people cannot be trusted or relied on even tiny matters.</a:t>
            </a:r>
          </a:p>
          <a:p>
            <a:r>
              <a:rPr lang="en-US" sz="2000" dirty="0" smtClean="0"/>
              <a:t> Davis has described four OB Models they are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Autocratic Model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Cutodial</a:t>
            </a:r>
            <a:r>
              <a:rPr lang="en-US" sz="2000" dirty="0" smtClean="0"/>
              <a:t> Model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Supportive Model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Collegial Model</a:t>
            </a:r>
          </a:p>
          <a:p>
            <a:pPr marL="457200" indent="-457200">
              <a:buAutoNum type="arabicPeriod"/>
            </a:pPr>
            <a:r>
              <a:rPr lang="en-US" sz="2000" b="1" dirty="0" smtClean="0"/>
              <a:t>Autocratic Model: </a:t>
            </a:r>
            <a:r>
              <a:rPr lang="en-US" sz="2000" dirty="0" smtClean="0"/>
              <a:t>Managerial orientation is towards power managers see that authority is the means to get work done by others. The result is high dependent on the boss.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b="1" dirty="0" smtClean="0"/>
              <a:t>The </a:t>
            </a:r>
            <a:r>
              <a:rPr lang="en-US" sz="2000" b="1" dirty="0" err="1" smtClean="0"/>
              <a:t>cutocratic</a:t>
            </a:r>
            <a:r>
              <a:rPr lang="en-US" sz="2000" b="1" dirty="0" smtClean="0"/>
              <a:t> </a:t>
            </a:r>
            <a:r>
              <a:rPr lang="en-US" sz="2000" dirty="0" smtClean="0"/>
              <a:t> model represents traditional thinking which is based on the economic concept of the man.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 In many situation this model is quite useful particularly employees can be  motivated by physiological needs.</a:t>
            </a:r>
          </a:p>
          <a:p>
            <a:pPr marL="457200" indent="-457200"/>
            <a:endParaRPr lang="en-US" sz="2000" dirty="0" smtClean="0"/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pPr>
              <a:buFont typeface="Wingdings" pitchFamily="2" charset="2"/>
              <a:buChar char="§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610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b="1" dirty="0" smtClean="0"/>
              <a:t>Custodial Model: </a:t>
            </a:r>
            <a:r>
              <a:rPr lang="en-US" dirty="0" smtClean="0"/>
              <a:t>Use of money pay for the employees benefits. Employees hope to obtained security the reduce in personnel dependent on organisation.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Employees </a:t>
            </a:r>
            <a:r>
              <a:rPr lang="en-US" dirty="0" smtClean="0"/>
              <a:t> are getting adequate rewards  and </a:t>
            </a:r>
            <a:r>
              <a:rPr lang="en-US" dirty="0" err="1" smtClean="0"/>
              <a:t>orgnisational</a:t>
            </a:r>
            <a:r>
              <a:rPr lang="en-US" dirty="0" smtClean="0"/>
              <a:t> security ,they feel very happy.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What is good and what is bad is decided for employees by the managers.</a:t>
            </a:r>
          </a:p>
          <a:p>
            <a:r>
              <a:rPr lang="en-US" b="1" dirty="0" smtClean="0"/>
              <a:t>3. Supportive Model:  </a:t>
            </a:r>
            <a:r>
              <a:rPr lang="en-US" dirty="0" smtClean="0"/>
              <a:t>The supportive model on </a:t>
            </a:r>
            <a:r>
              <a:rPr lang="en-US" dirty="0" err="1" smtClean="0"/>
              <a:t>orgl</a:t>
            </a:r>
            <a:r>
              <a:rPr lang="en-US" dirty="0" smtClean="0"/>
              <a:t> behavior depends on managerial leadership rather than on the use of money or power.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dirty="0" smtClean="0"/>
              <a:t> The aim of managers is to support employees  in their achievement of results.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The main focus is on the participation and involvement of employees in managerial decision – making process.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Thes</a:t>
            </a:r>
            <a:r>
              <a:rPr lang="en-US" dirty="0" smtClean="0"/>
              <a:t> leadership and other process of the </a:t>
            </a:r>
            <a:r>
              <a:rPr lang="en-US" dirty="0" err="1" smtClean="0"/>
              <a:t>orgn</a:t>
            </a:r>
            <a:r>
              <a:rPr lang="en-US" dirty="0" smtClean="0"/>
              <a:t>  must ensure a maximum </a:t>
            </a:r>
            <a:r>
              <a:rPr lang="en-US" dirty="0" err="1" smtClean="0"/>
              <a:t>probapility</a:t>
            </a:r>
            <a:r>
              <a:rPr lang="en-US" dirty="0" smtClean="0"/>
              <a:t> in all interactions and all relationship.</a:t>
            </a:r>
          </a:p>
          <a:p>
            <a:r>
              <a:rPr lang="en-US" dirty="0" smtClean="0"/>
              <a:t>4. </a:t>
            </a:r>
            <a:r>
              <a:rPr lang="en-US" b="1" dirty="0" smtClean="0"/>
              <a:t>Collegial Model : Collegial model </a:t>
            </a:r>
            <a:r>
              <a:rPr lang="en-US" dirty="0" smtClean="0"/>
              <a:t> is the extension of supportive </a:t>
            </a:r>
            <a:r>
              <a:rPr lang="en-US" dirty="0" err="1" smtClean="0"/>
              <a:t>model.Collegial</a:t>
            </a:r>
            <a:r>
              <a:rPr lang="en-US" dirty="0" smtClean="0"/>
              <a:t> refers to body of people having common purpose .It is based on the team concept each employee having high degree of understanding towards others.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Employee need little control and direction from Mgt.</a:t>
            </a:r>
          </a:p>
          <a:p>
            <a:r>
              <a:rPr lang="en-US" dirty="0" smtClean="0"/>
              <a:t>	All those </a:t>
            </a:r>
            <a:r>
              <a:rPr lang="en-US" dirty="0" err="1" smtClean="0"/>
              <a:t>orgl</a:t>
            </a:r>
            <a:r>
              <a:rPr lang="en-US" dirty="0" smtClean="0"/>
              <a:t> behavior models based on the characteristics and how they can work o best . This melds are constructed around need </a:t>
            </a:r>
            <a:r>
              <a:rPr lang="en-US" dirty="0" err="1" smtClean="0"/>
              <a:t>heerarchy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89916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PERCEPTION </a:t>
            </a:r>
            <a:r>
              <a:rPr lang="en-US" sz="2000" dirty="0" smtClean="0"/>
              <a:t> : Perception is the </a:t>
            </a:r>
            <a:r>
              <a:rPr lang="en-US" sz="2000" dirty="0" err="1" smtClean="0"/>
              <a:t>congnitive</a:t>
            </a:r>
            <a:r>
              <a:rPr lang="en-US" sz="2000" dirty="0" smtClean="0"/>
              <a:t> process of selecting, </a:t>
            </a:r>
            <a:r>
              <a:rPr lang="en-US" sz="2000" dirty="0" err="1" smtClean="0"/>
              <a:t>organising</a:t>
            </a:r>
            <a:r>
              <a:rPr lang="en-US" sz="2000" dirty="0" smtClean="0"/>
              <a:t>, and interpreting or attaching meaning to the events happening in the environment.</a:t>
            </a:r>
          </a:p>
          <a:p>
            <a:r>
              <a:rPr lang="en-US" sz="2000" dirty="0" err="1" smtClean="0"/>
              <a:t>Acco</a:t>
            </a:r>
            <a:r>
              <a:rPr lang="en-US" sz="2000" dirty="0" smtClean="0"/>
              <a:t> to Robbins “ perception is a process by which individual </a:t>
            </a:r>
            <a:r>
              <a:rPr lang="en-US" sz="2000" dirty="0" err="1" smtClean="0"/>
              <a:t>organise</a:t>
            </a:r>
            <a:r>
              <a:rPr lang="en-US" sz="2000" dirty="0" smtClean="0"/>
              <a:t> and interpret their impressions in order to give meaning to their environment.</a:t>
            </a:r>
          </a:p>
          <a:p>
            <a:r>
              <a:rPr lang="en-US" sz="2000" b="1" dirty="0" smtClean="0"/>
              <a:t>Features</a:t>
            </a:r>
            <a:r>
              <a:rPr lang="en-US" sz="2000" dirty="0" smtClean="0"/>
              <a:t>: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Perception is the intellectual process through a person selects and </a:t>
            </a:r>
            <a:r>
              <a:rPr lang="en-US" sz="2000" dirty="0" err="1" smtClean="0"/>
              <a:t>organises</a:t>
            </a:r>
            <a:r>
              <a:rPr lang="en-US" sz="2000" dirty="0" smtClean="0"/>
              <a:t> it data from the environment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Perception is the basic cognitive or psychological process </a:t>
            </a:r>
            <a:r>
              <a:rPr lang="en-US" sz="2000" dirty="0" err="1" smtClean="0"/>
              <a:t>ie</a:t>
            </a:r>
            <a:r>
              <a:rPr lang="en-US" sz="2000" dirty="0" smtClean="0"/>
              <a:t> the manner in which a person perceives the environment affects his behavior.(</a:t>
            </a:r>
            <a:r>
              <a:rPr lang="en-US" sz="2000" dirty="0" err="1" smtClean="0"/>
              <a:t>Actions,emotions</a:t>
            </a:r>
            <a:r>
              <a:rPr lang="en-US" sz="2000" dirty="0" smtClean="0"/>
              <a:t> thoughts or  feeling are triggered.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Subjectively perceived reality in any </a:t>
            </a:r>
            <a:r>
              <a:rPr lang="en-US" sz="2000" smtClean="0"/>
              <a:t>given setting </a:t>
            </a:r>
            <a:r>
              <a:rPr lang="en-US" sz="2000" dirty="0" smtClean="0"/>
              <a:t>may differed for diff people.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/>
            <a:endParaRPr lang="en-US" dirty="0" smtClean="0"/>
          </a:p>
          <a:p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667000" y="3657600"/>
            <a:ext cx="36576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6781800" y="3657600"/>
            <a:ext cx="2051957" cy="9978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28600" y="3962400"/>
            <a:ext cx="21336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819400" y="5257800"/>
            <a:ext cx="35814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4038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Perceptual inputs</a:t>
            </a:r>
            <a:br>
              <a:rPr lang="en-US" dirty="0" smtClean="0"/>
            </a:br>
            <a:r>
              <a:rPr lang="en-US" dirty="0" smtClean="0"/>
              <a:t>Stimuli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3810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Perceptual throughputs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34200" y="3276600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dirty="0" smtClean="0"/>
              <a:t>Perceptual  outputs            </a:t>
            </a:r>
          </a:p>
          <a:p>
            <a:r>
              <a:rPr lang="en-US" dirty="0" smtClean="0"/>
              <a:t>      Actions </a:t>
            </a:r>
          </a:p>
          <a:p>
            <a:endParaRPr lang="en-US" dirty="0"/>
          </a:p>
        </p:txBody>
      </p:sp>
      <p:cxnSp>
        <p:nvCxnSpPr>
          <p:cNvPr id="12" name="Straight Connector 11"/>
          <p:cNvCxnSpPr>
            <a:stCxn id="5" idx="1"/>
            <a:endCxn id="5" idx="3"/>
          </p:cNvCxnSpPr>
          <p:nvPr/>
        </p:nvCxnSpPr>
        <p:spPr>
          <a:xfrm rot="10800000" flipH="1">
            <a:off x="228600" y="43815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1"/>
            <a:endCxn id="4" idx="3"/>
          </p:cNvCxnSpPr>
          <p:nvPr/>
        </p:nvCxnSpPr>
        <p:spPr>
          <a:xfrm rot="10800000" flipH="1">
            <a:off x="6781799" y="4156517"/>
            <a:ext cx="205195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667000" y="4114800"/>
            <a:ext cx="3657600" cy="39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95600" y="4067908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Receiving      Selecting       </a:t>
            </a:r>
            <a:r>
              <a:rPr lang="en-US" dirty="0" err="1" smtClean="0"/>
              <a:t>Organising</a:t>
            </a:r>
            <a:r>
              <a:rPr lang="en-US" dirty="0" smtClean="0"/>
              <a:t>              Interpreting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886200" y="4267200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029200" y="4267200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943600" y="4572000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228600" y="5029200"/>
            <a:ext cx="21336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" y="5105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Characteristics of stimulus or inputs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5" idx="2"/>
            <a:endCxn id="17" idx="0"/>
          </p:cNvCxnSpPr>
          <p:nvPr/>
        </p:nvCxnSpPr>
        <p:spPr>
          <a:xfrm rot="5400000">
            <a:off x="1181100" y="4914900"/>
            <a:ext cx="228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3" idx="2"/>
          </p:cNvCxnSpPr>
          <p:nvPr/>
        </p:nvCxnSpPr>
        <p:spPr>
          <a:xfrm rot="5400000">
            <a:off x="4267200" y="50292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743200" y="54102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Characteristics of situation</a:t>
            </a:r>
            <a:br>
              <a:rPr lang="en-US" dirty="0" smtClean="0"/>
            </a:br>
            <a:r>
              <a:rPr lang="en-US" dirty="0" smtClean="0"/>
              <a:t> Characteristics of  perceiver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6705600" y="5181600"/>
            <a:ext cx="21336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cxnSp>
        <p:nvCxnSpPr>
          <p:cNvPr id="38" name="Straight Arrow Connector 37"/>
          <p:cNvCxnSpPr>
            <a:stCxn id="4" idx="2"/>
            <a:endCxn id="36" idx="0"/>
          </p:cNvCxnSpPr>
          <p:nvPr/>
        </p:nvCxnSpPr>
        <p:spPr>
          <a:xfrm rot="5400000">
            <a:off x="7527007" y="4900827"/>
            <a:ext cx="526167" cy="3537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858000" y="52578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Attitude, opinion, </a:t>
            </a:r>
            <a:br>
              <a:rPr lang="en-US" dirty="0" smtClean="0"/>
            </a:br>
            <a:r>
              <a:rPr lang="en-US" dirty="0" smtClean="0"/>
              <a:t>Feelings. values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6106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Inputs: objects events, people everything contribute to the </a:t>
            </a:r>
            <a:r>
              <a:rPr lang="en-US" sz="2000" dirty="0" err="1" smtClean="0"/>
              <a:t>occurance</a:t>
            </a:r>
            <a:r>
              <a:rPr lang="en-US" sz="2000" dirty="0" smtClean="0"/>
              <a:t> of events can be termed as perceptual inputs.</a:t>
            </a:r>
          </a:p>
          <a:p>
            <a:r>
              <a:rPr lang="en-US" sz="2000" b="1" dirty="0" smtClean="0"/>
              <a:t>Perceptual Mechanism</a:t>
            </a:r>
            <a:r>
              <a:rPr lang="en-US" sz="2000" dirty="0" smtClean="0"/>
              <a:t>: Perceptual mechanism involves three elements </a:t>
            </a:r>
            <a:r>
              <a:rPr lang="en-US" sz="2000" dirty="0" err="1" smtClean="0"/>
              <a:t>ie</a:t>
            </a:r>
            <a:r>
              <a:rPr lang="en-US" sz="2000" dirty="0" smtClean="0"/>
              <a:t> selection of stimuli External – related to stimulus internal related to perceiver</a:t>
            </a:r>
          </a:p>
          <a:p>
            <a:r>
              <a:rPr lang="en-US" sz="2000" dirty="0" smtClean="0"/>
              <a:t>2. </a:t>
            </a:r>
            <a:r>
              <a:rPr lang="en-US" sz="2000" b="1" dirty="0" err="1" smtClean="0"/>
              <a:t>orgnisation</a:t>
            </a:r>
            <a:r>
              <a:rPr lang="en-US" sz="2000" dirty="0" smtClean="0"/>
              <a:t>: After stimuli are received these are </a:t>
            </a:r>
            <a:r>
              <a:rPr lang="en-US" sz="2000" dirty="0" err="1" smtClean="0"/>
              <a:t>organised</a:t>
            </a:r>
            <a:r>
              <a:rPr lang="en-US" sz="2000" dirty="0" smtClean="0"/>
              <a:t> in some form of order to make sense. The various forms of </a:t>
            </a:r>
            <a:r>
              <a:rPr lang="en-US" sz="2000" dirty="0" err="1" smtClean="0"/>
              <a:t>organisation</a:t>
            </a:r>
            <a:r>
              <a:rPr lang="en-US" sz="2000" dirty="0" smtClean="0"/>
              <a:t> stimuli are figure-</a:t>
            </a:r>
            <a:r>
              <a:rPr lang="en-US" sz="2000" dirty="0" err="1" smtClean="0"/>
              <a:t>ground,grouping</a:t>
            </a:r>
            <a:r>
              <a:rPr lang="en-US" sz="2000" dirty="0" smtClean="0"/>
              <a:t> simplification and closure.</a:t>
            </a:r>
          </a:p>
          <a:p>
            <a:r>
              <a:rPr lang="en-US" sz="2000" dirty="0" smtClean="0"/>
              <a:t>Interpretation: The perceptual inputs have been </a:t>
            </a:r>
            <a:r>
              <a:rPr lang="en-US" sz="2000" dirty="0" err="1" smtClean="0"/>
              <a:t>organised</a:t>
            </a:r>
            <a:r>
              <a:rPr lang="en-US" sz="2000" dirty="0" smtClean="0"/>
              <a:t> will have to be interpreted by the receiver. So that he can sense  and extract some meaning of what is going on in the </a:t>
            </a:r>
            <a:r>
              <a:rPr lang="en-US" sz="2000" dirty="0" err="1" smtClean="0"/>
              <a:t>situation.In</a:t>
            </a:r>
            <a:r>
              <a:rPr lang="en-US" sz="2000" dirty="0" smtClean="0"/>
              <a:t> terms of their assumptions of people </a:t>
            </a:r>
            <a:r>
              <a:rPr lang="en-US" sz="2000" dirty="0" err="1" smtClean="0"/>
              <a:t>thinga</a:t>
            </a:r>
            <a:r>
              <a:rPr lang="en-US" sz="2000" dirty="0" smtClean="0"/>
              <a:t> and situation (good/bad Beautiful/ugly) social, physical or </a:t>
            </a:r>
            <a:r>
              <a:rPr lang="en-US" sz="2000" dirty="0" err="1" smtClean="0"/>
              <a:t>organisationalsettings</a:t>
            </a:r>
            <a:r>
              <a:rPr lang="en-US" sz="2000" dirty="0" smtClean="0"/>
              <a:t> in which object is perceived affect the interpretation.</a:t>
            </a:r>
          </a:p>
          <a:p>
            <a:r>
              <a:rPr lang="en-US" sz="2000" b="1" dirty="0" smtClean="0"/>
              <a:t>Outputs</a:t>
            </a:r>
            <a:r>
              <a:rPr lang="en-US" sz="2000" dirty="0" smtClean="0"/>
              <a:t>: The output may be in the form of covert actions like development of attitudes, </a:t>
            </a:r>
            <a:r>
              <a:rPr lang="en-US" sz="2000" dirty="0" err="1" smtClean="0"/>
              <a:t>openions</a:t>
            </a:r>
            <a:r>
              <a:rPr lang="en-US" sz="2000" dirty="0" smtClean="0"/>
              <a:t>, beliefs, impressions about the stimuli under </a:t>
            </a:r>
            <a:r>
              <a:rPr lang="en-US" sz="2000" dirty="0" err="1" smtClean="0"/>
              <a:t>considedration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   The outputs along with other factors affecting human </a:t>
            </a:r>
            <a:r>
              <a:rPr lang="en-US" sz="2000" dirty="0" err="1" smtClean="0"/>
              <a:t>behaviour</a:t>
            </a:r>
            <a:r>
              <a:rPr lang="en-US" sz="2000" dirty="0" smtClean="0"/>
              <a:t> may result overt </a:t>
            </a:r>
            <a:r>
              <a:rPr lang="en-US" sz="2000" dirty="0" err="1" smtClean="0"/>
              <a:t>behaviour</a:t>
            </a:r>
            <a:r>
              <a:rPr lang="en-US" sz="2000" dirty="0" smtClean="0"/>
              <a:t> </a:t>
            </a:r>
            <a:r>
              <a:rPr lang="en-US" sz="2000" dirty="0" err="1" smtClean="0"/>
              <a:t>e.g</a:t>
            </a:r>
            <a:r>
              <a:rPr lang="en-US" sz="2000" dirty="0" smtClean="0"/>
              <a:t> But goods based on </a:t>
            </a:r>
            <a:r>
              <a:rPr lang="en-US" sz="2000" dirty="0" err="1" smtClean="0"/>
              <a:t>avilability</a:t>
            </a:r>
            <a:r>
              <a:rPr lang="en-US" sz="2000" dirty="0" smtClean="0"/>
              <a:t>, need and capacity.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81000"/>
            <a:ext cx="8382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Nature of human Behavior</a:t>
            </a:r>
            <a:r>
              <a:rPr lang="en-US" sz="1900" dirty="0" smtClean="0"/>
              <a:t>: Behaviour means the way human being behave and what a person does. Further it is divided into observable and non- observable. </a:t>
            </a:r>
          </a:p>
          <a:p>
            <a:pPr>
              <a:buFont typeface="Arial" pitchFamily="34" charset="0"/>
              <a:buChar char="•"/>
            </a:pPr>
            <a:r>
              <a:rPr lang="en-US" sz="1900" dirty="0" smtClean="0"/>
              <a:t>Observable means measureable activity of human being and it is known as overt behaviour.</a:t>
            </a:r>
          </a:p>
          <a:p>
            <a:pPr>
              <a:buFont typeface="Arial" pitchFamily="34" charset="0"/>
              <a:buChar char="•"/>
            </a:pPr>
            <a:r>
              <a:rPr lang="en-US" sz="1900" dirty="0" smtClean="0"/>
              <a:t>This may be in the form of mental process like decision making or physical process like handling machine.</a:t>
            </a:r>
          </a:p>
          <a:p>
            <a:pPr>
              <a:buFont typeface="Arial" pitchFamily="34" charset="0"/>
              <a:buChar char="•"/>
            </a:pPr>
            <a:r>
              <a:rPr lang="en-US" sz="1900" dirty="0" smtClean="0"/>
              <a:t>There is another behaviour which is non-observable or measureable known as covert bahaviour.   </a:t>
            </a:r>
            <a:r>
              <a:rPr lang="en-US" sz="1900" dirty="0" err="1" smtClean="0"/>
              <a:t>Eg</a:t>
            </a:r>
            <a:r>
              <a:rPr lang="en-US" sz="1900" dirty="0" smtClean="0"/>
              <a:t>. feelings, attitude, favourable, non-favourable etc.</a:t>
            </a:r>
          </a:p>
          <a:p>
            <a:r>
              <a:rPr lang="en-US" sz="1900" b="1" dirty="0" smtClean="0"/>
              <a:t>PROCESS OF BEHAVIOUR</a:t>
            </a:r>
            <a:r>
              <a:rPr lang="en-US" sz="1900" dirty="0" smtClean="0"/>
              <a:t>: Based on the analysis of behaviour process over the period of time three models of behaviour process have been developed these are  </a:t>
            </a:r>
            <a:r>
              <a:rPr lang="en-US" sz="1900" dirty="0" err="1" smtClean="0"/>
              <a:t>i</a:t>
            </a:r>
            <a:r>
              <a:rPr lang="en-US" sz="1900" dirty="0" smtClean="0"/>
              <a:t>) </a:t>
            </a:r>
            <a:r>
              <a:rPr lang="en-US" sz="1900" b="1" dirty="0" smtClean="0"/>
              <a:t>S-R</a:t>
            </a:r>
            <a:r>
              <a:rPr lang="en-US" sz="1900" dirty="0" smtClean="0"/>
              <a:t> model(S- Stimulus, R- Retention)</a:t>
            </a:r>
          </a:p>
          <a:p>
            <a:r>
              <a:rPr lang="en-US" sz="1900" dirty="0" smtClean="0"/>
              <a:t>ii) </a:t>
            </a:r>
            <a:r>
              <a:rPr lang="en-US" sz="1900" b="1" dirty="0" smtClean="0"/>
              <a:t>S-O-R</a:t>
            </a:r>
            <a:r>
              <a:rPr lang="en-US" sz="1900" dirty="0" smtClean="0"/>
              <a:t> model   iii) </a:t>
            </a:r>
            <a:r>
              <a:rPr lang="en-US" sz="1900" b="1" dirty="0" smtClean="0"/>
              <a:t>S-O-B-C</a:t>
            </a:r>
            <a:r>
              <a:rPr lang="en-US" sz="1900" dirty="0" smtClean="0"/>
              <a:t>  model.</a:t>
            </a:r>
          </a:p>
          <a:p>
            <a:pPr marL="342900" indent="-342900">
              <a:buAutoNum type="arabicPeriod"/>
            </a:pPr>
            <a:r>
              <a:rPr lang="en-US" sz="1900" b="1" dirty="0" smtClean="0"/>
              <a:t>S-R model</a:t>
            </a:r>
            <a:r>
              <a:rPr lang="en-US" sz="1900" dirty="0" smtClean="0"/>
              <a:t>: This model suggests that the behaviour is caused by certain reasons.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900" dirty="0" smtClean="0"/>
              <a:t>The reasons may be the internal feeling (motivation) or external environment(stimulus).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900" dirty="0" smtClean="0"/>
              <a:t>A stimulus is an agent such as heat, light , piece of information etc. without the stimulus there is no information to be handled by the internal processes prior to action taken by the person.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900" dirty="0" smtClean="0"/>
              <a:t>The situation interacting with the human being proceeds and causes behaviour.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304800"/>
            <a:ext cx="8839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S-O-R Model</a:t>
            </a:r>
            <a:r>
              <a:rPr lang="en-US" dirty="0" smtClean="0"/>
              <a:t>: By inserting O (organism) in the classical S-R model. It is based upon stimulus</a:t>
            </a:r>
          </a:p>
          <a:p>
            <a:r>
              <a:rPr lang="en-US" dirty="0" smtClean="0"/>
              <a:t>Processed by the organism followed by the behaviour.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The O is not passive or immobile as assumed in S-R model. Rather O is viewed as a mediating, maintenance and </a:t>
            </a:r>
            <a:r>
              <a:rPr lang="en-US" dirty="0" err="1" smtClean="0"/>
              <a:t>adjustive</a:t>
            </a:r>
            <a:r>
              <a:rPr lang="en-US" dirty="0" smtClean="0"/>
              <a:t> function between S and R.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O is constantly active scanning its surroundings, monitoring its own actions seeking certain conditions and avoiding others.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There are three categories of maintenance organs of O are responsible for its health and growth. They are receptors(sense organs), connector(nervous organs) effectors (muscles and glands).</a:t>
            </a:r>
          </a:p>
          <a:p>
            <a:r>
              <a:rPr lang="en-US" b="1" dirty="0" smtClean="0"/>
              <a:t>S-O-B-C model</a:t>
            </a:r>
            <a:r>
              <a:rPr lang="en-US" dirty="0" smtClean="0"/>
              <a:t>: It incorporates more complex mechanism of human behaviour which modifies and extends S-O-R model. S stands for situation which is more comprehensive than stimuli of S-O-R model and incorporates all aspects of the environment.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Here B stands for pattern of behaviour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 stands for contingent consequences.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In S-O-B-C model behaviour takes place </a:t>
            </a:r>
            <a:r>
              <a:rPr lang="en-US" dirty="0" err="1" smtClean="0"/>
              <a:t>bcz</a:t>
            </a:r>
            <a:r>
              <a:rPr lang="en-US" dirty="0" smtClean="0"/>
              <a:t> of interaction among different element of human behaviour like Situation Organism ,Behaviour pattern and Consequences.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The understanding and predicting and directing the human behaviour in organisation may be increased when we identify and analyze the different variables which go in shaping the behaviour. 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4582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PERSONALITY: </a:t>
            </a:r>
            <a:r>
              <a:rPr lang="en-US" b="1" dirty="0" err="1" smtClean="0"/>
              <a:t>Acco</a:t>
            </a:r>
            <a:r>
              <a:rPr lang="en-US" b="1" dirty="0" smtClean="0"/>
              <a:t> to </a:t>
            </a:r>
            <a:r>
              <a:rPr lang="en-US" b="1" dirty="0" err="1" smtClean="0"/>
              <a:t>Allport</a:t>
            </a:r>
            <a:r>
              <a:rPr lang="en-US" b="1" dirty="0" smtClean="0"/>
              <a:t> </a:t>
            </a:r>
            <a:r>
              <a:rPr lang="en-US" dirty="0" smtClean="0"/>
              <a:t>personality is the dynamic organization within the individual of those psychological systems that determine his unique adjustment to his environment.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 </a:t>
            </a:r>
            <a:r>
              <a:rPr lang="en-US" dirty="0" smtClean="0"/>
              <a:t>The term personality has been derived from Latin word “persona” which means speak through.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 “</a:t>
            </a:r>
            <a:r>
              <a:rPr lang="en-US" dirty="0" smtClean="0"/>
              <a:t> Personality is used in terms of influencing others through External appearance.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 </a:t>
            </a:r>
            <a:r>
              <a:rPr lang="en-US" dirty="0" smtClean="0"/>
              <a:t>However external appearance does not make the whole personality .</a:t>
            </a:r>
            <a:r>
              <a:rPr lang="en-US" dirty="0" err="1" smtClean="0"/>
              <a:t>Acco</a:t>
            </a:r>
            <a:r>
              <a:rPr lang="en-US" dirty="0" smtClean="0"/>
              <a:t> to </a:t>
            </a:r>
            <a:r>
              <a:rPr lang="en-US" dirty="0" err="1" smtClean="0"/>
              <a:t>Ruch</a:t>
            </a:r>
            <a:r>
              <a:rPr lang="en-US" dirty="0" smtClean="0"/>
              <a:t> personality should include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 </a:t>
            </a:r>
            <a:r>
              <a:rPr lang="en-US" dirty="0" smtClean="0"/>
              <a:t>External appearance and behaviour or social stimulus value.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 </a:t>
            </a:r>
            <a:r>
              <a:rPr lang="en-US" dirty="0" smtClean="0"/>
              <a:t>inner-awareness of self as a permanent </a:t>
            </a:r>
            <a:r>
              <a:rPr lang="en-US" dirty="0" err="1" smtClean="0"/>
              <a:t>organising</a:t>
            </a:r>
            <a:r>
              <a:rPr lang="en-US" dirty="0" smtClean="0"/>
              <a:t> force and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 </a:t>
            </a:r>
            <a:r>
              <a:rPr lang="en-US" dirty="0" smtClean="0"/>
              <a:t> Particular pattern or </a:t>
            </a:r>
            <a:r>
              <a:rPr lang="en-US" dirty="0" err="1" smtClean="0"/>
              <a:t>organising</a:t>
            </a:r>
            <a:r>
              <a:rPr lang="en-US" dirty="0" smtClean="0"/>
              <a:t> of measurable traits both inner and outer.</a:t>
            </a:r>
          </a:p>
          <a:p>
            <a:r>
              <a:rPr lang="en-US" b="1" dirty="0" smtClean="0"/>
              <a:t>            </a:t>
            </a:r>
            <a:r>
              <a:rPr lang="en-US" dirty="0" smtClean="0"/>
              <a:t>Taking these aspect together personality embraces all the unique traits and patterns of adjustment of the individual in his relationship with others and his environment.</a:t>
            </a:r>
          </a:p>
          <a:p>
            <a:r>
              <a:rPr lang="en-US" b="1" dirty="0" smtClean="0"/>
              <a:t>PERSONALITY DEVELOPEMENT </a:t>
            </a:r>
            <a:r>
              <a:rPr lang="en-US" dirty="0" smtClean="0"/>
              <a:t>: Personality development can be seek through different stages of age of an individual. At each stage a person develops different aspect of personality.</a:t>
            </a:r>
          </a:p>
          <a:p>
            <a:r>
              <a:rPr lang="en-US" b="1" dirty="0" smtClean="0"/>
              <a:t>            </a:t>
            </a:r>
            <a:r>
              <a:rPr lang="en-US" dirty="0" smtClean="0"/>
              <a:t>These descriptions may be classified into </a:t>
            </a:r>
            <a:r>
              <a:rPr lang="en-US" dirty="0" err="1" smtClean="0"/>
              <a:t>i</a:t>
            </a:r>
            <a:r>
              <a:rPr lang="en-US" dirty="0" smtClean="0"/>
              <a:t>) Freudian Stages ii) Neo – Freudian stages.</a:t>
            </a:r>
          </a:p>
          <a:p>
            <a:pPr marL="400050" indent="-400050">
              <a:buAutoNum type="romanLcParenR"/>
            </a:pPr>
            <a:r>
              <a:rPr lang="en-US" b="1" dirty="0" smtClean="0"/>
              <a:t>Freudian Stages are as follows</a:t>
            </a:r>
          </a:p>
          <a:p>
            <a:pPr marL="400050" indent="-400050"/>
            <a:r>
              <a:rPr lang="en-US" b="1" dirty="0" smtClean="0"/>
              <a:t>1. Oral Stage(from birth to 18 months): </a:t>
            </a:r>
            <a:r>
              <a:rPr lang="en-US" dirty="0" smtClean="0"/>
              <a:t>This period may be divided into oral sucking and oral biting . Oral sucking takes place from birth to 8 months in which a child is not fed properly he satisfies himself by sucking his thumb or finger.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04800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After 8 months the mother stopped his feeding oral </a:t>
            </a:r>
            <a:r>
              <a:rPr lang="en-US" dirty="0" err="1" smtClean="0"/>
              <a:t>bitting</a:t>
            </a:r>
            <a:r>
              <a:rPr lang="en-US" dirty="0" smtClean="0"/>
              <a:t> starts at the age of 8 months.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child enjoys in biting and sucking and feels pleasure in this stage.  If he is denied feeding which creates problems of personality development.</a:t>
            </a:r>
          </a:p>
          <a:p>
            <a:r>
              <a:rPr lang="en-US" b="1" dirty="0" smtClean="0"/>
              <a:t>2. Anal Stage : (18 months to 3 yrs) </a:t>
            </a:r>
            <a:r>
              <a:rPr lang="en-US" dirty="0" smtClean="0"/>
              <a:t>In this stage a child express his anger by </a:t>
            </a:r>
            <a:r>
              <a:rPr lang="en-US" dirty="0" err="1" smtClean="0"/>
              <a:t>urninating</a:t>
            </a:r>
            <a:r>
              <a:rPr lang="en-US" dirty="0" smtClean="0"/>
              <a:t> or defecating at wrong places.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Ego is developed at this stage and the child understand that he is from particular sex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At the later period of this stage child understand the toilet control. If proper attention is not paid to the child, he experiences stress which affect his personality.</a:t>
            </a:r>
          </a:p>
          <a:p>
            <a:r>
              <a:rPr lang="en-US" b="1" dirty="0" smtClean="0"/>
              <a:t>3. Phallic Stage(3 to 7 yrs) : </a:t>
            </a:r>
            <a:r>
              <a:rPr lang="en-US" dirty="0" smtClean="0"/>
              <a:t> This stage the child learns to discriminate </a:t>
            </a:r>
            <a:r>
              <a:rPr lang="en-US" dirty="0" err="1" smtClean="0"/>
              <a:t>genitials</a:t>
            </a:r>
            <a:r>
              <a:rPr lang="en-US" dirty="0" smtClean="0"/>
              <a:t>. He differentiate his brother and sisters or other children.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 </a:t>
            </a:r>
            <a:r>
              <a:rPr lang="en-US" dirty="0" smtClean="0"/>
              <a:t> At this stage the child prone to develop many types of complexes.</a:t>
            </a:r>
          </a:p>
          <a:p>
            <a:r>
              <a:rPr lang="en-US" b="1" dirty="0" smtClean="0"/>
              <a:t>4. Latency Stage: </a:t>
            </a:r>
            <a:r>
              <a:rPr lang="en-US" dirty="0" smtClean="0"/>
              <a:t>This stage is from 7 to 12 years. At this stage </a:t>
            </a:r>
            <a:r>
              <a:rPr lang="en-US" dirty="0" err="1" smtClean="0"/>
              <a:t>childs</a:t>
            </a:r>
            <a:r>
              <a:rPr lang="en-US" dirty="0" smtClean="0"/>
              <a:t> sexual instincts are usually at sleep </a:t>
            </a:r>
            <a:r>
              <a:rPr lang="en-US" dirty="0" err="1" smtClean="0"/>
              <a:t>bcz</a:t>
            </a:r>
            <a:r>
              <a:rPr lang="en-US" dirty="0" smtClean="0"/>
              <a:t> of social fear. His outward interest grow. He enjoys playing and talking with his friends.</a:t>
            </a:r>
          </a:p>
          <a:p>
            <a:r>
              <a:rPr lang="en-US" b="1" dirty="0" smtClean="0"/>
              <a:t>5. Genital Stage: </a:t>
            </a:r>
            <a:r>
              <a:rPr lang="en-US" dirty="0" smtClean="0"/>
              <a:t>This stage is from 12 to 20 yrs . The sexual organs grow. The children at this stage start telling false stories and day dreaming. When boys and girls are alone thy feel depressed and defeated and satisfy themselves.</a:t>
            </a:r>
          </a:p>
          <a:p>
            <a:r>
              <a:rPr lang="en-US" b="1" dirty="0" smtClean="0"/>
              <a:t>Erikson’s psychological stages:</a:t>
            </a:r>
          </a:p>
          <a:p>
            <a:pPr marL="342900" indent="-342900">
              <a:buAutoNum type="arabicPeriod"/>
            </a:pPr>
            <a:r>
              <a:rPr lang="en-US" b="1" dirty="0" smtClean="0"/>
              <a:t>Oral sensory stage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58676"/>
            <a:ext cx="86106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/>
              <a:t>1. Oral sensory stage: </a:t>
            </a:r>
            <a:r>
              <a:rPr lang="en-US" dirty="0" smtClean="0"/>
              <a:t> Infant who is cared well develop trust, but who is not well cared developed mistrust. This stage makes serious impact on a child’s behaviour.</a:t>
            </a:r>
            <a:endParaRPr lang="en-US" b="1" dirty="0" smtClean="0"/>
          </a:p>
          <a:p>
            <a:pPr marL="342900" indent="-342900"/>
            <a:r>
              <a:rPr lang="en-US" b="1" dirty="0" smtClean="0"/>
              <a:t>2. Mascular and Anal stage: </a:t>
            </a:r>
            <a:r>
              <a:rPr lang="en-US" dirty="0" smtClean="0"/>
              <a:t>At this stage child develop a sense of autonomy is his behaviour is approved by the parents and others. If there is any disapproval by the elders he develops a sense of doubt and shame.</a:t>
            </a:r>
            <a:endParaRPr lang="en-US" b="1" dirty="0" smtClean="0"/>
          </a:p>
          <a:p>
            <a:pPr marL="342900" indent="-342900"/>
            <a:r>
              <a:rPr lang="en-US" b="1" dirty="0" smtClean="0"/>
              <a:t>3. Locomotor Genital stage: </a:t>
            </a:r>
            <a:r>
              <a:rPr lang="en-US" dirty="0" smtClean="0"/>
              <a:t>At  this stage the child tries to resolve the crisis of initiative versus guilt. If the child is encouraged to experiment and to achieve reasonable goals he develops a sense of initiative. If the child is blocked he develops a sense of guilt and lack of self-confidence.</a:t>
            </a:r>
            <a:endParaRPr lang="en-US" b="1" dirty="0" smtClean="0"/>
          </a:p>
          <a:p>
            <a:pPr marL="342900" indent="-342900"/>
            <a:r>
              <a:rPr lang="en-US" b="1" dirty="0" smtClean="0"/>
              <a:t>4. Latency stage: </a:t>
            </a:r>
            <a:r>
              <a:rPr lang="en-US" dirty="0" smtClean="0"/>
              <a:t>This is the school going stage. The child tries to develop many new skills and social abilities. He develops a progress at a rate of compatible with abilities. otherwise he develops a sense of inferiority.</a:t>
            </a:r>
            <a:endParaRPr lang="en-US" b="1" dirty="0" smtClean="0"/>
          </a:p>
          <a:p>
            <a:pPr marL="342900" indent="-342900"/>
            <a:r>
              <a:rPr lang="en-US" b="1" dirty="0" smtClean="0"/>
              <a:t>5. Adolescence: </a:t>
            </a:r>
            <a:r>
              <a:rPr lang="en-US" dirty="0" smtClean="0"/>
              <a:t>Adolescent person tries to gain a sense of identity . He tries to establish himself as socially different from his parents. He tries to resolve the crisis of identity versus confusion.</a:t>
            </a:r>
            <a:endParaRPr lang="en-US" b="1" dirty="0" smtClean="0"/>
          </a:p>
          <a:p>
            <a:r>
              <a:rPr lang="en-US" b="1" dirty="0" smtClean="0"/>
              <a:t>6. Early Adulthood: </a:t>
            </a:r>
            <a:r>
              <a:rPr lang="en-US" dirty="0" smtClean="0"/>
              <a:t>At this stage of early 20’s of the life he tries to resolve intimacy versus isolation. Teenage helps the early adult to deep relationship.</a:t>
            </a:r>
            <a:endParaRPr lang="en-US" b="1" dirty="0" smtClean="0"/>
          </a:p>
          <a:p>
            <a:r>
              <a:rPr lang="en-US" b="1" dirty="0" smtClean="0"/>
              <a:t>7. Young and middle Adulthood: The </a:t>
            </a:r>
            <a:r>
              <a:rPr lang="en-US" dirty="0" smtClean="0"/>
              <a:t>late 20’s stage of the life generativity versus stagnation. Productivity at work and societal advancement is important for them. They try to become innovative and creative. Self-absorbed persons don’t look beyond themselves.</a:t>
            </a:r>
            <a:endParaRPr lang="en-US" b="1" dirty="0" smtClean="0"/>
          </a:p>
          <a:p>
            <a:r>
              <a:rPr lang="en-US" b="1" dirty="0" smtClean="0"/>
              <a:t>8. Mature Adulthood: </a:t>
            </a:r>
            <a:r>
              <a:rPr lang="en-US" dirty="0" smtClean="0"/>
              <a:t>This is the he 30’s stage which a person faces integrity versus despair. At this stage the person gets maturity, wisdom and perspective that can guide the </a:t>
            </a:r>
            <a:r>
              <a:rPr lang="en-US" smtClean="0"/>
              <a:t>younger generations.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1920</Words>
  <Application>Microsoft Office PowerPoint</Application>
  <PresentationFormat>On-screen Show (4:3)</PresentationFormat>
  <Paragraphs>99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cs30</cp:lastModifiedBy>
  <cp:revision>59</cp:revision>
  <dcterms:created xsi:type="dcterms:W3CDTF">2016-08-02T17:40:18Z</dcterms:created>
  <dcterms:modified xsi:type="dcterms:W3CDTF">2016-08-10T12:23:45Z</dcterms:modified>
</cp:coreProperties>
</file>