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7" r:id="rId2"/>
    <p:sldId id="262" r:id="rId3"/>
    <p:sldId id="261" r:id="rId4"/>
    <p:sldId id="263" r:id="rId5"/>
    <p:sldId id="264" r:id="rId6"/>
    <p:sldId id="265" r:id="rId7"/>
    <p:sldId id="266" r:id="rId8"/>
    <p:sldId id="258" r:id="rId9"/>
    <p:sldId id="259" r:id="rId10"/>
    <p:sldId id="260" r:id="rId11"/>
    <p:sldId id="268" r:id="rId12"/>
    <p:sldId id="269" r:id="rId13"/>
    <p:sldId id="267" r:id="rId14"/>
    <p:sldId id="270" r:id="rId15"/>
    <p:sldId id="271"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50D8EFA5-4311-47C8-8193-9B76ACD833B3}" type="datetimeFigureOut">
              <a:rPr lang="en-US" smtClean="0"/>
              <a:pPr/>
              <a:t>9/29/2016</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786E7BCD-5797-4466-A9F8-E1399845709E}"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0D8EFA5-4311-47C8-8193-9B76ACD833B3}" type="datetimeFigureOut">
              <a:rPr lang="en-US" smtClean="0"/>
              <a:pPr/>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6E7BCD-5797-4466-A9F8-E1399845709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0D8EFA5-4311-47C8-8193-9B76ACD833B3}" type="datetimeFigureOut">
              <a:rPr lang="en-US" smtClean="0"/>
              <a:pPr/>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6E7BCD-5797-4466-A9F8-E1399845709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50D8EFA5-4311-47C8-8193-9B76ACD833B3}" type="datetimeFigureOut">
              <a:rPr lang="en-US" smtClean="0"/>
              <a:pPr/>
              <a:t>9/29/2016</a:t>
            </a:fld>
            <a:endParaRPr lang="en-US"/>
          </a:p>
        </p:txBody>
      </p:sp>
      <p:sp>
        <p:nvSpPr>
          <p:cNvPr id="9" name="Slide Number Placeholder 8"/>
          <p:cNvSpPr>
            <a:spLocks noGrp="1"/>
          </p:cNvSpPr>
          <p:nvPr>
            <p:ph type="sldNum" sz="quarter" idx="15"/>
          </p:nvPr>
        </p:nvSpPr>
        <p:spPr/>
        <p:txBody>
          <a:bodyPr rtlCol="0"/>
          <a:lstStyle/>
          <a:p>
            <a:fld id="{786E7BCD-5797-4466-A9F8-E1399845709E}"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50D8EFA5-4311-47C8-8193-9B76ACD833B3}" type="datetimeFigureOut">
              <a:rPr lang="en-US" smtClean="0"/>
              <a:pPr/>
              <a:t>9/29/2016</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786E7BCD-5797-4466-A9F8-E1399845709E}"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50D8EFA5-4311-47C8-8193-9B76ACD833B3}" type="datetimeFigureOut">
              <a:rPr lang="en-US" smtClean="0"/>
              <a:pPr/>
              <a:t>9/29/2016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6E7BCD-5797-4466-A9F8-E1399845709E}"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50D8EFA5-4311-47C8-8193-9B76ACD833B3}" type="datetimeFigureOut">
              <a:rPr lang="en-US" smtClean="0"/>
              <a:pPr/>
              <a:t>9/29/2016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86E7BCD-5797-4466-A9F8-E1399845709E}"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50D8EFA5-4311-47C8-8193-9B76ACD833B3}" type="datetimeFigureOut">
              <a:rPr lang="en-US" smtClean="0"/>
              <a:pPr/>
              <a:t>9/29/2016</a:t>
            </a:fld>
            <a:endParaRPr lang="en-US"/>
          </a:p>
        </p:txBody>
      </p:sp>
      <p:sp>
        <p:nvSpPr>
          <p:cNvPr id="7" name="Slide Number Placeholder 6"/>
          <p:cNvSpPr>
            <a:spLocks noGrp="1"/>
          </p:cNvSpPr>
          <p:nvPr>
            <p:ph type="sldNum" sz="quarter" idx="11"/>
          </p:nvPr>
        </p:nvSpPr>
        <p:spPr/>
        <p:txBody>
          <a:bodyPr rtlCol="0"/>
          <a:lstStyle/>
          <a:p>
            <a:fld id="{786E7BCD-5797-4466-A9F8-E1399845709E}"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D8EFA5-4311-47C8-8193-9B76ACD833B3}" type="datetimeFigureOut">
              <a:rPr lang="en-US" smtClean="0"/>
              <a:pPr/>
              <a:t>9/29/2016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86E7BCD-5797-4466-A9F8-E1399845709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50D8EFA5-4311-47C8-8193-9B76ACD833B3}" type="datetimeFigureOut">
              <a:rPr lang="en-US" smtClean="0"/>
              <a:pPr/>
              <a:t>9/29/2016</a:t>
            </a:fld>
            <a:endParaRPr lang="en-US"/>
          </a:p>
        </p:txBody>
      </p:sp>
      <p:sp>
        <p:nvSpPr>
          <p:cNvPr id="22" name="Slide Number Placeholder 21"/>
          <p:cNvSpPr>
            <a:spLocks noGrp="1"/>
          </p:cNvSpPr>
          <p:nvPr>
            <p:ph type="sldNum" sz="quarter" idx="15"/>
          </p:nvPr>
        </p:nvSpPr>
        <p:spPr/>
        <p:txBody>
          <a:bodyPr rtlCol="0"/>
          <a:lstStyle/>
          <a:p>
            <a:fld id="{786E7BCD-5797-4466-A9F8-E1399845709E}"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50D8EFA5-4311-47C8-8193-9B76ACD833B3}" type="datetimeFigureOut">
              <a:rPr lang="en-US" smtClean="0"/>
              <a:pPr/>
              <a:t>9/29/2016</a:t>
            </a:fld>
            <a:endParaRPr lang="en-US"/>
          </a:p>
        </p:txBody>
      </p:sp>
      <p:sp>
        <p:nvSpPr>
          <p:cNvPr id="18" name="Slide Number Placeholder 17"/>
          <p:cNvSpPr>
            <a:spLocks noGrp="1"/>
          </p:cNvSpPr>
          <p:nvPr>
            <p:ph type="sldNum" sz="quarter" idx="11"/>
          </p:nvPr>
        </p:nvSpPr>
        <p:spPr/>
        <p:txBody>
          <a:bodyPr rtlCol="0"/>
          <a:lstStyle/>
          <a:p>
            <a:fld id="{786E7BCD-5797-4466-A9F8-E1399845709E}"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50D8EFA5-4311-47C8-8193-9B76ACD833B3}" type="datetimeFigureOut">
              <a:rPr lang="en-US" smtClean="0"/>
              <a:pPr/>
              <a:t>9/29/2016</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786E7BCD-5797-4466-A9F8-E1399845709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228600"/>
            <a:ext cx="8382000" cy="6324600"/>
          </a:xfrm>
        </p:spPr>
        <p:txBody>
          <a:bodyPr>
            <a:normAutofit lnSpcReduction="10000"/>
          </a:bodyPr>
          <a:lstStyle/>
          <a:p>
            <a:pPr algn="ctr">
              <a:buNone/>
            </a:pPr>
            <a:r>
              <a:rPr lang="en-US" b="1" dirty="0" smtClean="0"/>
              <a:t>McClelland’s Needs Theory</a:t>
            </a:r>
          </a:p>
          <a:p>
            <a:pPr>
              <a:buNone/>
            </a:pPr>
            <a:r>
              <a:rPr lang="en-US" dirty="0" smtClean="0"/>
              <a:t>McClelland has identified three types of basic motivating needs . He classified these </a:t>
            </a:r>
            <a:r>
              <a:rPr lang="en-US" dirty="0" err="1" smtClean="0"/>
              <a:t>these</a:t>
            </a:r>
            <a:r>
              <a:rPr lang="en-US" dirty="0" smtClean="0"/>
              <a:t> as need for power (n/PWR), need for affiliation(n/AFF), need for achievement(n/ACH)</a:t>
            </a:r>
          </a:p>
          <a:p>
            <a:pPr>
              <a:buNone/>
            </a:pPr>
            <a:r>
              <a:rPr lang="en-US" dirty="0" smtClean="0"/>
              <a:t>1. </a:t>
            </a:r>
            <a:r>
              <a:rPr lang="en-US" b="1" dirty="0" smtClean="0"/>
              <a:t>Need for power Motive</a:t>
            </a:r>
          </a:p>
          <a:p>
            <a:pPr>
              <a:buFont typeface="Wingdings" pitchFamily="2" charset="2"/>
              <a:buChar char="§"/>
            </a:pPr>
            <a:r>
              <a:rPr lang="en-US" b="1" dirty="0" smtClean="0"/>
              <a:t> </a:t>
            </a:r>
            <a:r>
              <a:rPr lang="en-US" dirty="0" smtClean="0"/>
              <a:t>The ability to induce or influence behaviour is power</a:t>
            </a:r>
          </a:p>
          <a:p>
            <a:pPr>
              <a:buFont typeface="Wingdings" pitchFamily="2" charset="2"/>
              <a:buChar char="§"/>
            </a:pPr>
            <a:r>
              <a:rPr lang="en-US" dirty="0" smtClean="0"/>
              <a:t>It is the need to manipulate others or the drive for superiority over others.</a:t>
            </a:r>
          </a:p>
          <a:p>
            <a:pPr>
              <a:buFont typeface="Wingdings" pitchFamily="2" charset="2"/>
              <a:buChar char="§"/>
            </a:pPr>
            <a:r>
              <a:rPr lang="en-US" dirty="0" err="1" smtClean="0"/>
              <a:t>Acco</a:t>
            </a:r>
            <a:r>
              <a:rPr lang="en-US" dirty="0" smtClean="0"/>
              <a:t>. to Alfred Adler the individuals life style is characterized by striving to compensate for the feelings of inferiority which are combined with the innate drive for power.</a:t>
            </a:r>
          </a:p>
          <a:p>
            <a:pPr>
              <a:buFont typeface="Wingdings" pitchFamily="2" charset="2"/>
              <a:buChar char="§"/>
            </a:pPr>
            <a:r>
              <a:rPr lang="en-US" dirty="0" err="1" smtClean="0"/>
              <a:t>Acco</a:t>
            </a:r>
            <a:r>
              <a:rPr lang="en-US" dirty="0" smtClean="0"/>
              <a:t>. McClelland people with a high power need have a great concern for exercising influence and control. Such individuals generally seek positions of leadership. </a:t>
            </a:r>
          </a:p>
          <a:p>
            <a:pPr>
              <a:buNone/>
            </a:pPr>
            <a:endParaRPr lang="en-US" dirty="0" smtClean="0"/>
          </a:p>
          <a:p>
            <a:pPr>
              <a:buNone/>
            </a:pPr>
            <a:endParaRPr lang="en-US" b="1" dirty="0" smtClean="0"/>
          </a:p>
          <a:p>
            <a:pPr>
              <a:buNone/>
            </a:pPr>
            <a:endParaRPr lang="en-US" dirty="0" smtClean="0"/>
          </a:p>
          <a:p>
            <a:pPr>
              <a:buNone/>
            </a:pPr>
            <a:endParaRPr lang="en-US" sz="2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228600"/>
            <a:ext cx="8229600" cy="6245352"/>
          </a:xfrm>
        </p:spPr>
        <p:txBody>
          <a:bodyPr>
            <a:normAutofit/>
          </a:bodyPr>
          <a:lstStyle/>
          <a:p>
            <a:r>
              <a:rPr lang="en-US" sz="2000" dirty="0" smtClean="0"/>
              <a:t>The strength of motivation to perform a certain act will depend on the sum of product of the values for the outcomes.</a:t>
            </a:r>
          </a:p>
          <a:p>
            <a:pPr>
              <a:buNone/>
            </a:pPr>
            <a:r>
              <a:rPr lang="en-US" sz="2000" b="1" dirty="0" smtClean="0"/>
              <a:t>Implications of the theory:</a:t>
            </a:r>
          </a:p>
          <a:p>
            <a:pPr>
              <a:buFont typeface="Wingdings" pitchFamily="2" charset="2"/>
              <a:buChar char="Ø"/>
            </a:pPr>
            <a:r>
              <a:rPr lang="en-US" sz="2000" dirty="0" smtClean="0"/>
              <a:t>It  clarifies the relationship between individual and organisational goals.</a:t>
            </a:r>
          </a:p>
          <a:p>
            <a:pPr>
              <a:buFont typeface="Wingdings" pitchFamily="2" charset="2"/>
              <a:buChar char="Ø"/>
            </a:pPr>
            <a:r>
              <a:rPr lang="en-US" sz="2000" dirty="0" smtClean="0"/>
              <a:t>We can find the first-level outcomes(</a:t>
            </a:r>
            <a:r>
              <a:rPr lang="en-US" sz="2000" dirty="0" err="1" smtClean="0"/>
              <a:t>orgn</a:t>
            </a:r>
            <a:r>
              <a:rPr lang="en-US" sz="2000" dirty="0" smtClean="0"/>
              <a:t> objectives) second-level outcomes(worker goals) are how important to the employees for the attainment and the expectancies that are held to improve the ability to influence the first-level outcomes.</a:t>
            </a:r>
          </a:p>
          <a:p>
            <a:pPr>
              <a:buFont typeface="Wingdings" pitchFamily="2" charset="2"/>
              <a:buChar char="Ø"/>
            </a:pPr>
            <a:r>
              <a:rPr lang="en-US" sz="2000" dirty="0" smtClean="0"/>
              <a:t>This theory is consistent with the idea that manager’s job is to design an environment for performance, by taking into account the differences in various situations.</a:t>
            </a:r>
          </a:p>
          <a:p>
            <a:pPr>
              <a:buNone/>
            </a:pPr>
            <a:r>
              <a:rPr lang="en-US" sz="2000" b="1" dirty="0" smtClean="0"/>
              <a:t>Porter-</a:t>
            </a:r>
            <a:r>
              <a:rPr lang="en-US" sz="2000" b="1" dirty="0" err="1" smtClean="0"/>
              <a:t>Lawer</a:t>
            </a:r>
            <a:r>
              <a:rPr lang="en-US" sz="2000" b="1" dirty="0" smtClean="0"/>
              <a:t> Model of Motivation</a:t>
            </a:r>
          </a:p>
          <a:p>
            <a:pPr>
              <a:buNone/>
            </a:pPr>
            <a:r>
              <a:rPr lang="en-US" sz="2000" dirty="0" err="1" smtClean="0"/>
              <a:t>Acco</a:t>
            </a:r>
            <a:r>
              <a:rPr lang="en-US" sz="2000" dirty="0" smtClean="0"/>
              <a:t> to porter-</a:t>
            </a:r>
            <a:r>
              <a:rPr lang="en-US" sz="2000" dirty="0" err="1" smtClean="0"/>
              <a:t>Lawer</a:t>
            </a:r>
            <a:r>
              <a:rPr lang="en-US" sz="2000" dirty="0" smtClean="0"/>
              <a:t> motivation model they propose a multi-</a:t>
            </a:r>
            <a:r>
              <a:rPr lang="en-US" sz="2000" dirty="0" err="1" smtClean="0"/>
              <a:t>variate</a:t>
            </a:r>
            <a:r>
              <a:rPr lang="en-US" sz="2000" dirty="0" smtClean="0"/>
              <a:t> model to explain the complex relationship that exists between job attitudes and job performance.</a:t>
            </a:r>
          </a:p>
          <a:p>
            <a:pPr>
              <a:buNone/>
            </a:pPr>
            <a:r>
              <a:rPr lang="en-US" sz="2000" dirty="0" smtClean="0"/>
              <a:t>This model encounters a positive relationship b/w satisfaction and performance.</a:t>
            </a:r>
          </a:p>
          <a:p>
            <a:pPr>
              <a:buFont typeface="Wingdings" pitchFamily="2" charset="2"/>
              <a:buChar char="Ø"/>
            </a:pPr>
            <a:endParaRPr lang="en-US" sz="20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228600"/>
            <a:ext cx="8305800" cy="6245352"/>
          </a:xfrm>
        </p:spPr>
        <p:txBody>
          <a:bodyPr/>
          <a:lstStyle/>
          <a:p>
            <a:pPr>
              <a:buNone/>
            </a:pPr>
            <a:r>
              <a:rPr lang="en-US" dirty="0" smtClean="0"/>
              <a:t>“ The manager’s operate on the basis of some sort expectancies which, although based on previous experience ,are forward-oriented in a way that does not seem to be as easily handled by the habit of strength”</a:t>
            </a:r>
          </a:p>
          <a:p>
            <a:pPr>
              <a:buNone/>
            </a:pPr>
            <a:r>
              <a:rPr lang="en-US" b="1" dirty="0" smtClean="0"/>
              <a:t>Elements of Porter-</a:t>
            </a:r>
            <a:r>
              <a:rPr lang="en-US" b="1" dirty="0" err="1" smtClean="0"/>
              <a:t>Lawer</a:t>
            </a:r>
            <a:r>
              <a:rPr lang="en-US" b="1" dirty="0" smtClean="0"/>
              <a:t> motivation model</a:t>
            </a:r>
          </a:p>
          <a:p>
            <a:pPr marL="457200" indent="-457200">
              <a:buAutoNum type="arabicPeriod"/>
            </a:pPr>
            <a:r>
              <a:rPr lang="en-US" b="1" dirty="0" smtClean="0"/>
              <a:t>Effort </a:t>
            </a:r>
          </a:p>
          <a:p>
            <a:pPr marL="457200" indent="-457200">
              <a:buAutoNum type="arabicPeriod"/>
            </a:pPr>
            <a:r>
              <a:rPr lang="en-US" b="1" dirty="0" smtClean="0"/>
              <a:t>Performance</a:t>
            </a:r>
          </a:p>
          <a:p>
            <a:pPr marL="457200" indent="-457200">
              <a:buAutoNum type="arabicPeriod"/>
            </a:pPr>
            <a:r>
              <a:rPr lang="en-US" b="1" dirty="0" smtClean="0"/>
              <a:t>Rewards</a:t>
            </a:r>
          </a:p>
          <a:p>
            <a:pPr marL="457200" indent="-457200">
              <a:buAutoNum type="arabicPeriod"/>
            </a:pPr>
            <a:r>
              <a:rPr lang="en-US" b="1" dirty="0" smtClean="0"/>
              <a:t>Satisfaction</a:t>
            </a:r>
          </a:p>
          <a:p>
            <a:pPr marL="457200" indent="-457200">
              <a:buNone/>
            </a:pPr>
            <a:r>
              <a:rPr lang="en-US" b="1" dirty="0" smtClean="0"/>
              <a:t>1. Effort: </a:t>
            </a:r>
            <a:r>
              <a:rPr lang="en-US" dirty="0" smtClean="0"/>
              <a:t> Effort refers to the amount of energy exerted by an employee to a given task.</a:t>
            </a:r>
          </a:p>
          <a:p>
            <a:pPr marL="457200" indent="-457200">
              <a:buNone/>
            </a:pPr>
            <a:r>
              <a:rPr lang="en-US" b="1" dirty="0" smtClean="0"/>
              <a:t>2. Performance: </a:t>
            </a:r>
            <a:r>
              <a:rPr lang="en-US" dirty="0" smtClean="0"/>
              <a:t>Effort leads to performance. If an individual has little ability or inaccurate role perception his performance may be ineffective.</a:t>
            </a:r>
            <a:endParaRPr lang="en-US" b="1"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228600"/>
            <a:ext cx="8153400" cy="6245352"/>
          </a:xfrm>
        </p:spPr>
        <p:txBody>
          <a:bodyPr/>
          <a:lstStyle/>
          <a:p>
            <a:pPr>
              <a:buNone/>
            </a:pPr>
            <a:r>
              <a:rPr lang="en-US" dirty="0" smtClean="0"/>
              <a:t>3. </a:t>
            </a:r>
            <a:r>
              <a:rPr lang="en-US" b="1" dirty="0" smtClean="0"/>
              <a:t>Rewards: </a:t>
            </a:r>
            <a:r>
              <a:rPr lang="en-US" dirty="0" smtClean="0"/>
              <a:t>Intrinsic rewards are much more likely to produce attitudes about satisfaction that are related to performance.</a:t>
            </a:r>
          </a:p>
          <a:p>
            <a:pPr>
              <a:buNone/>
            </a:pPr>
            <a:r>
              <a:rPr lang="en-US" b="1" dirty="0" smtClean="0"/>
              <a:t>4. Satisfaction: </a:t>
            </a:r>
            <a:r>
              <a:rPr lang="en-US" dirty="0" smtClean="0"/>
              <a:t>The actual rewards meet or exceed the perceived equitable rewards the individual feel satisfied otherwise he will dissatisfied.</a:t>
            </a:r>
          </a:p>
          <a:p>
            <a:pPr>
              <a:buNone/>
            </a:pPr>
            <a:r>
              <a:rPr lang="en-US" b="1" dirty="0" smtClean="0"/>
              <a:t>Implications</a:t>
            </a:r>
          </a:p>
          <a:p>
            <a:pPr>
              <a:buFont typeface="Wingdings" pitchFamily="2" charset="2"/>
              <a:buChar char="§"/>
            </a:pPr>
            <a:r>
              <a:rPr lang="en-US" dirty="0" smtClean="0"/>
              <a:t>Motivation is not a simple cause effect rather it is a complex phenomenon.</a:t>
            </a:r>
          </a:p>
          <a:p>
            <a:pPr>
              <a:buFont typeface="Wingdings" pitchFamily="2" charset="2"/>
              <a:buChar char="§"/>
            </a:pPr>
            <a:r>
              <a:rPr lang="en-US" dirty="0" smtClean="0"/>
              <a:t>The model suggest that managers should carefully asses their reward structure.</a:t>
            </a:r>
          </a:p>
          <a:p>
            <a:pPr>
              <a:buFont typeface="Wingdings" pitchFamily="2" charset="2"/>
              <a:buChar char="§"/>
            </a:pPr>
            <a:r>
              <a:rPr lang="en-US" dirty="0" smtClean="0"/>
              <a:t>Though careful planning effort performance-reward satisfaction should be integrated into an entire system of managing.</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04800"/>
            <a:ext cx="8229600" cy="6169152"/>
          </a:xfrm>
        </p:spPr>
        <p:txBody>
          <a:bodyPr/>
          <a:lstStyle/>
          <a:p>
            <a:pPr algn="ctr">
              <a:buNone/>
            </a:pPr>
            <a:r>
              <a:rPr lang="en-US" b="1" dirty="0" smtClean="0"/>
              <a:t>McGregor’s  Theory of X and Theory of Y</a:t>
            </a:r>
          </a:p>
          <a:p>
            <a:pPr>
              <a:buNone/>
            </a:pPr>
            <a:r>
              <a:rPr lang="en-US" sz="2200" dirty="0" err="1" smtClean="0"/>
              <a:t>Acco</a:t>
            </a:r>
            <a:r>
              <a:rPr lang="en-US" sz="2200" dirty="0" smtClean="0"/>
              <a:t> to McGregor the basic assumption about human </a:t>
            </a:r>
            <a:r>
              <a:rPr lang="en-US" sz="2200" dirty="0" err="1" smtClean="0"/>
              <a:t>behaviour</a:t>
            </a:r>
            <a:r>
              <a:rPr lang="en-US" sz="2200" dirty="0" smtClean="0"/>
              <a:t> may differ </a:t>
            </a:r>
            <a:r>
              <a:rPr lang="en-US" sz="2200" dirty="0" err="1" smtClean="0"/>
              <a:t>bcz</a:t>
            </a:r>
            <a:r>
              <a:rPr lang="en-US" sz="2200" dirty="0" smtClean="0"/>
              <a:t> of complexity of factor influencing this </a:t>
            </a:r>
            <a:r>
              <a:rPr lang="en-US" sz="2200" dirty="0" err="1" smtClean="0"/>
              <a:t>behaviour</a:t>
            </a:r>
            <a:r>
              <a:rPr lang="en-US" sz="2200" dirty="0" smtClean="0"/>
              <a:t>.</a:t>
            </a:r>
          </a:p>
          <a:p>
            <a:pPr>
              <a:buNone/>
            </a:pPr>
            <a:r>
              <a:rPr lang="en-US" sz="2200" dirty="0" smtClean="0"/>
              <a:t>McGregor  characterized these assumption in two </a:t>
            </a:r>
            <a:r>
              <a:rPr lang="en-US" sz="2200" dirty="0" err="1" smtClean="0"/>
              <a:t>oppposite</a:t>
            </a:r>
            <a:r>
              <a:rPr lang="en-US" sz="2200" dirty="0" smtClean="0"/>
              <a:t> point.</a:t>
            </a:r>
          </a:p>
          <a:p>
            <a:pPr>
              <a:buNone/>
            </a:pPr>
            <a:r>
              <a:rPr lang="en-US" sz="2200" b="1" dirty="0" smtClean="0"/>
              <a:t>Theory of  X</a:t>
            </a:r>
            <a:r>
              <a:rPr lang="en-US" sz="2200" dirty="0" smtClean="0"/>
              <a:t> : assumptions are as follows.</a:t>
            </a:r>
          </a:p>
          <a:p>
            <a:pPr>
              <a:buNone/>
            </a:pPr>
            <a:r>
              <a:rPr lang="en-US" sz="2200" dirty="0" smtClean="0"/>
              <a:t>1. Mgt. is responsible for </a:t>
            </a:r>
            <a:r>
              <a:rPr lang="en-US" sz="2200" dirty="0" err="1" smtClean="0"/>
              <a:t>organising</a:t>
            </a:r>
            <a:r>
              <a:rPr lang="en-US" sz="2200" dirty="0" smtClean="0"/>
              <a:t> elements of productive enterprises money, material, equipment, people.</a:t>
            </a:r>
          </a:p>
          <a:p>
            <a:pPr>
              <a:buNone/>
            </a:pPr>
            <a:r>
              <a:rPr lang="en-US" sz="2200" dirty="0" smtClean="0"/>
              <a:t>2. With respect to people is the process of directing their efforts, motivating them, controlling their action, modifying their </a:t>
            </a:r>
            <a:r>
              <a:rPr lang="en-US" sz="2200" dirty="0" err="1" smtClean="0"/>
              <a:t>behaviour</a:t>
            </a:r>
            <a:r>
              <a:rPr lang="en-US" sz="2200" dirty="0" smtClean="0"/>
              <a:t> to fit the needs of the </a:t>
            </a:r>
            <a:r>
              <a:rPr lang="en-US" sz="2200" dirty="0" err="1" smtClean="0"/>
              <a:t>orgn</a:t>
            </a:r>
            <a:r>
              <a:rPr lang="en-US" sz="2200" dirty="0" smtClean="0"/>
              <a:t>.</a:t>
            </a:r>
          </a:p>
          <a:p>
            <a:pPr>
              <a:buNone/>
            </a:pPr>
            <a:r>
              <a:rPr lang="en-US" sz="2200" dirty="0" smtClean="0"/>
              <a:t>3. Without active intervention by mgt. people would be passive to organisational needs. They must be persuaded, rewarded, punished, controlled and their activities must be directed (getting things done through others)</a:t>
            </a:r>
            <a:endParaRPr lang="en-US" sz="22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228600"/>
            <a:ext cx="8305800" cy="6245352"/>
          </a:xfrm>
        </p:spPr>
        <p:txBody>
          <a:bodyPr>
            <a:normAutofit lnSpcReduction="10000"/>
          </a:bodyPr>
          <a:lstStyle/>
          <a:p>
            <a:pPr>
              <a:buNone/>
            </a:pPr>
            <a:r>
              <a:rPr lang="en-US" dirty="0" smtClean="0"/>
              <a:t>4. The average man in by nature work as little as possible.</a:t>
            </a:r>
          </a:p>
          <a:p>
            <a:pPr>
              <a:buNone/>
            </a:pPr>
            <a:r>
              <a:rPr lang="en-US" dirty="0" smtClean="0"/>
              <a:t>5. He lacks ambition, dislikes responsibility prefers to be led.</a:t>
            </a:r>
          </a:p>
          <a:p>
            <a:pPr>
              <a:buNone/>
            </a:pPr>
            <a:r>
              <a:rPr lang="en-US" dirty="0" smtClean="0"/>
              <a:t>6. He is inherently self-centered in different to organisational needs.</a:t>
            </a:r>
          </a:p>
          <a:p>
            <a:pPr>
              <a:buNone/>
            </a:pPr>
            <a:r>
              <a:rPr lang="en-US" dirty="0" smtClean="0"/>
              <a:t>7. He is by nature resistant to change.</a:t>
            </a:r>
          </a:p>
          <a:p>
            <a:pPr>
              <a:buNone/>
            </a:pPr>
            <a:r>
              <a:rPr lang="en-US" dirty="0" smtClean="0"/>
              <a:t>8. He is gullible not very bright.</a:t>
            </a:r>
          </a:p>
          <a:p>
            <a:pPr>
              <a:buNone/>
            </a:pPr>
            <a:r>
              <a:rPr lang="en-US" dirty="0" smtClean="0"/>
              <a:t>	Managers subscribing these views about human nature attempt to structure, control and closely supervise their employees.</a:t>
            </a:r>
          </a:p>
          <a:p>
            <a:pPr>
              <a:buNone/>
            </a:pPr>
            <a:r>
              <a:rPr lang="en-US" b="1" dirty="0" smtClean="0"/>
              <a:t>Theory Y: </a:t>
            </a:r>
            <a:r>
              <a:rPr lang="en-US" dirty="0" smtClean="0"/>
              <a:t>The expenditure of physical and mental effort in work is natural depending on controllable conditions work may be a source of satisfaction or a source of punishment.</a:t>
            </a:r>
          </a:p>
          <a:p>
            <a:pPr>
              <a:buNone/>
            </a:pPr>
            <a:r>
              <a:rPr lang="en-US" dirty="0" smtClean="0"/>
              <a:t> </a:t>
            </a:r>
            <a:endParaRPr lang="en-US" b="1" dirty="0" smtClean="0"/>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152400"/>
            <a:ext cx="8382000" cy="6553200"/>
          </a:xfrm>
        </p:spPr>
        <p:txBody>
          <a:bodyPr>
            <a:normAutofit/>
          </a:bodyPr>
          <a:lstStyle/>
          <a:p>
            <a:pPr>
              <a:buNone/>
            </a:pPr>
            <a:r>
              <a:rPr lang="en-US" sz="2200" dirty="0" smtClean="0"/>
              <a:t>2. External control threat of punishment not only means toward organisational objectivities. Man will exercise self-control and self-direction of objectivities to which he is committed.</a:t>
            </a:r>
          </a:p>
          <a:p>
            <a:pPr>
              <a:buNone/>
            </a:pPr>
            <a:r>
              <a:rPr lang="en-US" sz="2200" dirty="0" smtClean="0"/>
              <a:t>3. There may be reward associated with their achievement </a:t>
            </a:r>
            <a:r>
              <a:rPr lang="en-US" sz="2200" dirty="0" err="1" smtClean="0"/>
              <a:t>e.r</a:t>
            </a:r>
            <a:r>
              <a:rPr lang="en-US" sz="2200" dirty="0" smtClean="0"/>
              <a:t> Self-</a:t>
            </a:r>
            <a:r>
              <a:rPr lang="en-US" sz="2200" dirty="0" err="1" smtClean="0"/>
              <a:t>actualisation</a:t>
            </a:r>
            <a:r>
              <a:rPr lang="en-US" sz="2200" dirty="0" smtClean="0"/>
              <a:t>.</a:t>
            </a:r>
          </a:p>
          <a:p>
            <a:pPr>
              <a:buNone/>
            </a:pPr>
            <a:r>
              <a:rPr lang="en-US" sz="2200" dirty="0" smtClean="0"/>
              <a:t>4. </a:t>
            </a:r>
            <a:r>
              <a:rPr lang="en-US" sz="2200" dirty="0" err="1" smtClean="0"/>
              <a:t>Avg</a:t>
            </a:r>
            <a:r>
              <a:rPr lang="en-US" sz="2200" dirty="0" smtClean="0"/>
              <a:t> human being learns under proper conditions not only to accept but to seek responsibility. Avoidance of responsibility lack of ambition and emphasis on security are generally consequences of experiences.</a:t>
            </a:r>
          </a:p>
          <a:p>
            <a:pPr>
              <a:buNone/>
            </a:pPr>
            <a:r>
              <a:rPr lang="en-US" sz="2200" dirty="0" smtClean="0"/>
              <a:t>5. The capacity of exercise creativity in the solution of </a:t>
            </a:r>
            <a:r>
              <a:rPr lang="en-US" sz="2200" dirty="0" err="1" smtClean="0"/>
              <a:t>orgnisational</a:t>
            </a:r>
            <a:r>
              <a:rPr lang="en-US" sz="2200" dirty="0" smtClean="0"/>
              <a:t> problem distributed widely to the population.</a:t>
            </a:r>
          </a:p>
          <a:p>
            <a:pPr>
              <a:buNone/>
            </a:pPr>
            <a:r>
              <a:rPr lang="en-US" sz="2200" dirty="0" smtClean="0"/>
              <a:t>6. The intellectual potentialities of </a:t>
            </a:r>
            <a:r>
              <a:rPr lang="en-US" sz="2200" dirty="0" err="1" smtClean="0"/>
              <a:t>avg</a:t>
            </a:r>
            <a:r>
              <a:rPr lang="en-US" sz="2200" dirty="0" smtClean="0"/>
              <a:t> human being are only partially </a:t>
            </a:r>
            <a:r>
              <a:rPr lang="en-US" sz="2200" dirty="0" err="1" smtClean="0"/>
              <a:t>utilised</a:t>
            </a:r>
            <a:r>
              <a:rPr lang="en-US" sz="2200" dirty="0" smtClean="0"/>
              <a:t>.</a:t>
            </a:r>
          </a:p>
          <a:p>
            <a:pPr>
              <a:buNone/>
            </a:pPr>
            <a:r>
              <a:rPr lang="en-US" sz="2200" dirty="0" smtClean="0"/>
              <a:t>	Generally the Y theory assumption is that it emphasis on the co-operated Endeavour of mgt. and employees.  Thus the employees which are in their best interest are also in the interest of </a:t>
            </a:r>
            <a:r>
              <a:rPr lang="en-US" sz="2200" dirty="0" err="1" smtClean="0"/>
              <a:t>organisation</a:t>
            </a:r>
            <a:r>
              <a:rPr lang="en-US" sz="2200" dirty="0" smtClean="0"/>
              <a:t>.</a:t>
            </a:r>
            <a:endParaRPr lang="en-US" sz="22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304800"/>
            <a:ext cx="8610600" cy="6400800"/>
          </a:xfrm>
        </p:spPr>
        <p:txBody>
          <a:bodyPr/>
          <a:lstStyle/>
          <a:p>
            <a:pPr>
              <a:buFont typeface="Wingdings" pitchFamily="2" charset="2"/>
              <a:buChar char="§"/>
            </a:pPr>
            <a:r>
              <a:rPr lang="en-US" dirty="0" smtClean="0"/>
              <a:t>They involve in conversation they are forceful, outspoken, hard headed, and demanding.</a:t>
            </a:r>
          </a:p>
          <a:p>
            <a:pPr>
              <a:buFont typeface="Wingdings" pitchFamily="2" charset="2"/>
              <a:buChar char="§"/>
            </a:pPr>
            <a:r>
              <a:rPr lang="en-US" b="1" dirty="0" smtClean="0"/>
              <a:t>Affiliation Motive : </a:t>
            </a:r>
            <a:r>
              <a:rPr lang="en-US" dirty="0" smtClean="0"/>
              <a:t>Most people like to interact with others in situation, where they feel, they belong and are accepted.</a:t>
            </a:r>
          </a:p>
          <a:p>
            <a:pPr>
              <a:buFont typeface="Wingdings" pitchFamily="2" charset="2"/>
              <a:buChar char="§"/>
            </a:pPr>
            <a:r>
              <a:rPr lang="en-US" dirty="0" smtClean="0"/>
              <a:t>People with high need for affiliation usually derive pleasure from being loved and tend to avoid the pain of being rejected.</a:t>
            </a:r>
          </a:p>
          <a:p>
            <a:pPr>
              <a:buFont typeface="Wingdings" pitchFamily="2" charset="2"/>
              <a:buChar char="§"/>
            </a:pPr>
            <a:r>
              <a:rPr lang="en-US" dirty="0" smtClean="0"/>
              <a:t>They are concerned with maintaining pleasant social relationship enjoy consoling and helping others in trouble.</a:t>
            </a:r>
          </a:p>
          <a:p>
            <a:pPr>
              <a:buNone/>
            </a:pPr>
            <a:r>
              <a:rPr lang="en-US" b="1" dirty="0" smtClean="0"/>
              <a:t>Achievement Motive: </a:t>
            </a:r>
            <a:r>
              <a:rPr lang="en-US" dirty="0" smtClean="0"/>
              <a:t>Achievement is a distinct motive that can be distinguished from other needs. McClelland identified four basic characteristics of high achievers.</a:t>
            </a:r>
            <a:endParaRPr lang="en-US"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228600"/>
            <a:ext cx="8305800" cy="6324600"/>
          </a:xfrm>
        </p:spPr>
        <p:txBody>
          <a:bodyPr/>
          <a:lstStyle/>
          <a:p>
            <a:pPr marL="457200" indent="-457200">
              <a:buFont typeface="Wingdings" pitchFamily="2" charset="2"/>
              <a:buChar char="§"/>
            </a:pPr>
            <a:r>
              <a:rPr lang="en-US" b="1" dirty="0" smtClean="0"/>
              <a:t>Moderate risks</a:t>
            </a:r>
            <a:r>
              <a:rPr lang="en-US" dirty="0" smtClean="0"/>
              <a:t>: It is most descriptive characteristics of the person possessing high achievement needs.</a:t>
            </a:r>
          </a:p>
          <a:p>
            <a:pPr marL="457200" indent="-457200">
              <a:buFont typeface="Wingdings" pitchFamily="2" charset="2"/>
              <a:buChar char="§"/>
            </a:pPr>
            <a:r>
              <a:rPr lang="en-US" dirty="0" smtClean="0"/>
              <a:t>This is against the commonsense that high achiever would take high risks.</a:t>
            </a:r>
          </a:p>
          <a:p>
            <a:pPr marL="457200" indent="-457200">
              <a:buNone/>
            </a:pPr>
            <a:r>
              <a:rPr lang="en-US" dirty="0" smtClean="0"/>
              <a:t>2. Immediate feed back:  A person with high n/ACH  desires activities which provide immediate and precise feedback information. How he is progressing towards the goal.</a:t>
            </a:r>
          </a:p>
          <a:p>
            <a:pPr marL="457200" indent="-457200">
              <a:buNone/>
            </a:pPr>
            <a:r>
              <a:rPr lang="en-US" dirty="0" smtClean="0"/>
              <a:t>3. Accomplishment: A person with </a:t>
            </a:r>
            <a:r>
              <a:rPr lang="en-US" dirty="0" err="1" smtClean="0"/>
              <a:t>hish</a:t>
            </a:r>
            <a:r>
              <a:rPr lang="en-US" dirty="0" smtClean="0"/>
              <a:t> n/ACH does not expect material rewards. He likes earn a lot.</a:t>
            </a:r>
          </a:p>
          <a:p>
            <a:pPr marL="457200" indent="-457200">
              <a:buNone/>
            </a:pPr>
            <a:r>
              <a:rPr lang="en-US" dirty="0" smtClean="0"/>
              <a:t>4. Preoccupation: Once a high achiever selects a goal , he tends to be totally preoccupied with the task until it is successfully completed . He put his maximum effort in completing the task.</a:t>
            </a:r>
          </a:p>
          <a:p>
            <a:pPr marL="457200" indent="-457200">
              <a:buNone/>
            </a:pPr>
            <a:r>
              <a:rPr lang="en-US" dirty="0" smtClean="0"/>
              <a:t>    </a:t>
            </a:r>
            <a:r>
              <a:rPr lang="en-US" dirty="0" err="1" smtClean="0"/>
              <a:t>Acco</a:t>
            </a:r>
            <a:r>
              <a:rPr lang="en-US" dirty="0" smtClean="0"/>
              <a:t> to the </a:t>
            </a:r>
            <a:r>
              <a:rPr lang="en-US" dirty="0" err="1" smtClean="0"/>
              <a:t>reasearch</a:t>
            </a:r>
            <a:r>
              <a:rPr lang="en-US" dirty="0" smtClean="0"/>
              <a:t> conducted by the McClelland</a:t>
            </a:r>
          </a:p>
          <a:p>
            <a:pPr marL="457200" indent="-457200">
              <a:buNone/>
            </a:pPr>
            <a:endParaRPr lang="en-US" dirty="0" smtClean="0"/>
          </a:p>
          <a:p>
            <a:pPr marL="457200" indent="-457200">
              <a:buFont typeface="Wingdings" pitchFamily="2" charset="2"/>
              <a:buChar char="§"/>
            </a:pPr>
            <a:endParaRPr lang="en-US" dirty="0" smtClean="0"/>
          </a:p>
          <a:p>
            <a:pPr marL="457200" indent="-457200">
              <a:buNone/>
            </a:pPr>
            <a:endParaRPr lang="en-US" dirty="0" smtClean="0"/>
          </a:p>
          <a:p>
            <a:pPr marL="457200" indent="-457200">
              <a:buFont typeface="Wingdings" pitchFamily="2" charset="2"/>
              <a:buChar char="§"/>
            </a:pPr>
            <a:endParaRPr lang="en-US" dirty="0" smtClean="0"/>
          </a:p>
          <a:p>
            <a:pPr marL="457200" indent="-457200">
              <a:buNone/>
            </a:pP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228600"/>
            <a:ext cx="8229600" cy="6477000"/>
          </a:xfrm>
        </p:spPr>
        <p:txBody>
          <a:bodyPr/>
          <a:lstStyle/>
          <a:p>
            <a:pPr>
              <a:buFont typeface="Wingdings" pitchFamily="2" charset="2"/>
              <a:buChar char="Ø"/>
            </a:pPr>
            <a:r>
              <a:rPr lang="en-US" dirty="0" smtClean="0"/>
              <a:t>The research indicates that the chief executives of smaller companies show higher achievement motive as compared to those of large companies.</a:t>
            </a:r>
          </a:p>
          <a:p>
            <a:pPr>
              <a:buFont typeface="Wingdings" pitchFamily="2" charset="2"/>
              <a:buChar char="Ø"/>
            </a:pPr>
            <a:r>
              <a:rPr lang="en-US" dirty="0" err="1" smtClean="0"/>
              <a:t>Simillarly</a:t>
            </a:r>
            <a:r>
              <a:rPr lang="en-US" dirty="0" smtClean="0"/>
              <a:t> middle level managers have high n/ACH as compared to the chief.</a:t>
            </a:r>
          </a:p>
          <a:p>
            <a:pPr>
              <a:buFont typeface="Wingdings" pitchFamily="2" charset="2"/>
              <a:buChar char="Ø"/>
            </a:pPr>
            <a:r>
              <a:rPr lang="en-US" b="1" dirty="0" smtClean="0"/>
              <a:t>Implications of the Theory</a:t>
            </a:r>
            <a:r>
              <a:rPr lang="en-US" dirty="0" smtClean="0"/>
              <a:t>: Achievement motivated people can be the backbone of most </a:t>
            </a:r>
            <a:r>
              <a:rPr lang="en-US" dirty="0" err="1" smtClean="0"/>
              <a:t>organisations</a:t>
            </a:r>
            <a:r>
              <a:rPr lang="en-US" dirty="0" smtClean="0"/>
              <a:t> </a:t>
            </a:r>
            <a:r>
              <a:rPr lang="en-US" dirty="0" err="1" smtClean="0"/>
              <a:t>bcz</a:t>
            </a:r>
            <a:r>
              <a:rPr lang="en-US" dirty="0" smtClean="0"/>
              <a:t>  they progress much faster.</a:t>
            </a:r>
          </a:p>
          <a:p>
            <a:pPr>
              <a:buFont typeface="Wingdings" pitchFamily="2" charset="2"/>
              <a:buChar char="Ø"/>
            </a:pPr>
            <a:r>
              <a:rPr lang="en-US" dirty="0" smtClean="0"/>
              <a:t>Their success not only  depend on their works but on the activities of others.</a:t>
            </a:r>
          </a:p>
          <a:p>
            <a:pPr>
              <a:buFont typeface="Wingdings" pitchFamily="2" charset="2"/>
              <a:buChar char="Ø"/>
            </a:pPr>
            <a:r>
              <a:rPr lang="en-US" dirty="0" smtClean="0"/>
              <a:t>Thus </a:t>
            </a:r>
            <a:r>
              <a:rPr lang="en-US" dirty="0" err="1" smtClean="0"/>
              <a:t>orgn</a:t>
            </a:r>
            <a:r>
              <a:rPr lang="en-US" dirty="0" smtClean="0"/>
              <a:t>. May need managers with varying degrees of achievement and affiliation motive.</a:t>
            </a:r>
          </a:p>
          <a:p>
            <a:pPr>
              <a:buFont typeface="Wingdings" pitchFamily="2" charset="2"/>
              <a:buChar char="Ø"/>
            </a:pPr>
            <a:r>
              <a:rPr lang="en-US" dirty="0" smtClean="0"/>
              <a:t>Achievement motive can be developed at early stage and also at later stage.</a:t>
            </a:r>
          </a:p>
          <a:p>
            <a:pPr>
              <a:buFont typeface="Wingdings" pitchFamily="2" charset="2"/>
              <a:buChar char="Ø"/>
            </a:pPr>
            <a:r>
              <a:rPr lang="en-US" dirty="0" smtClean="0"/>
              <a:t>Training programs were successful in increasing individual need for achievement .</a:t>
            </a:r>
          </a:p>
          <a:p>
            <a:pPr>
              <a:buFont typeface="Wingdings" pitchFamily="2" charset="2"/>
              <a:buChar char="Ø"/>
            </a:pP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304800"/>
            <a:ext cx="8382000" cy="6324600"/>
          </a:xfrm>
        </p:spPr>
        <p:txBody>
          <a:bodyPr/>
          <a:lstStyle/>
          <a:p>
            <a:pPr>
              <a:buNone/>
            </a:pPr>
            <a:r>
              <a:rPr lang="en-US" dirty="0" smtClean="0"/>
              <a:t>It includes four primary goals.</a:t>
            </a:r>
          </a:p>
          <a:p>
            <a:pPr>
              <a:buFont typeface="Wingdings" pitchFamily="2" charset="2"/>
              <a:buChar char="Ø"/>
            </a:pPr>
            <a:r>
              <a:rPr lang="en-US" dirty="0" smtClean="0"/>
              <a:t> To teach participants how to think, talk, and eat like a person with high achievement.</a:t>
            </a:r>
          </a:p>
          <a:p>
            <a:pPr>
              <a:buFont typeface="Wingdings" pitchFamily="2" charset="2"/>
              <a:buChar char="Ø"/>
            </a:pPr>
            <a:r>
              <a:rPr lang="en-US" dirty="0" smtClean="0"/>
              <a:t>To stimulate participants to set higher but carefully planned realistic work goals over next two years.</a:t>
            </a:r>
          </a:p>
          <a:p>
            <a:pPr>
              <a:buFont typeface="Wingdings" pitchFamily="2" charset="2"/>
              <a:buChar char="Ø"/>
            </a:pPr>
            <a:r>
              <a:rPr lang="en-US" dirty="0" smtClean="0"/>
              <a:t>To give the participants knowledge about </a:t>
            </a:r>
            <a:r>
              <a:rPr lang="en-US" dirty="0" err="1" smtClean="0"/>
              <a:t>themsleves</a:t>
            </a:r>
            <a:r>
              <a:rPr lang="en-US" dirty="0" smtClean="0"/>
              <a:t>.</a:t>
            </a:r>
          </a:p>
          <a:p>
            <a:pPr>
              <a:buFont typeface="Wingdings" pitchFamily="2" charset="2"/>
              <a:buChar char="Ø"/>
            </a:pPr>
            <a:r>
              <a:rPr lang="en-US" dirty="0" smtClean="0"/>
              <a:t>To understand each other hopes and fears success and failures.</a:t>
            </a:r>
            <a:br>
              <a:rPr lang="en-US" dirty="0" smtClean="0"/>
            </a:br>
            <a:r>
              <a:rPr lang="en-US" dirty="0" smtClean="0"/>
              <a:t>  It was found that after two years those person was promoted and expand their business faster than comparable men who had taken some other mgt. course.</a:t>
            </a:r>
          </a:p>
          <a:p>
            <a:pPr>
              <a:buFont typeface="Wingdings" pitchFamily="2" charset="2"/>
              <a:buChar char="Ø"/>
            </a:pPr>
            <a:r>
              <a:rPr lang="en-US" dirty="0" smtClean="0"/>
              <a:t>The implication is that training </a:t>
            </a:r>
            <a:r>
              <a:rPr lang="en-US" dirty="0" err="1" smtClean="0"/>
              <a:t>programmes</a:t>
            </a:r>
            <a:r>
              <a:rPr lang="en-US" dirty="0" smtClean="0"/>
              <a:t> may be added to develop achievement motive in </a:t>
            </a:r>
            <a:r>
              <a:rPr lang="en-US" dirty="0" err="1" smtClean="0"/>
              <a:t>inidividuals</a:t>
            </a:r>
            <a:r>
              <a:rPr lang="en-US" dirty="0" smtClean="0"/>
              <a:t> where it is needed.</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533400" y="228600"/>
            <a:ext cx="8153400" cy="6400800"/>
          </a:xfrm>
        </p:spPr>
        <p:txBody>
          <a:bodyPr/>
          <a:lstStyle/>
          <a:p>
            <a:pPr>
              <a:buNone/>
            </a:pPr>
            <a:r>
              <a:rPr lang="en-US" dirty="0" err="1" smtClean="0"/>
              <a:t>Alderfer’s</a:t>
            </a:r>
            <a:r>
              <a:rPr lang="en-US" dirty="0" smtClean="0"/>
              <a:t>  ERG </a:t>
            </a:r>
            <a:r>
              <a:rPr lang="en-US" dirty="0" err="1" smtClean="0"/>
              <a:t>Theory:He</a:t>
            </a:r>
            <a:r>
              <a:rPr lang="en-US" dirty="0" smtClean="0"/>
              <a:t> believes that there is a basic distinction b/w lower-order needs and higher-need orders.</a:t>
            </a:r>
          </a:p>
          <a:p>
            <a:pPr>
              <a:buFont typeface="Wingdings" pitchFamily="2" charset="2"/>
              <a:buChar char="Ø"/>
            </a:pPr>
            <a:r>
              <a:rPr lang="en-US" dirty="0" smtClean="0"/>
              <a:t>He has found that there is some overlapping b/w physiological security and social needs based on these observations. </a:t>
            </a:r>
            <a:r>
              <a:rPr lang="en-US" dirty="0" err="1" smtClean="0"/>
              <a:t>Alderfer</a:t>
            </a:r>
            <a:r>
              <a:rPr lang="en-US" dirty="0" smtClean="0"/>
              <a:t> has categorized the various needs into 3 categories .</a:t>
            </a:r>
            <a:br>
              <a:rPr lang="en-US" dirty="0" smtClean="0"/>
            </a:br>
            <a:r>
              <a:rPr lang="en-US" dirty="0" smtClean="0"/>
              <a:t>1. </a:t>
            </a:r>
            <a:r>
              <a:rPr lang="en-US" dirty="0" err="1" smtClean="0"/>
              <a:t>Existense</a:t>
            </a:r>
            <a:r>
              <a:rPr lang="en-US" dirty="0" smtClean="0"/>
              <a:t> needs</a:t>
            </a:r>
            <a:br>
              <a:rPr lang="en-US" dirty="0" smtClean="0"/>
            </a:br>
            <a:r>
              <a:rPr lang="en-US" dirty="0" smtClean="0"/>
              <a:t>2. Related needs</a:t>
            </a:r>
            <a:br>
              <a:rPr lang="en-US" dirty="0" smtClean="0"/>
            </a:br>
            <a:r>
              <a:rPr lang="en-US" dirty="0" smtClean="0"/>
              <a:t>3. Growth needs</a:t>
            </a:r>
            <a:br>
              <a:rPr lang="en-US" dirty="0" smtClean="0"/>
            </a:br>
            <a:r>
              <a:rPr lang="en-US" dirty="0" smtClean="0"/>
              <a:t>1. </a:t>
            </a:r>
            <a:r>
              <a:rPr lang="en-US" dirty="0" err="1" smtClean="0"/>
              <a:t>Existense</a:t>
            </a:r>
            <a:r>
              <a:rPr lang="en-US" dirty="0" smtClean="0"/>
              <a:t> needs: It include all the needs related to physiological safety aspect of an individual.</a:t>
            </a:r>
            <a:br>
              <a:rPr lang="en-US" dirty="0" smtClean="0"/>
            </a:br>
            <a:r>
              <a:rPr lang="en-US" dirty="0" smtClean="0"/>
              <a:t>2. Relatedness needs: It includes all those needs that involve relationship with other people whom the individual cares. </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228600"/>
            <a:ext cx="8229600" cy="6400800"/>
          </a:xfrm>
        </p:spPr>
        <p:txBody>
          <a:bodyPr/>
          <a:lstStyle/>
          <a:p>
            <a:pPr>
              <a:buNone/>
            </a:pPr>
            <a:r>
              <a:rPr lang="en-US" dirty="0" smtClean="0"/>
              <a:t>Growth needs: It involves making creative efforts to achieve full potential in the existing environment. These include Maslow’s self-</a:t>
            </a:r>
            <a:r>
              <a:rPr lang="en-US" dirty="0" err="1" smtClean="0"/>
              <a:t>actualisation</a:t>
            </a:r>
            <a:r>
              <a:rPr lang="en-US" dirty="0" smtClean="0"/>
              <a:t> need </a:t>
            </a:r>
            <a:r>
              <a:rPr lang="en-US" dirty="0" err="1" smtClean="0"/>
              <a:t>ie</a:t>
            </a:r>
            <a:r>
              <a:rPr lang="en-US" dirty="0" smtClean="0"/>
              <a:t> feeling of personal growth.</a:t>
            </a:r>
            <a:br>
              <a:rPr lang="en-US" dirty="0" smtClean="0"/>
            </a:br>
            <a:r>
              <a:rPr lang="en-US" dirty="0" smtClean="0"/>
              <a:t>ERG theory offers the following prepositions.</a:t>
            </a:r>
          </a:p>
          <a:p>
            <a:pPr>
              <a:buFont typeface="Arial" pitchFamily="34" charset="0"/>
              <a:buChar char="•"/>
            </a:pPr>
            <a:r>
              <a:rPr lang="en-US" dirty="0" smtClean="0"/>
              <a:t>As people move from focus on </a:t>
            </a:r>
            <a:r>
              <a:rPr lang="en-US" dirty="0" err="1" smtClean="0"/>
              <a:t>existense</a:t>
            </a:r>
            <a:r>
              <a:rPr lang="en-US" dirty="0" smtClean="0"/>
              <a:t> to relatedness and to growth needs the ways in which they can satisfy those needs become increasingly abstract.</a:t>
            </a:r>
          </a:p>
          <a:p>
            <a:pPr>
              <a:buFont typeface="Arial" pitchFamily="34" charset="0"/>
              <a:buChar char="•"/>
            </a:pPr>
            <a:r>
              <a:rPr lang="en-US" dirty="0" smtClean="0"/>
              <a:t>The individual is able to move to become productive, creative and as he moves to this level he sets </a:t>
            </a:r>
            <a:r>
              <a:rPr lang="en-US" dirty="0" err="1" smtClean="0"/>
              <a:t>highter</a:t>
            </a:r>
            <a:r>
              <a:rPr lang="en-US" dirty="0" smtClean="0"/>
              <a:t> goal for himself.</a:t>
            </a:r>
          </a:p>
          <a:p>
            <a:pPr>
              <a:buFont typeface="Arial" pitchFamily="34" charset="0"/>
              <a:buChar char="•"/>
            </a:pPr>
            <a:r>
              <a:rPr lang="en-US" dirty="0" smtClean="0"/>
              <a:t>People try to satisfy most </a:t>
            </a:r>
            <a:r>
              <a:rPr lang="en-US" dirty="0" err="1" smtClean="0"/>
              <a:t>concerete</a:t>
            </a:r>
            <a:r>
              <a:rPr lang="en-US" dirty="0" smtClean="0"/>
              <a:t> needs first then they move </a:t>
            </a:r>
            <a:r>
              <a:rPr lang="en-US" smtClean="0"/>
              <a:t>to abstract needs.</a:t>
            </a:r>
            <a:br>
              <a:rPr lang="en-US" smtClean="0"/>
            </a:br>
            <a:r>
              <a:rPr lang="en-US" smtClean="0"/>
              <a:t/>
            </a:r>
            <a:br>
              <a:rPr lang="en-US" smtClean="0"/>
            </a:br>
            <a:r>
              <a:rPr lang="en-US" smtClean="0"/>
              <a:t> </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04800"/>
            <a:ext cx="8153400" cy="6169152"/>
          </a:xfrm>
        </p:spPr>
        <p:txBody>
          <a:bodyPr/>
          <a:lstStyle/>
          <a:p>
            <a:pPr algn="ctr">
              <a:buNone/>
            </a:pPr>
            <a:r>
              <a:rPr lang="en-US" b="1" dirty="0" smtClean="0"/>
              <a:t>VROOM’s Expectancy Theory</a:t>
            </a:r>
          </a:p>
          <a:p>
            <a:pPr>
              <a:buNone/>
            </a:pPr>
            <a:r>
              <a:rPr lang="en-US" dirty="0" smtClean="0"/>
              <a:t>Existing theories based on the needs of the people and their priority. Vroom has presented an alternative theory which is based on the motivation process.</a:t>
            </a:r>
          </a:p>
          <a:p>
            <a:pPr>
              <a:buFont typeface="Wingdings" pitchFamily="2" charset="2"/>
              <a:buChar char="§"/>
            </a:pPr>
            <a:r>
              <a:rPr lang="en-US" dirty="0" smtClean="0"/>
              <a:t>It  has its roots in the cognitive concepts in the choice </a:t>
            </a:r>
            <a:r>
              <a:rPr lang="en-US" dirty="0" err="1" smtClean="0"/>
              <a:t>beahviour</a:t>
            </a:r>
            <a:r>
              <a:rPr lang="en-US" dirty="0" smtClean="0"/>
              <a:t>.</a:t>
            </a:r>
          </a:p>
          <a:p>
            <a:pPr>
              <a:buFont typeface="Wingdings" pitchFamily="2" charset="2"/>
              <a:buChar char="§"/>
            </a:pPr>
            <a:r>
              <a:rPr lang="en-US" dirty="0" err="1" smtClean="0"/>
              <a:t>Acco</a:t>
            </a:r>
            <a:r>
              <a:rPr lang="en-US" dirty="0" smtClean="0"/>
              <a:t>. to Vroom people will be motivated to do things to achieve some goals to the extent, that they expect that certain actions on their part will help them to achieve the goal.</a:t>
            </a:r>
          </a:p>
          <a:p>
            <a:pPr>
              <a:buFont typeface="Wingdings" pitchFamily="2" charset="2"/>
              <a:buChar char="§"/>
            </a:pPr>
            <a:r>
              <a:rPr lang="en-US" dirty="0" smtClean="0"/>
              <a:t>Vroom model is build around the concepts of value, expectancy and force.</a:t>
            </a:r>
          </a:p>
          <a:p>
            <a:pPr>
              <a:buFont typeface="Wingdings" pitchFamily="2" charset="2"/>
              <a:buChar char="§"/>
            </a:pPr>
            <a:r>
              <a:rPr lang="en-US" dirty="0" smtClean="0"/>
              <a:t>           Motivation    = ∑ Valence x Expectancy</a:t>
            </a:r>
          </a:p>
          <a:p>
            <a:pPr>
              <a:buFont typeface="Wingdings" pitchFamily="2" charset="2"/>
              <a:buChar char="§"/>
            </a:pP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04800"/>
            <a:ext cx="8229600" cy="6169152"/>
          </a:xfrm>
        </p:spPr>
        <p:txBody>
          <a:bodyPr/>
          <a:lstStyle/>
          <a:p>
            <a:r>
              <a:rPr lang="en-US" b="1" dirty="0" smtClean="0"/>
              <a:t>Valence</a:t>
            </a:r>
            <a:r>
              <a:rPr lang="en-US" dirty="0" smtClean="0"/>
              <a:t>: Valence means strength of an individuals preference to a particular outcome.(incentive, attitude)</a:t>
            </a:r>
          </a:p>
          <a:p>
            <a:r>
              <a:rPr lang="en-US" dirty="0" smtClean="0"/>
              <a:t>The valence is positive for the individual he must prefer attending the outcome . </a:t>
            </a:r>
          </a:p>
          <a:p>
            <a:r>
              <a:rPr lang="en-US" dirty="0" smtClean="0"/>
              <a:t>If the valence zero occurs he is indifferent toward the outcome. </a:t>
            </a:r>
          </a:p>
          <a:p>
            <a:r>
              <a:rPr lang="en-US" dirty="0" smtClean="0"/>
              <a:t>Valence is negative individual prefers not attaining the outcome to attaining it.</a:t>
            </a:r>
          </a:p>
          <a:p>
            <a:r>
              <a:rPr lang="en-US" dirty="0" err="1" smtClean="0"/>
              <a:t>E.g</a:t>
            </a:r>
            <a:r>
              <a:rPr lang="en-US" dirty="0" smtClean="0"/>
              <a:t>  Promotion  In order to achieve promotion the first-outcome is superior, average, poor performance.</a:t>
            </a:r>
          </a:p>
          <a:p>
            <a:r>
              <a:rPr lang="en-US" dirty="0" smtClean="0"/>
              <a:t>Second-level outcome is promotion.</a:t>
            </a:r>
          </a:p>
          <a:p>
            <a:r>
              <a:rPr lang="en-US" dirty="0" smtClean="0"/>
              <a:t>The superior performance is being instrumental in obtaining promotion.</a:t>
            </a:r>
          </a:p>
          <a:p>
            <a:r>
              <a:rPr lang="en-US" b="1" dirty="0" smtClean="0"/>
              <a:t>Expectancy</a:t>
            </a:r>
            <a:r>
              <a:rPr lang="en-US" dirty="0" smtClean="0"/>
              <a:t> is the probability that a particular-first level outcome.</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327</TotalTime>
  <Words>1417</Words>
  <Application>Microsoft Office PowerPoint</Application>
  <PresentationFormat>On-screen Show (4:3)</PresentationFormat>
  <Paragraphs>99</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Oriel</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ASUS</dc:creator>
  <cp:lastModifiedBy>Guest</cp:lastModifiedBy>
  <cp:revision>49</cp:revision>
  <dcterms:created xsi:type="dcterms:W3CDTF">2016-08-31T14:10:04Z</dcterms:created>
  <dcterms:modified xsi:type="dcterms:W3CDTF">2016-09-29T04:45:37Z</dcterms:modified>
</cp:coreProperties>
</file>