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3"/>
  </p:notesMasterIdLst>
  <p:sldIdLst>
    <p:sldId id="256" r:id="rId2"/>
    <p:sldId id="25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CEEE98-CBA3-47FE-B005-9EF3D86528E0}" type="datetimeFigureOut">
              <a:rPr lang="en-US" smtClean="0"/>
              <a:t>9/12/2016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B54812-284C-4CEB-9329-908DF8D9222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B54812-284C-4CEB-9329-908DF8D92224}"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B54812-284C-4CEB-9329-908DF8D92224}"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B09FF2-7DE3-43CB-A168-73E3937E34E1}" type="datetimeFigureOut">
              <a:rPr lang="en-US" smtClean="0"/>
              <a:pPr/>
              <a:t>9/12/2016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F44A7E9-718E-458E-B7AD-DBC6789C34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B09FF2-7DE3-43CB-A168-73E3937E34E1}" type="datetimeFigureOut">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4A7E9-718E-458E-B7AD-DBC6789C34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B09FF2-7DE3-43CB-A168-73E3937E34E1}" type="datetimeFigureOut">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4A7E9-718E-458E-B7AD-DBC6789C34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B09FF2-7DE3-43CB-A168-73E3937E34E1}" type="datetimeFigureOut">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4A7E9-718E-458E-B7AD-DBC6789C342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B09FF2-7DE3-43CB-A168-73E3937E34E1}" type="datetimeFigureOut">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4A7E9-718E-458E-B7AD-DBC6789C342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B09FF2-7DE3-43CB-A168-73E3937E34E1}" type="datetimeFigureOut">
              <a:rPr lang="en-US" smtClean="0"/>
              <a:pPr/>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44A7E9-718E-458E-B7AD-DBC6789C342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B09FF2-7DE3-43CB-A168-73E3937E34E1}" type="datetimeFigureOut">
              <a:rPr lang="en-US" smtClean="0"/>
              <a:pPr/>
              <a:t>9/12/2016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44A7E9-718E-458E-B7AD-DBC6789C342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B09FF2-7DE3-43CB-A168-73E3937E34E1}" type="datetimeFigureOut">
              <a:rPr lang="en-US" smtClean="0"/>
              <a:pPr/>
              <a:t>9/12/2016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44A7E9-718E-458E-B7AD-DBC6789C34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09FF2-7DE3-43CB-A168-73E3937E34E1}" type="datetimeFigureOut">
              <a:rPr lang="en-US" smtClean="0"/>
              <a:pPr/>
              <a:t>9/12/2016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44A7E9-718E-458E-B7AD-DBC6789C34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B09FF2-7DE3-43CB-A168-73E3937E34E1}" type="datetimeFigureOut">
              <a:rPr lang="en-US" smtClean="0"/>
              <a:pPr/>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44A7E9-718E-458E-B7AD-DBC6789C342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B09FF2-7DE3-43CB-A168-73E3937E34E1}" type="datetimeFigureOut">
              <a:rPr lang="en-US" smtClean="0"/>
              <a:pPr/>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F44A7E9-718E-458E-B7AD-DBC6789C342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B09FF2-7DE3-43CB-A168-73E3937E34E1}" type="datetimeFigureOut">
              <a:rPr lang="en-US" smtClean="0"/>
              <a:pPr/>
              <a:t>9/12/2016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F44A7E9-718E-458E-B7AD-DBC6789C342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458200" cy="6019800"/>
          </a:xfrm>
        </p:spPr>
        <p:txBody>
          <a:bodyPr>
            <a:normAutofit/>
          </a:bodyPr>
          <a:lstStyle/>
          <a:p>
            <a:pPr algn="ctr"/>
            <a:r>
              <a:rPr lang="en-US" b="1" dirty="0" smtClean="0">
                <a:solidFill>
                  <a:schemeClr val="tx1"/>
                </a:solidFill>
              </a:rPr>
              <a:t>INCENTIVES</a:t>
            </a:r>
          </a:p>
          <a:p>
            <a:pPr algn="l"/>
            <a:r>
              <a:rPr lang="en-US" sz="2200" dirty="0">
                <a:solidFill>
                  <a:schemeClr val="tx1"/>
                </a:solidFill>
              </a:rPr>
              <a:t>	</a:t>
            </a:r>
            <a:r>
              <a:rPr lang="en-US" sz="2200" dirty="0" smtClean="0">
                <a:solidFill>
                  <a:schemeClr val="tx1"/>
                </a:solidFill>
              </a:rPr>
              <a:t>Incentives means the objects which are perceived to satisfy the needs of an employee are called incentives.</a:t>
            </a:r>
          </a:p>
          <a:p>
            <a:pPr algn="l">
              <a:buFont typeface="Arial" pitchFamily="34" charset="0"/>
              <a:buChar char="•"/>
            </a:pPr>
            <a:r>
              <a:rPr lang="en-US" sz="2200" dirty="0">
                <a:solidFill>
                  <a:schemeClr val="tx1"/>
                </a:solidFill>
              </a:rPr>
              <a:t> </a:t>
            </a:r>
            <a:r>
              <a:rPr lang="en-US" sz="2200" dirty="0" smtClean="0">
                <a:solidFill>
                  <a:schemeClr val="tx1"/>
                </a:solidFill>
              </a:rPr>
              <a:t>Incentives may be either positive or negative.</a:t>
            </a:r>
          </a:p>
          <a:p>
            <a:pPr algn="l">
              <a:buFont typeface="Arial" pitchFamily="34" charset="0"/>
              <a:buChar char="•"/>
            </a:pPr>
            <a:r>
              <a:rPr lang="en-US" sz="2200" dirty="0">
                <a:solidFill>
                  <a:schemeClr val="tx1"/>
                </a:solidFill>
              </a:rPr>
              <a:t> </a:t>
            </a:r>
            <a:r>
              <a:rPr lang="en-US" sz="2200" b="1" dirty="0" smtClean="0">
                <a:solidFill>
                  <a:schemeClr val="tx1"/>
                </a:solidFill>
              </a:rPr>
              <a:t>Positive incentives </a:t>
            </a:r>
            <a:r>
              <a:rPr lang="en-US" sz="2200" dirty="0" smtClean="0">
                <a:solidFill>
                  <a:schemeClr val="tx1"/>
                </a:solidFill>
              </a:rPr>
              <a:t>attract people and when they obtain these incentives they feel satisfied. </a:t>
            </a:r>
            <a:r>
              <a:rPr lang="en-US" sz="2200" dirty="0" err="1" smtClean="0">
                <a:solidFill>
                  <a:schemeClr val="tx1"/>
                </a:solidFill>
              </a:rPr>
              <a:t>E.g</a:t>
            </a:r>
            <a:r>
              <a:rPr lang="en-US" sz="2200" dirty="0" smtClean="0">
                <a:solidFill>
                  <a:schemeClr val="tx1"/>
                </a:solidFill>
              </a:rPr>
              <a:t> increase in pay, promotion etc.</a:t>
            </a:r>
          </a:p>
          <a:p>
            <a:pPr algn="l"/>
            <a:r>
              <a:rPr lang="en-US" sz="2200" b="1" dirty="0" smtClean="0">
                <a:solidFill>
                  <a:schemeClr val="tx1"/>
                </a:solidFill>
              </a:rPr>
              <a:t>Negative incentives </a:t>
            </a:r>
            <a:r>
              <a:rPr lang="en-US" sz="2200" dirty="0" smtClean="0">
                <a:solidFill>
                  <a:schemeClr val="tx1"/>
                </a:solidFill>
              </a:rPr>
              <a:t>are those which motive an individual to abstain from doing something. </a:t>
            </a:r>
            <a:r>
              <a:rPr lang="en-US" sz="2200" dirty="0" err="1" smtClean="0">
                <a:solidFill>
                  <a:schemeClr val="tx1"/>
                </a:solidFill>
              </a:rPr>
              <a:t>E.g</a:t>
            </a:r>
            <a:r>
              <a:rPr lang="en-US" sz="2200" dirty="0" smtClean="0">
                <a:solidFill>
                  <a:schemeClr val="tx1"/>
                </a:solidFill>
              </a:rPr>
              <a:t> fine for doing something in the </a:t>
            </a:r>
            <a:r>
              <a:rPr lang="en-US" sz="2200" dirty="0" err="1" smtClean="0">
                <a:solidFill>
                  <a:schemeClr val="tx1"/>
                </a:solidFill>
              </a:rPr>
              <a:t>orgn</a:t>
            </a:r>
            <a:r>
              <a:rPr lang="en-US" sz="2200" dirty="0" smtClean="0">
                <a:solidFill>
                  <a:schemeClr val="tx1"/>
                </a:solidFill>
              </a:rPr>
              <a:t>. Demotion for not maintain particular efficiency.</a:t>
            </a:r>
          </a:p>
          <a:p>
            <a:pPr algn="l"/>
            <a:r>
              <a:rPr lang="en-US" sz="2200" dirty="0">
                <a:solidFill>
                  <a:schemeClr val="tx1"/>
                </a:solidFill>
              </a:rPr>
              <a:t>	</a:t>
            </a:r>
            <a:r>
              <a:rPr lang="en-US" sz="2200" dirty="0" smtClean="0">
                <a:solidFill>
                  <a:schemeClr val="tx1"/>
                </a:solidFill>
              </a:rPr>
              <a:t>Individuals have varied types of needs. Some of them can be satisfied by money while others cannot be satisfied by money alone. On the basis of this various incentives which may be used by </a:t>
            </a:r>
            <a:r>
              <a:rPr lang="en-US" sz="2200" dirty="0" err="1" smtClean="0">
                <a:solidFill>
                  <a:schemeClr val="tx1"/>
                </a:solidFill>
              </a:rPr>
              <a:t>orgn</a:t>
            </a:r>
            <a:r>
              <a:rPr lang="en-US" sz="2200" dirty="0" smtClean="0">
                <a:solidFill>
                  <a:schemeClr val="tx1"/>
                </a:solidFill>
              </a:rPr>
              <a:t>. These are classified into two parts </a:t>
            </a:r>
          </a:p>
          <a:p>
            <a:pPr algn="l"/>
            <a:r>
              <a:rPr lang="en-US" sz="2200" dirty="0">
                <a:solidFill>
                  <a:schemeClr val="tx1"/>
                </a:solidFill>
              </a:rPr>
              <a:t>	</a:t>
            </a:r>
            <a:r>
              <a:rPr lang="en-US" sz="2200" dirty="0" err="1" smtClean="0">
                <a:solidFill>
                  <a:schemeClr val="tx1"/>
                </a:solidFill>
              </a:rPr>
              <a:t>i</a:t>
            </a:r>
            <a:r>
              <a:rPr lang="en-US" sz="2200" dirty="0" smtClean="0">
                <a:solidFill>
                  <a:schemeClr val="tx1"/>
                </a:solidFill>
              </a:rPr>
              <a:t>)  </a:t>
            </a:r>
            <a:r>
              <a:rPr lang="en-US" sz="2200" dirty="0" smtClean="0">
                <a:solidFill>
                  <a:schemeClr val="tx1"/>
                </a:solidFill>
              </a:rPr>
              <a:t>Financial </a:t>
            </a:r>
            <a:r>
              <a:rPr lang="en-US" sz="2200" dirty="0" smtClean="0">
                <a:solidFill>
                  <a:schemeClr val="tx1"/>
                </a:solidFill>
              </a:rPr>
              <a:t>Incentives</a:t>
            </a:r>
          </a:p>
          <a:p>
            <a:pPr algn="l"/>
            <a:r>
              <a:rPr lang="en-US" sz="2200" dirty="0">
                <a:solidFill>
                  <a:schemeClr val="tx1"/>
                </a:solidFill>
              </a:rPr>
              <a:t>	</a:t>
            </a:r>
            <a:r>
              <a:rPr lang="en-US" sz="2200" dirty="0" smtClean="0">
                <a:solidFill>
                  <a:schemeClr val="tx1"/>
                </a:solidFill>
              </a:rPr>
              <a:t>ii) Non-Financial Incentives.</a:t>
            </a:r>
            <a:endParaRPr lang="en-US" sz="2200" dirty="0">
              <a:solidFill>
                <a:schemeClr val="tx1"/>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6172200"/>
          </a:xfrm>
        </p:spPr>
        <p:txBody>
          <a:bodyPr>
            <a:normAutofit fontScale="92500"/>
          </a:bodyPr>
          <a:lstStyle/>
          <a:p>
            <a:pPr>
              <a:buNone/>
            </a:pPr>
            <a:r>
              <a:rPr lang="en-US" sz="2200" b="1" dirty="0" smtClean="0"/>
              <a:t>Financial Incentives</a:t>
            </a:r>
            <a:r>
              <a:rPr lang="en-US" sz="2200" dirty="0" smtClean="0"/>
              <a:t>: Money has become a means not only to satisfy  the physical needs of daily life but also of obtaining social position and power.</a:t>
            </a:r>
          </a:p>
          <a:p>
            <a:pPr>
              <a:buFont typeface="Wingdings" pitchFamily="2" charset="2"/>
              <a:buChar char="Ø"/>
            </a:pPr>
            <a:r>
              <a:rPr lang="en-US" sz="2200" dirty="0" smtClean="0"/>
              <a:t>Human beings first take care of their primary needs of food, shelter etc.</a:t>
            </a:r>
          </a:p>
          <a:p>
            <a:pPr>
              <a:buFont typeface="Wingdings" pitchFamily="2" charset="2"/>
              <a:buChar char="Ø"/>
            </a:pPr>
            <a:r>
              <a:rPr lang="en-US" sz="2200" dirty="0" smtClean="0"/>
              <a:t>Money becomes a basic incentives for individuals.</a:t>
            </a:r>
          </a:p>
          <a:p>
            <a:pPr>
              <a:buFont typeface="Wingdings" pitchFamily="2" charset="2"/>
              <a:buChar char="Ø"/>
            </a:pPr>
            <a:r>
              <a:rPr lang="en-US" sz="2200" dirty="0" smtClean="0"/>
              <a:t>It can gratify both physical and safety needs </a:t>
            </a:r>
            <a:r>
              <a:rPr lang="en-US" sz="2200" dirty="0" err="1" smtClean="0"/>
              <a:t>ie</a:t>
            </a:r>
            <a:r>
              <a:rPr lang="en-US" sz="2200" dirty="0" smtClean="0"/>
              <a:t> the lower-order needs.</a:t>
            </a:r>
          </a:p>
          <a:p>
            <a:pPr>
              <a:buNone/>
            </a:pPr>
            <a:r>
              <a:rPr lang="en-US" sz="2200" dirty="0" smtClean="0"/>
              <a:t>Following points are important for analyzing the role of money  as motivator.</a:t>
            </a:r>
          </a:p>
          <a:p>
            <a:pPr marL="457200" indent="-457200">
              <a:buAutoNum type="arabicPeriod"/>
            </a:pPr>
            <a:r>
              <a:rPr lang="en-US" sz="2200" dirty="0" smtClean="0"/>
              <a:t>Economic conditions necessarily affect the importance of money as motivator. Money is an urgent means of achieving a minimum standard of living . It is important to some people of their economic conditions for others it id not so important after certain level.</a:t>
            </a:r>
          </a:p>
          <a:p>
            <a:pPr marL="457200" indent="-457200">
              <a:buAutoNum type="arabicPeriod"/>
            </a:pPr>
            <a:r>
              <a:rPr lang="en-US" sz="2200" dirty="0" smtClean="0"/>
              <a:t>The type of </a:t>
            </a:r>
            <a:r>
              <a:rPr lang="en-US" sz="2200" dirty="0" err="1" smtClean="0"/>
              <a:t>orgn</a:t>
            </a:r>
            <a:r>
              <a:rPr lang="en-US" sz="2200" dirty="0" smtClean="0"/>
              <a:t>. Also determines the importance of money to the people. Most </a:t>
            </a:r>
            <a:r>
              <a:rPr lang="en-US" sz="2200" dirty="0" err="1" smtClean="0"/>
              <a:t>orgn</a:t>
            </a:r>
            <a:r>
              <a:rPr lang="en-US" sz="2200" dirty="0" smtClean="0"/>
              <a:t>. Money is a means of keeping  adequate staff.(hold)</a:t>
            </a:r>
          </a:p>
          <a:p>
            <a:pPr marL="457200" indent="-457200">
              <a:buAutoNum type="arabicPeriod"/>
            </a:pPr>
            <a:r>
              <a:rPr lang="en-US" sz="2200" dirty="0" smtClean="0"/>
              <a:t>People are concerned with not only with absolute amount of money they are paid , for this what others paid also.</a:t>
            </a:r>
          </a:p>
          <a:p>
            <a:pPr marL="457200" indent="-457200">
              <a:buAutoNum type="arabicPeriod"/>
            </a:pPr>
            <a:endParaRPr lang="en-US" sz="2200" dirty="0" smtClean="0"/>
          </a:p>
          <a:p>
            <a:pPr>
              <a:buNone/>
            </a:pPr>
            <a:endParaRPr lang="en-US" sz="2200" dirty="0" smtClean="0"/>
          </a:p>
          <a:p>
            <a:pPr>
              <a:buNone/>
            </a:pPr>
            <a:endParaRPr lang="en-US" sz="2200"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400800"/>
          </a:xfrm>
        </p:spPr>
        <p:txBody>
          <a:bodyPr>
            <a:normAutofit lnSpcReduction="10000"/>
          </a:bodyPr>
          <a:lstStyle/>
          <a:p>
            <a:pPr>
              <a:buNone/>
            </a:pPr>
            <a:r>
              <a:rPr lang="en-US" sz="2200" b="1" dirty="0"/>
              <a:t> </a:t>
            </a:r>
            <a:r>
              <a:rPr lang="en-US" sz="2200" b="1" dirty="0" smtClean="0"/>
              <a:t>1. Status</a:t>
            </a:r>
          </a:p>
          <a:p>
            <a:pPr>
              <a:buNone/>
            </a:pPr>
            <a:r>
              <a:rPr lang="en-US" sz="2200" b="1" dirty="0"/>
              <a:t> </a:t>
            </a:r>
            <a:r>
              <a:rPr lang="en-US" sz="2200" b="1" dirty="0" smtClean="0"/>
              <a:t>2. Promotion</a:t>
            </a:r>
          </a:p>
          <a:p>
            <a:pPr>
              <a:buNone/>
            </a:pPr>
            <a:r>
              <a:rPr lang="en-US" sz="2200" b="1" dirty="0"/>
              <a:t> </a:t>
            </a:r>
            <a:r>
              <a:rPr lang="en-US" sz="2200" b="1" dirty="0" smtClean="0"/>
              <a:t>3. Responsibility</a:t>
            </a:r>
          </a:p>
          <a:p>
            <a:pPr>
              <a:buNone/>
            </a:pPr>
            <a:r>
              <a:rPr lang="en-US" sz="2200" b="1" dirty="0"/>
              <a:t> </a:t>
            </a:r>
            <a:r>
              <a:rPr lang="en-US" sz="2200" b="1" dirty="0" smtClean="0"/>
              <a:t>4. Making job </a:t>
            </a:r>
            <a:r>
              <a:rPr lang="en-US" sz="2200" b="1" dirty="0" smtClean="0"/>
              <a:t>pleasant </a:t>
            </a:r>
            <a:r>
              <a:rPr lang="en-US" sz="2200" b="1" dirty="0" smtClean="0"/>
              <a:t>and Interesting</a:t>
            </a:r>
          </a:p>
          <a:p>
            <a:pPr>
              <a:buNone/>
            </a:pPr>
            <a:r>
              <a:rPr lang="en-US" sz="2200" b="1" dirty="0"/>
              <a:t> </a:t>
            </a:r>
            <a:r>
              <a:rPr lang="en-US" sz="2200" b="1" dirty="0" smtClean="0"/>
              <a:t>5. Recognition of work</a:t>
            </a:r>
          </a:p>
          <a:p>
            <a:pPr>
              <a:buNone/>
            </a:pPr>
            <a:r>
              <a:rPr lang="en-US" sz="2200" b="1" dirty="0"/>
              <a:t> </a:t>
            </a:r>
            <a:r>
              <a:rPr lang="en-US" sz="2200" b="1" dirty="0" smtClean="0"/>
              <a:t>6</a:t>
            </a:r>
            <a:r>
              <a:rPr lang="en-US" sz="2200" b="1" dirty="0" smtClean="0"/>
              <a:t>. </a:t>
            </a:r>
            <a:r>
              <a:rPr lang="en-US" sz="2200" b="1" dirty="0" smtClean="0"/>
              <a:t>Job </a:t>
            </a:r>
            <a:r>
              <a:rPr lang="en-US" sz="2200" b="1" dirty="0" smtClean="0"/>
              <a:t>security</a:t>
            </a:r>
          </a:p>
          <a:p>
            <a:pPr>
              <a:buNone/>
            </a:pPr>
            <a:r>
              <a:rPr lang="en-US" sz="2200" b="1" dirty="0" smtClean="0"/>
              <a:t> 1. </a:t>
            </a:r>
            <a:r>
              <a:rPr lang="en-US" sz="2200" b="1" dirty="0" smtClean="0"/>
              <a:t>Status:  In general status is the ranking of people in the society.</a:t>
            </a:r>
          </a:p>
          <a:p>
            <a:pPr>
              <a:buNone/>
            </a:pPr>
            <a:r>
              <a:rPr lang="en-US" sz="2200" b="1" dirty="0" smtClean="0"/>
              <a:t>In </a:t>
            </a:r>
            <a:r>
              <a:rPr lang="en-US" sz="2200" b="1" dirty="0" err="1" smtClean="0"/>
              <a:t>orgn</a:t>
            </a:r>
            <a:r>
              <a:rPr lang="en-US" sz="2200" b="1" dirty="0" smtClean="0"/>
              <a:t>. Status means ranking of positions, rights and duties in the formal </a:t>
            </a:r>
            <a:r>
              <a:rPr lang="en-US" sz="2200" b="1" dirty="0" err="1" smtClean="0"/>
              <a:t>orgn</a:t>
            </a:r>
            <a:r>
              <a:rPr lang="en-US" sz="2200" b="1" dirty="0" smtClean="0"/>
              <a:t>. Structure.</a:t>
            </a:r>
          </a:p>
          <a:p>
            <a:pPr>
              <a:buFont typeface="Wingdings" pitchFamily="2" charset="2"/>
              <a:buChar char="ü"/>
            </a:pPr>
            <a:r>
              <a:rPr lang="en-US" sz="2200" b="1" dirty="0" smtClean="0"/>
              <a:t>It is an instrument of motivation</a:t>
            </a:r>
          </a:p>
          <a:p>
            <a:pPr>
              <a:buFont typeface="Wingdings" pitchFamily="2" charset="2"/>
              <a:buChar char="ü"/>
            </a:pPr>
            <a:r>
              <a:rPr lang="en-US" sz="2200" b="1" dirty="0" smtClean="0"/>
              <a:t>It is closely related to abilities and aspirations of people in the </a:t>
            </a:r>
            <a:r>
              <a:rPr lang="en-US" sz="2200" b="1" dirty="0" err="1" smtClean="0"/>
              <a:t>orgn</a:t>
            </a:r>
            <a:r>
              <a:rPr lang="en-US" sz="2200" b="1" dirty="0" smtClean="0"/>
              <a:t>.</a:t>
            </a:r>
          </a:p>
          <a:p>
            <a:pPr>
              <a:buNone/>
            </a:pPr>
            <a:r>
              <a:rPr lang="en-US" sz="2200" b="1" dirty="0" smtClean="0"/>
              <a:t> 2. </a:t>
            </a:r>
            <a:r>
              <a:rPr lang="en-US" sz="2200" b="1" dirty="0" smtClean="0"/>
              <a:t>Promotion: It is defined as a  movement to a position in which responsibilities and prestige are increased.</a:t>
            </a:r>
          </a:p>
          <a:p>
            <a:pPr>
              <a:buFont typeface="Wingdings" pitchFamily="2" charset="2"/>
              <a:buChar char="ü"/>
            </a:pPr>
            <a:r>
              <a:rPr lang="en-US" sz="2200" b="1" dirty="0" smtClean="0"/>
              <a:t> </a:t>
            </a:r>
            <a:r>
              <a:rPr lang="en-US" sz="2200" b="1" dirty="0" smtClean="0"/>
              <a:t>It depends upon capabilities and good performance, people will try</a:t>
            </a:r>
            <a:br>
              <a:rPr lang="en-US" sz="2200" b="1" dirty="0" smtClean="0"/>
            </a:br>
            <a:r>
              <a:rPr lang="en-US" sz="2200" b="1" dirty="0" smtClean="0"/>
              <a:t>for that if the venues for the promotion exists.</a:t>
            </a:r>
          </a:p>
          <a:p>
            <a:pPr>
              <a:buNone/>
            </a:pPr>
            <a:endParaRPr lang="en-US" sz="2200" b="1" dirty="0" smtClean="0"/>
          </a:p>
          <a:p>
            <a:pPr>
              <a:buNone/>
            </a:pPr>
            <a:endParaRPr lang="en-US" sz="2200" b="1" dirty="0" smtClean="0"/>
          </a:p>
          <a:p>
            <a:pPr>
              <a:buNone/>
            </a:pPr>
            <a:endParaRPr lang="en-US" sz="2200" b="1"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458200" cy="6400800"/>
          </a:xfrm>
        </p:spPr>
        <p:txBody>
          <a:bodyPr>
            <a:normAutofit/>
          </a:bodyPr>
          <a:lstStyle/>
          <a:p>
            <a:r>
              <a:rPr lang="en-US" sz="2200" dirty="0" smtClean="0"/>
              <a:t>People at same level should be paid same or nearly same money.</a:t>
            </a:r>
          </a:p>
          <a:p>
            <a:pPr marL="457200" indent="-457200">
              <a:buAutoNum type="arabicPlain" startAt="4"/>
            </a:pPr>
            <a:r>
              <a:rPr lang="en-US" sz="2200" dirty="0" smtClean="0"/>
              <a:t>Money is activate as a motivator in the </a:t>
            </a:r>
            <a:r>
              <a:rPr lang="en-US" sz="2200" dirty="0" err="1" smtClean="0"/>
              <a:t>orgn</a:t>
            </a:r>
            <a:r>
              <a:rPr lang="en-US" sz="2200" dirty="0" smtClean="0"/>
              <a:t>. Should be given insufficient quantity to the people. They will try to earn money for their higher performance.</a:t>
            </a:r>
          </a:p>
          <a:p>
            <a:pPr marL="457200" indent="-457200">
              <a:buAutoNum type="arabicPlain" startAt="4"/>
            </a:pPr>
            <a:r>
              <a:rPr lang="en-US" sz="2200" dirty="0" smtClean="0"/>
              <a:t>Social attitudes towards wealth plays an important role in determining human being. Whether money will satisfying the human needs. In some culture money cannot act as a motivator.</a:t>
            </a:r>
          </a:p>
          <a:p>
            <a:pPr marL="457200" indent="-457200">
              <a:buNone/>
            </a:pPr>
            <a:r>
              <a:rPr lang="en-US" sz="2200" dirty="0" smtClean="0"/>
              <a:t>Non-Financial Incentives: Individuals have various needs which they want to satisfy while working in the </a:t>
            </a:r>
            <a:r>
              <a:rPr lang="en-US" sz="2200" dirty="0" err="1" smtClean="0"/>
              <a:t>orgn</a:t>
            </a:r>
            <a:r>
              <a:rPr lang="en-US" sz="2200" dirty="0" smtClean="0"/>
              <a:t>. It is importance for the people in higher position their social psychological needs cannot be satisfied by money alone.</a:t>
            </a:r>
          </a:p>
          <a:p>
            <a:pPr marL="457200" indent="-457200">
              <a:buNone/>
            </a:pPr>
            <a:r>
              <a:rPr lang="en-US" sz="2200" dirty="0" smtClean="0"/>
              <a:t>E.G If an individual gets promotion he got betters status, more challenging job, authority etc. than financially though he gets more pay by way of promotion. Some important non-financial incentives are as follows.</a:t>
            </a:r>
            <a:endParaRPr lang="en-US" sz="22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00800"/>
          </a:xfrm>
        </p:spPr>
        <p:txBody>
          <a:bodyPr>
            <a:normAutofit/>
          </a:bodyPr>
          <a:lstStyle/>
          <a:p>
            <a:pPr>
              <a:buNone/>
            </a:pPr>
            <a:r>
              <a:rPr lang="en-US" sz="2200" b="1" dirty="0" smtClean="0"/>
              <a:t>3. Responsibility: </a:t>
            </a:r>
            <a:r>
              <a:rPr lang="en-US" sz="2200" dirty="0" smtClean="0"/>
              <a:t>Most of the people prefer challenging and responsible</a:t>
            </a:r>
            <a:br>
              <a:rPr lang="en-US" sz="2200" dirty="0" smtClean="0"/>
            </a:br>
            <a:r>
              <a:rPr lang="en-US" sz="2200" dirty="0" smtClean="0"/>
              <a:t>jobs rather than monotonous and routine types of jobs.</a:t>
            </a:r>
          </a:p>
          <a:p>
            <a:pPr>
              <a:buFont typeface="Wingdings" pitchFamily="2" charset="2"/>
              <a:buChar char="ü"/>
            </a:pPr>
            <a:r>
              <a:rPr lang="en-US" sz="2200" dirty="0" smtClean="0"/>
              <a:t>It satisfies people’s natural and inherent characteristics and they put more efforts for completing the job.</a:t>
            </a:r>
            <a:endParaRPr lang="en-US" sz="2200" dirty="0" smtClean="0"/>
          </a:p>
          <a:p>
            <a:pPr>
              <a:buNone/>
            </a:pPr>
            <a:r>
              <a:rPr lang="en-US" sz="2200" b="1" dirty="0" smtClean="0"/>
              <a:t>4. Making job pleasant and Interesting</a:t>
            </a:r>
            <a:r>
              <a:rPr lang="en-US" sz="2100" dirty="0" smtClean="0"/>
              <a:t>: The work can be made enjoyable and pleasant if it is so designed that it allows the employees to satisfy their natural instincts.</a:t>
            </a:r>
          </a:p>
          <a:p>
            <a:pPr>
              <a:buFont typeface="Wingdings" pitchFamily="2" charset="2"/>
              <a:buChar char="ü"/>
            </a:pPr>
            <a:r>
              <a:rPr lang="en-US" sz="2100" dirty="0" smtClean="0"/>
              <a:t>This creates interest in the work and employees take it as natural as play job enrichment- makes the job more pleasant and interesting.</a:t>
            </a:r>
          </a:p>
          <a:p>
            <a:pPr>
              <a:buNone/>
            </a:pPr>
            <a:r>
              <a:rPr lang="en-US" sz="2100" b="1" dirty="0" smtClean="0"/>
              <a:t>5. Recognition of work: </a:t>
            </a:r>
            <a:r>
              <a:rPr lang="en-US" sz="2100" dirty="0" smtClean="0"/>
              <a:t>Recognition means acknowledgement with a show of appreciation .</a:t>
            </a:r>
          </a:p>
          <a:p>
            <a:pPr>
              <a:buFont typeface="Wingdings" pitchFamily="2" charset="2"/>
              <a:buChar char="ü"/>
            </a:pPr>
            <a:r>
              <a:rPr lang="en-US" sz="2100" dirty="0" smtClean="0"/>
              <a:t>When such appreciation is given to the work performed by </a:t>
            </a:r>
            <a:r>
              <a:rPr lang="en-US" sz="2100" dirty="0" smtClean="0"/>
              <a:t>employees </a:t>
            </a:r>
            <a:r>
              <a:rPr lang="en-US" sz="2100" dirty="0" smtClean="0"/>
              <a:t>they feel motivated to perform work  at similar or higher level.</a:t>
            </a:r>
          </a:p>
          <a:p>
            <a:pPr>
              <a:buNone/>
            </a:pPr>
            <a:r>
              <a:rPr lang="en-US" sz="2100" b="1" dirty="0" smtClean="0"/>
              <a:t>6. Job Security: </a:t>
            </a:r>
            <a:r>
              <a:rPr lang="en-US" sz="2100" dirty="0" smtClean="0"/>
              <a:t>Gen. employees want that their  job is secure. They want certain stability about future income and work , so that they do not feel worried on these aspects and they can work with greater zeal.</a:t>
            </a:r>
          </a:p>
          <a:p>
            <a:pPr>
              <a:buFont typeface="Wingdings" pitchFamily="2" charset="2"/>
              <a:buChar char="ü"/>
            </a:pPr>
            <a:r>
              <a:rPr lang="en-US" sz="2100" dirty="0" smtClean="0"/>
              <a:t>In India inadequate job opportunity and too many aspiration exists.</a:t>
            </a:r>
          </a:p>
          <a:p>
            <a:pPr>
              <a:buNone/>
            </a:pPr>
            <a:endParaRPr lang="en-US" sz="2200" b="1" dirty="0" smtClean="0"/>
          </a:p>
          <a:p>
            <a:pPr>
              <a:buFont typeface="Wingdings" pitchFamily="2" charset="2"/>
              <a:buChar char="ü"/>
            </a:pPr>
            <a:endParaRPr lang="en-US" sz="2200" dirty="0" smtClean="0"/>
          </a:p>
          <a:p>
            <a:pPr>
              <a:buFont typeface="Wingdings" pitchFamily="2" charset="2"/>
              <a:buChar char="ü"/>
            </a:pPr>
            <a:endParaRPr lang="en-US" sz="2200" dirty="0"/>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a:bodyPr>
          <a:lstStyle/>
          <a:p>
            <a:pPr algn="ctr">
              <a:buNone/>
            </a:pPr>
            <a:r>
              <a:rPr lang="en-US" sz="2200" b="1" dirty="0" smtClean="0"/>
              <a:t>STRESS</a:t>
            </a:r>
            <a:endParaRPr lang="en-US" sz="2200" b="1" dirty="0"/>
          </a:p>
          <a:p>
            <a:pPr>
              <a:buNone/>
            </a:pPr>
            <a:r>
              <a:rPr lang="en-US" sz="2200" b="1" dirty="0" smtClean="0"/>
              <a:t>Stress</a:t>
            </a:r>
            <a:r>
              <a:rPr lang="en-US" sz="2200" dirty="0" smtClean="0"/>
              <a:t> is basically the impact of one object on another. Three related to stress are stress, strain and pressure. </a:t>
            </a:r>
            <a:r>
              <a:rPr lang="en-US" sz="2200" dirty="0" err="1" smtClean="0"/>
              <a:t>Acco</a:t>
            </a:r>
            <a:r>
              <a:rPr lang="en-US" sz="2200" dirty="0" smtClean="0"/>
              <a:t>. to </a:t>
            </a:r>
            <a:r>
              <a:rPr lang="en-US" sz="2200" dirty="0" err="1" smtClean="0"/>
              <a:t>Selye</a:t>
            </a:r>
            <a:r>
              <a:rPr lang="en-US" sz="2200" dirty="0" smtClean="0"/>
              <a:t> who done considerable research on stress, has viewed stress “non-specifically induced changes with a biological system”. </a:t>
            </a:r>
          </a:p>
          <a:p>
            <a:pPr>
              <a:buFont typeface="Wingdings" pitchFamily="2" charset="2"/>
              <a:buChar char="ü"/>
            </a:pPr>
            <a:r>
              <a:rPr lang="en-US" sz="2200" dirty="0" smtClean="0"/>
              <a:t>It is non-specific </a:t>
            </a:r>
            <a:r>
              <a:rPr lang="en-US" sz="2200" dirty="0" err="1" smtClean="0"/>
              <a:t>bcz</a:t>
            </a:r>
            <a:r>
              <a:rPr lang="en-US" sz="2200" dirty="0" smtClean="0"/>
              <a:t> any adaptation to a problem faced by the body, irrespective of the nature of the problem is included in stress.</a:t>
            </a:r>
          </a:p>
          <a:p>
            <a:pPr>
              <a:buFont typeface="Wingdings" pitchFamily="2" charset="2"/>
              <a:buChar char="ü"/>
            </a:pPr>
            <a:r>
              <a:rPr lang="en-US" sz="2200" dirty="0" err="1" smtClean="0"/>
              <a:t>Acco</a:t>
            </a:r>
            <a:r>
              <a:rPr lang="en-US" sz="2200" dirty="0" smtClean="0"/>
              <a:t>. </a:t>
            </a:r>
            <a:r>
              <a:rPr lang="en-US" sz="2200" dirty="0" err="1" smtClean="0"/>
              <a:t>Ivancevich</a:t>
            </a:r>
            <a:r>
              <a:rPr lang="en-US" sz="2200" dirty="0" smtClean="0"/>
              <a:t> and Matteson have define stress as follows</a:t>
            </a:r>
          </a:p>
          <a:p>
            <a:pPr>
              <a:buFont typeface="Wingdings" pitchFamily="2" charset="2"/>
              <a:buChar char="ü"/>
            </a:pPr>
            <a:r>
              <a:rPr lang="en-US" sz="2200" dirty="0" smtClean="0"/>
              <a:t>“ Stress is adaptive response mediated by individual characteristics and psychological processes, that is consequence of any external action, situation or event that places special psychological demands upon a person”</a:t>
            </a:r>
          </a:p>
          <a:p>
            <a:pPr>
              <a:buNone/>
            </a:pPr>
            <a:r>
              <a:rPr lang="en-US" sz="2200" dirty="0" smtClean="0"/>
              <a:t>From this </a:t>
            </a:r>
            <a:r>
              <a:rPr lang="en-US" sz="2200" dirty="0" err="1" smtClean="0"/>
              <a:t>defn</a:t>
            </a:r>
            <a:r>
              <a:rPr lang="en-US" sz="2200" dirty="0" smtClean="0"/>
              <a:t>. following features of stress can be identified:</a:t>
            </a:r>
          </a:p>
          <a:p>
            <a:pPr>
              <a:buFont typeface="Wingdings" pitchFamily="2" charset="2"/>
              <a:buChar char="ü"/>
            </a:pPr>
            <a:r>
              <a:rPr lang="en-US" sz="2200" dirty="0" smtClean="0"/>
              <a:t>Stress may result in kind of deviation- physical, psychological or behavioral in the person.</a:t>
            </a:r>
          </a:p>
          <a:p>
            <a:pPr>
              <a:buFont typeface="Wingdings" pitchFamily="2" charset="2"/>
              <a:buChar char="ü"/>
            </a:pPr>
            <a:r>
              <a:rPr lang="en-US" sz="2200" dirty="0" smtClean="0"/>
              <a:t>Stress may be result of  individual’s interaction with environment stimuli. It may be in the form of interpersonal interaction, event etc. </a:t>
            </a:r>
          </a:p>
          <a:p>
            <a:pPr>
              <a:buFont typeface="Wingdings" pitchFamily="2" charset="2"/>
              <a:buChar char="ü"/>
            </a:pPr>
            <a:endParaRPr lang="en-US" sz="2200" dirty="0" smtClean="0"/>
          </a:p>
          <a:p>
            <a:pPr>
              <a:buFont typeface="Wingdings" pitchFamily="2" charset="2"/>
              <a:buChar char="ü"/>
            </a:pPr>
            <a:endParaRPr lang="en-US" sz="2200" b="1" dirty="0" smtClean="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6400800"/>
          </a:xfrm>
        </p:spPr>
        <p:txBody>
          <a:bodyPr/>
          <a:lstStyle/>
          <a:p>
            <a:pPr>
              <a:buNone/>
            </a:pPr>
            <a:r>
              <a:rPr lang="en-US" sz="2200" dirty="0" smtClean="0"/>
              <a:t>3. It is not necessary that stress is always dysfunctional. On the contrary , there may some stress called </a:t>
            </a:r>
            <a:r>
              <a:rPr lang="en-US" sz="2200" b="1" dirty="0" err="1" smtClean="0"/>
              <a:t>eustress</a:t>
            </a:r>
            <a:r>
              <a:rPr lang="en-US" sz="2200" b="1" dirty="0" smtClean="0"/>
              <a:t> </a:t>
            </a:r>
            <a:r>
              <a:rPr lang="en-US" sz="2200" dirty="0" smtClean="0"/>
              <a:t>like stress for creative work, Industrial activities, keen competition etc. which stimulate better productivity. Distress which is bad and it must be overcome.</a:t>
            </a:r>
          </a:p>
          <a:p>
            <a:pPr>
              <a:buNone/>
            </a:pPr>
            <a:r>
              <a:rPr lang="en-US" sz="2200" dirty="0" smtClean="0"/>
              <a:t>4. Stress can be either temporary or long term , mild or severe depending mostly on how long its causes continue, how powerful they are and how strong the individual’s power are. </a:t>
            </a:r>
          </a:p>
          <a:p>
            <a:pPr>
              <a:buFont typeface="Wingdings" pitchFamily="2" charset="2"/>
              <a:buChar char="ü"/>
            </a:pPr>
            <a:r>
              <a:rPr lang="en-US" sz="2200" dirty="0" smtClean="0"/>
              <a:t> </a:t>
            </a:r>
            <a:r>
              <a:rPr lang="en-US" sz="2200" dirty="0" smtClean="0"/>
              <a:t>If stress is temporary and mild most people can handle it or recover from its effects quickly.</a:t>
            </a:r>
          </a:p>
          <a:p>
            <a:pPr>
              <a:buFont typeface="Wingdings" pitchFamily="2" charset="2"/>
              <a:buChar char="ü"/>
            </a:pPr>
            <a:r>
              <a:rPr lang="en-US" sz="2200" dirty="0" smtClean="0"/>
              <a:t>Similarly person who have strong power for tolerating  stress cope with stress more quickly.</a:t>
            </a:r>
            <a:r>
              <a:rPr lang="en-US" sz="2200" b="1" dirty="0" smtClean="0"/>
              <a:t> </a:t>
            </a:r>
            <a:endParaRPr lang="en-US" sz="2200" b="1"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131</TotalTime>
  <Words>744</Words>
  <Application>Microsoft Office PowerPoint</Application>
  <PresentationFormat>On-screen Show (4:3)</PresentationFormat>
  <Paragraphs>58</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ASUS</dc:creator>
  <cp:lastModifiedBy>ASUS</cp:lastModifiedBy>
  <cp:revision>30</cp:revision>
  <dcterms:created xsi:type="dcterms:W3CDTF">2016-09-11T18:16:43Z</dcterms:created>
  <dcterms:modified xsi:type="dcterms:W3CDTF">2016-09-12T04:47:57Z</dcterms:modified>
</cp:coreProperties>
</file>