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8"/>
  </p:handoutMasterIdLst>
  <p:sldIdLst>
    <p:sldId id="256" r:id="rId2"/>
    <p:sldId id="257" r:id="rId3"/>
    <p:sldId id="306" r:id="rId4"/>
    <p:sldId id="305" r:id="rId5"/>
    <p:sldId id="307" r:id="rId6"/>
    <p:sldId id="309" r:id="rId7"/>
    <p:sldId id="308" r:id="rId8"/>
    <p:sldId id="310" r:id="rId9"/>
    <p:sldId id="258" r:id="rId10"/>
    <p:sldId id="293" r:id="rId11"/>
    <p:sldId id="311" r:id="rId12"/>
    <p:sldId id="259" r:id="rId13"/>
    <p:sldId id="260" r:id="rId14"/>
    <p:sldId id="261" r:id="rId15"/>
    <p:sldId id="262" r:id="rId16"/>
    <p:sldId id="273" r:id="rId17"/>
    <p:sldId id="264" r:id="rId18"/>
    <p:sldId id="263" r:id="rId19"/>
    <p:sldId id="294" r:id="rId20"/>
    <p:sldId id="265" r:id="rId21"/>
    <p:sldId id="276" r:id="rId22"/>
    <p:sldId id="302" r:id="rId23"/>
    <p:sldId id="277" r:id="rId24"/>
    <p:sldId id="303" r:id="rId25"/>
    <p:sldId id="267" r:id="rId26"/>
    <p:sldId id="268" r:id="rId27"/>
    <p:sldId id="269" r:id="rId28"/>
    <p:sldId id="295" r:id="rId29"/>
    <p:sldId id="278" r:id="rId30"/>
    <p:sldId id="270" r:id="rId31"/>
    <p:sldId id="304" r:id="rId32"/>
    <p:sldId id="312" r:id="rId33"/>
    <p:sldId id="275" r:id="rId34"/>
    <p:sldId id="279" r:id="rId35"/>
    <p:sldId id="274" r:id="rId36"/>
    <p:sldId id="280" r:id="rId37"/>
    <p:sldId id="286" r:id="rId38"/>
    <p:sldId id="315" r:id="rId39"/>
    <p:sldId id="287" r:id="rId40"/>
    <p:sldId id="316" r:id="rId41"/>
    <p:sldId id="288" r:id="rId42"/>
    <p:sldId id="289" r:id="rId43"/>
    <p:sldId id="290" r:id="rId44"/>
    <p:sldId id="291" r:id="rId45"/>
    <p:sldId id="317" r:id="rId46"/>
    <p:sldId id="292" r:id="rId47"/>
    <p:sldId id="318" r:id="rId48"/>
    <p:sldId id="281" r:id="rId49"/>
    <p:sldId id="319" r:id="rId50"/>
    <p:sldId id="283" r:id="rId51"/>
    <p:sldId id="320" r:id="rId52"/>
    <p:sldId id="284" r:id="rId53"/>
    <p:sldId id="321" r:id="rId54"/>
    <p:sldId id="313" r:id="rId55"/>
    <p:sldId id="285" r:id="rId56"/>
    <p:sldId id="282" r:id="rId57"/>
    <p:sldId id="314" r:id="rId58"/>
    <p:sldId id="296" r:id="rId59"/>
    <p:sldId id="297" r:id="rId60"/>
    <p:sldId id="322" r:id="rId61"/>
    <p:sldId id="323" r:id="rId62"/>
    <p:sldId id="300" r:id="rId63"/>
    <p:sldId id="301" r:id="rId64"/>
    <p:sldId id="324" r:id="rId65"/>
    <p:sldId id="325" r:id="rId66"/>
    <p:sldId id="326" r:id="rId67"/>
  </p:sldIdLst>
  <p:sldSz cx="9144000" cy="6858000" type="screen4x3"/>
  <p:notesSz cx="6834188"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248" y="-5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61277" cy="4983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71372" y="1"/>
            <a:ext cx="2961277" cy="498358"/>
          </a:xfrm>
          <a:prstGeom prst="rect">
            <a:avLst/>
          </a:prstGeom>
        </p:spPr>
        <p:txBody>
          <a:bodyPr vert="horz" lIns="91440" tIns="45720" rIns="91440" bIns="45720" rtlCol="0"/>
          <a:lstStyle>
            <a:lvl1pPr algn="r">
              <a:defRPr sz="1200"/>
            </a:lvl1pPr>
          </a:lstStyle>
          <a:p>
            <a:fld id="{9CFC617D-27F0-4C9F-B290-55610B945F23}" type="datetimeFigureOut">
              <a:rPr lang="en-US" smtClean="0"/>
              <a:pPr/>
              <a:t>9/14/2015</a:t>
            </a:fld>
            <a:endParaRPr lang="en-US"/>
          </a:p>
        </p:txBody>
      </p:sp>
      <p:sp>
        <p:nvSpPr>
          <p:cNvPr id="4" name="Footer Placeholder 3"/>
          <p:cNvSpPr>
            <a:spLocks noGrp="1"/>
          </p:cNvSpPr>
          <p:nvPr>
            <p:ph type="ftr" sz="quarter" idx="2"/>
          </p:nvPr>
        </p:nvSpPr>
        <p:spPr>
          <a:xfrm>
            <a:off x="0" y="9478972"/>
            <a:ext cx="2961277" cy="49835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71372" y="9478972"/>
            <a:ext cx="2961277" cy="498358"/>
          </a:xfrm>
          <a:prstGeom prst="rect">
            <a:avLst/>
          </a:prstGeom>
        </p:spPr>
        <p:txBody>
          <a:bodyPr vert="horz" lIns="91440" tIns="45720" rIns="91440" bIns="45720" rtlCol="0" anchor="b"/>
          <a:lstStyle>
            <a:lvl1pPr algn="r">
              <a:defRPr sz="1200"/>
            </a:lvl1pPr>
          </a:lstStyle>
          <a:p>
            <a:fld id="{210DFE25-2712-4F7F-AE5B-DE4B02D0086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F05BDC6-CA9B-4551-8C69-34148AC17AB5}" type="datetimeFigureOut">
              <a:rPr lang="en-US" smtClean="0"/>
              <a:pPr/>
              <a:t>9/14/2015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5387E30-CF8C-417C-9E00-87092D94E87A}"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05BDC6-CA9B-4551-8C69-34148AC17AB5}" type="datetimeFigureOut">
              <a:rPr lang="en-US" smtClean="0"/>
              <a:pPr/>
              <a:t>9/14/2015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387E30-CF8C-417C-9E00-87092D94E8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05BDC6-CA9B-4551-8C69-34148AC17AB5}" type="datetimeFigureOut">
              <a:rPr lang="en-US" smtClean="0"/>
              <a:pPr/>
              <a:t>9/14/2015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387E30-CF8C-417C-9E00-87092D94E8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05BDC6-CA9B-4551-8C69-34148AC17AB5}" type="datetimeFigureOut">
              <a:rPr lang="en-US" smtClean="0"/>
              <a:pPr/>
              <a:t>9/14/2015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387E30-CF8C-417C-9E00-87092D94E8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F05BDC6-CA9B-4551-8C69-34148AC17AB5}" type="datetimeFigureOut">
              <a:rPr lang="en-US" smtClean="0"/>
              <a:pPr/>
              <a:t>9/14/2015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387E30-CF8C-417C-9E00-87092D94E87A}"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F05BDC6-CA9B-4551-8C69-34148AC17AB5}" type="datetimeFigureOut">
              <a:rPr lang="en-US" smtClean="0"/>
              <a:pPr/>
              <a:t>9/14/2015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5387E30-CF8C-417C-9E00-87092D94E8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F05BDC6-CA9B-4551-8C69-34148AC17AB5}" type="datetimeFigureOut">
              <a:rPr lang="en-US" smtClean="0"/>
              <a:pPr/>
              <a:t>9/14/2015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5387E30-CF8C-417C-9E00-87092D94E8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F05BDC6-CA9B-4551-8C69-34148AC17AB5}" type="datetimeFigureOut">
              <a:rPr lang="en-US" smtClean="0"/>
              <a:pPr/>
              <a:t>9/14/2015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5387E30-CF8C-417C-9E00-87092D94E8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F05BDC6-CA9B-4551-8C69-34148AC17AB5}" type="datetimeFigureOut">
              <a:rPr lang="en-US" smtClean="0"/>
              <a:pPr/>
              <a:t>9/14/2015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5387E30-CF8C-417C-9E00-87092D94E87A}"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F05BDC6-CA9B-4551-8C69-34148AC17AB5}" type="datetimeFigureOut">
              <a:rPr lang="en-US" smtClean="0"/>
              <a:pPr/>
              <a:t>9/14/2015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5387E30-CF8C-417C-9E00-87092D94E8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F05BDC6-CA9B-4551-8C69-34148AC17AB5}" type="datetimeFigureOut">
              <a:rPr lang="en-US" smtClean="0"/>
              <a:pPr/>
              <a:t>9/14/2015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5387E30-CF8C-417C-9E00-87092D94E87A}"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F05BDC6-CA9B-4551-8C69-34148AC17AB5}" type="datetimeFigureOut">
              <a:rPr lang="en-US" smtClean="0"/>
              <a:pPr/>
              <a:t>9/14/2015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5387E30-CF8C-417C-9E00-87092D94E87A}"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Word_97_-_2003_Document6.doc"/></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Word_97_-_2003_Document7.doc"/><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Office_Word_97_-_2003_Document8.doc"/><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Office_Word_97_-_2003_Document9.doc"/><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Office_Word_97_-_2003_Document10.doc"/><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Office_Word_97_-_2003_Document11.doc"/><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2057400"/>
            <a:ext cx="7406640" cy="1472184"/>
          </a:xfrm>
        </p:spPr>
        <p:txBody>
          <a:bodyPr>
            <a:normAutofit/>
          </a:bodyPr>
          <a:lstStyle/>
          <a:p>
            <a:pPr algn="ctr"/>
            <a:r>
              <a:rPr lang="en-US" sz="5400" dirty="0" smtClean="0"/>
              <a:t>Flip-Flops</a:t>
            </a:r>
            <a:endParaRPr lang="en-U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D8AB2D72-2A7F-4601-AE45-A62BC7B5B4B0}" type="slidenum">
              <a:rPr lang="en-US"/>
              <a:pPr/>
              <a:t>10</a:t>
            </a:fld>
            <a:endParaRPr lang="en-US"/>
          </a:p>
        </p:txBody>
      </p:sp>
      <p:sp>
        <p:nvSpPr>
          <p:cNvPr id="202754" name="Rectangle 2"/>
          <p:cNvSpPr>
            <a:spLocks noGrp="1" noChangeArrowheads="1"/>
          </p:cNvSpPr>
          <p:nvPr>
            <p:ph type="title"/>
          </p:nvPr>
        </p:nvSpPr>
        <p:spPr>
          <a:xfrm>
            <a:off x="1295400" y="152400"/>
            <a:ext cx="7498080" cy="1143000"/>
          </a:xfrm>
        </p:spPr>
        <p:txBody>
          <a:bodyPr/>
          <a:lstStyle/>
          <a:p>
            <a:pPr algn="ctr"/>
            <a:r>
              <a:rPr lang="en-GB" b="1" dirty="0" smtClean="0">
                <a:latin typeface="Times New Roman" pitchFamily="18" charset="0"/>
              </a:rPr>
              <a:t>Latch Vs Flip-Flop</a:t>
            </a:r>
            <a:endParaRPr lang="en-GB" dirty="0"/>
          </a:p>
        </p:txBody>
      </p:sp>
      <p:sp>
        <p:nvSpPr>
          <p:cNvPr id="202755" name="Rectangle 3"/>
          <p:cNvSpPr>
            <a:spLocks noGrp="1" noChangeArrowheads="1"/>
          </p:cNvSpPr>
          <p:nvPr>
            <p:ph type="body" idx="1"/>
          </p:nvPr>
        </p:nvSpPr>
        <p:spPr>
          <a:xfrm>
            <a:off x="1143000" y="1066800"/>
            <a:ext cx="7543800" cy="5105400"/>
          </a:xfrm>
        </p:spPr>
        <p:txBody>
          <a:bodyPr>
            <a:noAutofit/>
          </a:bodyPr>
          <a:lstStyle/>
          <a:p>
            <a:pPr>
              <a:spcBef>
                <a:spcPts val="0"/>
              </a:spcBef>
              <a:buSzPct val="120000"/>
              <a:buFont typeface="Wingdings" pitchFamily="2" charset="2"/>
              <a:buChar char="§"/>
            </a:pPr>
            <a:r>
              <a:rPr lang="en-GB" sz="2800" i="1" dirty="0" smtClean="0">
                <a:solidFill>
                  <a:srgbClr val="0000CC"/>
                </a:solidFill>
              </a:rPr>
              <a:t>Latches</a:t>
            </a:r>
            <a:r>
              <a:rPr lang="en-GB" sz="2800" dirty="0" smtClean="0"/>
              <a:t> and </a:t>
            </a:r>
            <a:r>
              <a:rPr lang="en-GB" sz="2800" i="1" dirty="0" smtClean="0">
                <a:solidFill>
                  <a:srgbClr val="0000CC"/>
                </a:solidFill>
              </a:rPr>
              <a:t>flip-flops </a:t>
            </a:r>
            <a:r>
              <a:rPr lang="en-GB" sz="2800" dirty="0" smtClean="0"/>
              <a:t>differ </a:t>
            </a:r>
            <a:r>
              <a:rPr lang="en-GB" sz="2800" dirty="0"/>
              <a:t>in the method used for changing their state</a:t>
            </a:r>
            <a:r>
              <a:rPr lang="en-GB" sz="2800" dirty="0" smtClean="0"/>
              <a:t>. </a:t>
            </a:r>
          </a:p>
          <a:p>
            <a:pPr>
              <a:spcBef>
                <a:spcPts val="0"/>
              </a:spcBef>
              <a:buSzPct val="120000"/>
              <a:buFont typeface="Wingdings" pitchFamily="2" charset="2"/>
              <a:buChar char="§"/>
            </a:pPr>
            <a:r>
              <a:rPr lang="en-US" sz="2800" dirty="0" smtClean="0"/>
              <a:t>Latches and flip-flops are the basic elements for </a:t>
            </a:r>
            <a:r>
              <a:rPr lang="en-US" sz="2800" dirty="0" smtClean="0">
                <a:solidFill>
                  <a:srgbClr val="FF0000"/>
                </a:solidFill>
              </a:rPr>
              <a:t>storing information</a:t>
            </a:r>
            <a:r>
              <a:rPr lang="en-US" sz="2800" dirty="0" smtClean="0"/>
              <a:t>. One latch or flip-flop can store </a:t>
            </a:r>
            <a:r>
              <a:rPr lang="en-US" sz="2800" dirty="0" smtClean="0">
                <a:solidFill>
                  <a:srgbClr val="3333FF"/>
                </a:solidFill>
              </a:rPr>
              <a:t>one bit </a:t>
            </a:r>
            <a:r>
              <a:rPr lang="en-US" sz="2800" dirty="0" smtClean="0"/>
              <a:t>of information. </a:t>
            </a:r>
            <a:endParaRPr lang="en-GB" sz="2800" dirty="0" smtClean="0"/>
          </a:p>
          <a:p>
            <a:pPr>
              <a:spcBef>
                <a:spcPts val="0"/>
              </a:spcBef>
              <a:buSzPct val="120000"/>
              <a:buFont typeface="Wingdings" pitchFamily="2" charset="2"/>
              <a:buChar char="§"/>
            </a:pPr>
            <a:r>
              <a:rPr lang="en-US" sz="2800" dirty="0" smtClean="0"/>
              <a:t>The main difference between latches and flip-flops is that for latches, their outputs are constantly affected by their inputs as long as the enable signal is asserted. </a:t>
            </a:r>
          </a:p>
          <a:p>
            <a:pPr>
              <a:spcBef>
                <a:spcPts val="0"/>
              </a:spcBef>
              <a:buSzPct val="120000"/>
              <a:buFont typeface="Wingdings" pitchFamily="2" charset="2"/>
              <a:buChar char="§"/>
            </a:pPr>
            <a:r>
              <a:rPr lang="en-US" sz="2800" dirty="0" smtClean="0"/>
              <a:t>In other words, when they are enabled, their content changes immediately when their inputs change. </a:t>
            </a:r>
            <a:endParaRPr lang="en-GB" sz="2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D8AB2D72-2A7F-4601-AE45-A62BC7B5B4B0}" type="slidenum">
              <a:rPr lang="en-US"/>
              <a:pPr/>
              <a:t>11</a:t>
            </a:fld>
            <a:endParaRPr lang="en-US"/>
          </a:p>
        </p:txBody>
      </p:sp>
      <p:sp>
        <p:nvSpPr>
          <p:cNvPr id="202754" name="Rectangle 2"/>
          <p:cNvSpPr>
            <a:spLocks noGrp="1" noChangeArrowheads="1"/>
          </p:cNvSpPr>
          <p:nvPr>
            <p:ph type="title"/>
          </p:nvPr>
        </p:nvSpPr>
        <p:spPr>
          <a:xfrm>
            <a:off x="1295400" y="152400"/>
            <a:ext cx="7498080" cy="1143000"/>
          </a:xfrm>
        </p:spPr>
        <p:txBody>
          <a:bodyPr/>
          <a:lstStyle/>
          <a:p>
            <a:pPr algn="ctr"/>
            <a:r>
              <a:rPr lang="en-GB" b="1" dirty="0" smtClean="0">
                <a:latin typeface="Times New Roman" pitchFamily="18" charset="0"/>
              </a:rPr>
              <a:t>Latch Vs Flip-Flop</a:t>
            </a:r>
            <a:endParaRPr lang="en-GB" dirty="0"/>
          </a:p>
        </p:txBody>
      </p:sp>
      <p:sp>
        <p:nvSpPr>
          <p:cNvPr id="202755" name="Rectangle 3"/>
          <p:cNvSpPr>
            <a:spLocks noGrp="1" noChangeArrowheads="1"/>
          </p:cNvSpPr>
          <p:nvPr>
            <p:ph type="body" idx="1"/>
          </p:nvPr>
        </p:nvSpPr>
        <p:spPr>
          <a:xfrm>
            <a:off x="1143000" y="1066800"/>
            <a:ext cx="7543800" cy="5105400"/>
          </a:xfrm>
        </p:spPr>
        <p:txBody>
          <a:bodyPr>
            <a:noAutofit/>
          </a:bodyPr>
          <a:lstStyle/>
          <a:p>
            <a:pPr>
              <a:spcBef>
                <a:spcPts val="0"/>
              </a:spcBef>
              <a:buSzPct val="120000"/>
              <a:buFont typeface="Wingdings" pitchFamily="2" charset="2"/>
              <a:buChar char="§"/>
            </a:pPr>
            <a:r>
              <a:rPr lang="en-US" sz="2800" dirty="0" smtClean="0"/>
              <a:t>Flip-flops, on the other hand, have their content change only either at the rising or falling edge of the enable signal. </a:t>
            </a:r>
          </a:p>
          <a:p>
            <a:pPr>
              <a:spcBef>
                <a:spcPts val="0"/>
              </a:spcBef>
              <a:buSzPct val="120000"/>
              <a:buFont typeface="Wingdings" pitchFamily="2" charset="2"/>
              <a:buChar char="§"/>
            </a:pPr>
            <a:r>
              <a:rPr lang="en-US" sz="2800" dirty="0" smtClean="0"/>
              <a:t>This enable signal is usually the controlling clock signal. </a:t>
            </a:r>
          </a:p>
          <a:p>
            <a:pPr>
              <a:spcBef>
                <a:spcPts val="0"/>
              </a:spcBef>
              <a:buSzPct val="120000"/>
              <a:buFont typeface="Wingdings" pitchFamily="2" charset="2"/>
              <a:buChar char="§"/>
            </a:pPr>
            <a:r>
              <a:rPr lang="en-US" sz="2800" dirty="0" smtClean="0"/>
              <a:t>After the rising or falling edge of the clock, the flip-flop content remains constant even if the input changes</a:t>
            </a:r>
            <a:r>
              <a:rPr lang="en-GB" sz="2800" dirty="0" smtClean="0"/>
              <a:t>. </a:t>
            </a:r>
          </a:p>
          <a:p>
            <a:pPr>
              <a:spcBef>
                <a:spcPts val="0"/>
              </a:spcBef>
              <a:buSzPct val="120000"/>
              <a:buFont typeface="Wingdings" pitchFamily="2" charset="2"/>
              <a:buChar char="§"/>
            </a:pPr>
            <a:r>
              <a:rPr lang="en-GB" sz="2800" dirty="0" smtClean="0"/>
              <a:t>A FF </a:t>
            </a:r>
            <a:r>
              <a:rPr lang="en-GB" sz="2800" dirty="0" smtClean="0">
                <a:solidFill>
                  <a:srgbClr val="3333FF"/>
                </a:solidFill>
              </a:rPr>
              <a:t>changes state </a:t>
            </a:r>
            <a:r>
              <a:rPr lang="en-GB" sz="2800" dirty="0" smtClean="0"/>
              <a:t>only at a active edge of its </a:t>
            </a:r>
            <a:r>
              <a:rPr lang="en-GB" sz="2800" dirty="0" smtClean="0">
                <a:solidFill>
                  <a:srgbClr val="3333FF"/>
                </a:solidFill>
              </a:rPr>
              <a:t>enable signal</a:t>
            </a:r>
            <a:r>
              <a:rPr lang="en-GB" sz="2800" dirty="0" smtClean="0"/>
              <a:t> raises from 0 to 1 (rising edge) or  from 1 to 0 (falling edge).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lgn="ctr"/>
            <a:r>
              <a:rPr lang="en-GB" b="1" dirty="0">
                <a:latin typeface="Times New Roman" pitchFamily="18" charset="0"/>
              </a:rPr>
              <a:t>Memory Elements</a:t>
            </a:r>
            <a:endParaRPr lang="en-GB" dirty="0"/>
          </a:p>
        </p:txBody>
      </p:sp>
      <p:sp>
        <p:nvSpPr>
          <p:cNvPr id="207875" name="Rectangle 3"/>
          <p:cNvSpPr>
            <a:spLocks noGrp="1" noChangeArrowheads="1"/>
          </p:cNvSpPr>
          <p:nvPr>
            <p:ph type="body" idx="1"/>
          </p:nvPr>
        </p:nvSpPr>
        <p:spPr>
          <a:xfrm>
            <a:off x="1143000" y="1600200"/>
            <a:ext cx="7543800" cy="2971800"/>
          </a:xfrm>
        </p:spPr>
        <p:txBody>
          <a:bodyPr>
            <a:normAutofit/>
          </a:bodyPr>
          <a:lstStyle/>
          <a:p>
            <a:pPr>
              <a:lnSpc>
                <a:spcPct val="90000"/>
              </a:lnSpc>
              <a:buSzPct val="120000"/>
              <a:buFont typeface="Wingdings" pitchFamily="2" charset="2"/>
              <a:buChar char="§"/>
            </a:pPr>
            <a:r>
              <a:rPr lang="en-GB" b="1" dirty="0">
                <a:solidFill>
                  <a:srgbClr val="0000CC"/>
                </a:solidFill>
              </a:rPr>
              <a:t>Memory element</a:t>
            </a:r>
            <a:r>
              <a:rPr lang="en-GB" dirty="0"/>
              <a:t>: a device which can remember value indefinitely, or change value on command from its inputs</a:t>
            </a:r>
            <a:r>
              <a:rPr lang="en-GB" dirty="0" smtClean="0"/>
              <a:t>.</a:t>
            </a:r>
            <a:endParaRPr lang="en-GB" dirty="0"/>
          </a:p>
        </p:txBody>
      </p:sp>
      <p:grpSp>
        <p:nvGrpSpPr>
          <p:cNvPr id="2" name="Group 42"/>
          <p:cNvGrpSpPr>
            <a:grpSpLocks/>
          </p:cNvGrpSpPr>
          <p:nvPr/>
        </p:nvGrpSpPr>
        <p:grpSpPr bwMode="auto">
          <a:xfrm>
            <a:off x="2286000" y="3505200"/>
            <a:ext cx="5334000" cy="838200"/>
            <a:chOff x="1440" y="1632"/>
            <a:chExt cx="3360" cy="528"/>
          </a:xfrm>
        </p:grpSpPr>
        <p:sp>
          <p:nvSpPr>
            <p:cNvPr id="207901" name="Text Box 29"/>
            <p:cNvSpPr txBox="1">
              <a:spLocks noChangeArrowheads="1"/>
            </p:cNvSpPr>
            <p:nvPr/>
          </p:nvSpPr>
          <p:spPr bwMode="auto">
            <a:xfrm>
              <a:off x="1440" y="1805"/>
              <a:ext cx="816" cy="212"/>
            </a:xfrm>
            <a:prstGeom prst="rect">
              <a:avLst/>
            </a:prstGeom>
            <a:noFill/>
            <a:ln w="9525">
              <a:noFill/>
              <a:miter lim="800000"/>
              <a:headEnd/>
              <a:tailEnd/>
            </a:ln>
            <a:effectLst/>
          </p:spPr>
          <p:txBody>
            <a:bodyPr>
              <a:spAutoFit/>
            </a:bodyPr>
            <a:lstStyle/>
            <a:p>
              <a:pPr algn="ctr"/>
              <a:r>
                <a:rPr lang="en-GB" sz="1600" b="0"/>
                <a:t>command</a:t>
              </a:r>
              <a:r>
                <a:rPr lang="en-GB" sz="1800" b="0"/>
                <a:t> </a:t>
              </a:r>
            </a:p>
          </p:txBody>
        </p:sp>
        <p:sp>
          <p:nvSpPr>
            <p:cNvPr id="207879" name="Rectangle 7"/>
            <p:cNvSpPr>
              <a:spLocks noChangeArrowheads="1"/>
            </p:cNvSpPr>
            <p:nvPr/>
          </p:nvSpPr>
          <p:spPr bwMode="auto">
            <a:xfrm>
              <a:off x="2644" y="1632"/>
              <a:ext cx="860" cy="528"/>
            </a:xfrm>
            <a:prstGeom prst="rect">
              <a:avLst/>
            </a:prstGeom>
            <a:noFill/>
            <a:ln w="25400">
              <a:solidFill>
                <a:schemeClr val="tx1"/>
              </a:solidFill>
              <a:miter lim="800000"/>
              <a:headEnd/>
              <a:tailEnd/>
            </a:ln>
            <a:effectLst/>
          </p:spPr>
          <p:txBody>
            <a:bodyPr wrap="none" anchor="ctr"/>
            <a:lstStyle/>
            <a:p>
              <a:endParaRPr lang="en-US"/>
            </a:p>
          </p:txBody>
        </p:sp>
        <p:sp>
          <p:nvSpPr>
            <p:cNvPr id="207880" name="Text Box 8"/>
            <p:cNvSpPr txBox="1">
              <a:spLocks noChangeArrowheads="1"/>
            </p:cNvSpPr>
            <p:nvPr/>
          </p:nvSpPr>
          <p:spPr bwMode="auto">
            <a:xfrm>
              <a:off x="2688" y="1698"/>
              <a:ext cx="768" cy="366"/>
            </a:xfrm>
            <a:prstGeom prst="rect">
              <a:avLst/>
            </a:prstGeom>
            <a:noFill/>
            <a:ln w="9525">
              <a:noFill/>
              <a:miter lim="800000"/>
              <a:headEnd/>
              <a:tailEnd/>
            </a:ln>
            <a:effectLst/>
          </p:spPr>
          <p:txBody>
            <a:bodyPr>
              <a:spAutoFit/>
            </a:bodyPr>
            <a:lstStyle/>
            <a:p>
              <a:pPr algn="ctr"/>
              <a:r>
                <a:rPr lang="en-GB" sz="1600" b="0"/>
                <a:t>Memory element</a:t>
              </a:r>
              <a:endParaRPr lang="en-GB" sz="1800" b="0"/>
            </a:p>
          </p:txBody>
        </p:sp>
        <p:sp>
          <p:nvSpPr>
            <p:cNvPr id="207881" name="Line 9"/>
            <p:cNvSpPr>
              <a:spLocks noChangeShapeType="1"/>
            </p:cNvSpPr>
            <p:nvPr/>
          </p:nvSpPr>
          <p:spPr bwMode="auto">
            <a:xfrm>
              <a:off x="2208" y="1901"/>
              <a:ext cx="432" cy="0"/>
            </a:xfrm>
            <a:prstGeom prst="line">
              <a:avLst/>
            </a:prstGeom>
            <a:noFill/>
            <a:ln w="19050">
              <a:solidFill>
                <a:schemeClr val="tx1"/>
              </a:solidFill>
              <a:round/>
              <a:headEnd/>
              <a:tailEnd type="stealth" w="med" len="med"/>
            </a:ln>
            <a:effectLst/>
          </p:spPr>
          <p:txBody>
            <a:bodyPr wrap="none" anchor="ctr"/>
            <a:lstStyle/>
            <a:p>
              <a:endParaRPr lang="en-US"/>
            </a:p>
          </p:txBody>
        </p:sp>
        <p:sp>
          <p:nvSpPr>
            <p:cNvPr id="207902" name="Text Box 30"/>
            <p:cNvSpPr txBox="1">
              <a:spLocks noChangeArrowheads="1"/>
            </p:cNvSpPr>
            <p:nvPr/>
          </p:nvSpPr>
          <p:spPr bwMode="auto">
            <a:xfrm>
              <a:off x="3936" y="1805"/>
              <a:ext cx="864" cy="212"/>
            </a:xfrm>
            <a:prstGeom prst="rect">
              <a:avLst/>
            </a:prstGeom>
            <a:noFill/>
            <a:ln w="9525">
              <a:noFill/>
              <a:miter lim="800000"/>
              <a:headEnd/>
              <a:tailEnd/>
            </a:ln>
            <a:effectLst/>
          </p:spPr>
          <p:txBody>
            <a:bodyPr>
              <a:spAutoFit/>
            </a:bodyPr>
            <a:lstStyle/>
            <a:p>
              <a:pPr algn="ctr"/>
              <a:r>
                <a:rPr lang="en-GB" sz="1600" b="0"/>
                <a:t>stored value</a:t>
              </a:r>
              <a:r>
                <a:rPr lang="en-GB" sz="1800" b="0"/>
                <a:t> </a:t>
              </a:r>
            </a:p>
          </p:txBody>
        </p:sp>
        <p:sp>
          <p:nvSpPr>
            <p:cNvPr id="207905" name="Line 33"/>
            <p:cNvSpPr>
              <a:spLocks noChangeShapeType="1"/>
            </p:cNvSpPr>
            <p:nvPr/>
          </p:nvSpPr>
          <p:spPr bwMode="auto">
            <a:xfrm>
              <a:off x="3504" y="1901"/>
              <a:ext cx="432" cy="0"/>
            </a:xfrm>
            <a:prstGeom prst="line">
              <a:avLst/>
            </a:prstGeom>
            <a:noFill/>
            <a:ln w="19050">
              <a:solidFill>
                <a:schemeClr val="tx1"/>
              </a:solidFill>
              <a:round/>
              <a:headEnd/>
              <a:tailEnd type="stealth" w="med" len="med"/>
            </a:ln>
            <a:effectLst/>
          </p:spPr>
          <p:txBody>
            <a:bodyPr wrap="none" anchor="ctr"/>
            <a:lstStyle/>
            <a:p>
              <a:endParaRPr lang="en-US"/>
            </a:p>
          </p:txBody>
        </p:sp>
        <p:sp>
          <p:nvSpPr>
            <p:cNvPr id="207913" name="Text Box 41"/>
            <p:cNvSpPr txBox="1">
              <a:spLocks noChangeArrowheads="1"/>
            </p:cNvSpPr>
            <p:nvPr/>
          </p:nvSpPr>
          <p:spPr bwMode="auto">
            <a:xfrm>
              <a:off x="3648" y="1680"/>
              <a:ext cx="288" cy="212"/>
            </a:xfrm>
            <a:prstGeom prst="rect">
              <a:avLst/>
            </a:prstGeom>
            <a:noFill/>
            <a:ln w="9525">
              <a:noFill/>
              <a:miter lim="800000"/>
              <a:headEnd/>
              <a:tailEnd/>
            </a:ln>
            <a:effectLst/>
          </p:spPr>
          <p:txBody>
            <a:bodyPr>
              <a:spAutoFit/>
            </a:bodyPr>
            <a:lstStyle/>
            <a:p>
              <a:pPr algn="ctr"/>
              <a:r>
                <a:rPr lang="en-GB" sz="1600" b="0" i="1"/>
                <a:t>Q</a:t>
              </a:r>
              <a:endParaRPr lang="en-GB" sz="1800" b="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1295400" y="457200"/>
            <a:ext cx="7406640" cy="689082"/>
          </a:xfrm>
        </p:spPr>
        <p:txBody>
          <a:bodyPr>
            <a:normAutofit fontScale="90000"/>
          </a:bodyPr>
          <a:lstStyle/>
          <a:p>
            <a:pPr algn="ctr"/>
            <a:r>
              <a:rPr lang="en-GB" b="1" dirty="0">
                <a:latin typeface="Times New Roman" pitchFamily="18" charset="0"/>
              </a:rPr>
              <a:t>Memory Elements</a:t>
            </a:r>
            <a:endParaRPr lang="en-GB" dirty="0"/>
          </a:p>
        </p:txBody>
      </p:sp>
      <p:sp>
        <p:nvSpPr>
          <p:cNvPr id="208899" name="Rectangle 3"/>
          <p:cNvSpPr>
            <a:spLocks noGrp="1" noChangeArrowheads="1"/>
          </p:cNvSpPr>
          <p:nvPr>
            <p:ph type="subTitle" idx="1"/>
          </p:nvPr>
        </p:nvSpPr>
        <p:spPr>
          <a:xfrm>
            <a:off x="1432560" y="1295400"/>
            <a:ext cx="7406640" cy="1752600"/>
          </a:xfrm>
        </p:spPr>
        <p:txBody>
          <a:bodyPr>
            <a:noAutofit/>
          </a:bodyPr>
          <a:lstStyle/>
          <a:p>
            <a:pPr>
              <a:buSzPct val="120000"/>
              <a:buFont typeface="Wingdings" pitchFamily="2" charset="2"/>
              <a:buChar char="§"/>
            </a:pPr>
            <a:r>
              <a:rPr lang="en-GB" sz="2800" dirty="0"/>
              <a:t>Memory element with </a:t>
            </a:r>
            <a:r>
              <a:rPr lang="en-GB" sz="2800" dirty="0" smtClean="0"/>
              <a:t>clock: </a:t>
            </a:r>
            <a:r>
              <a:rPr lang="en-GB" sz="2800" dirty="0"/>
              <a:t>Flip-flops are memory elements that change state on clock </a:t>
            </a:r>
            <a:r>
              <a:rPr lang="en-GB" sz="2800" dirty="0" smtClean="0"/>
              <a:t>signals.</a:t>
            </a:r>
          </a:p>
          <a:p>
            <a:pPr>
              <a:buSzPct val="120000"/>
              <a:buFont typeface="Wingdings" pitchFamily="2" charset="2"/>
              <a:buChar char="§"/>
            </a:pPr>
            <a:endParaRPr lang="en-GB" sz="2800" dirty="0" smtClean="0"/>
          </a:p>
          <a:p>
            <a:pPr>
              <a:buSzPct val="120000"/>
              <a:buFont typeface="Wingdings" pitchFamily="2" charset="2"/>
              <a:buChar char="§"/>
            </a:pPr>
            <a:endParaRPr lang="en-GB" sz="2800" dirty="0" smtClean="0"/>
          </a:p>
          <a:p>
            <a:pPr>
              <a:buSzPct val="120000"/>
              <a:buFont typeface="Wingdings" pitchFamily="2" charset="2"/>
              <a:buChar char="§"/>
            </a:pPr>
            <a:endParaRPr lang="en-GB" sz="2800" dirty="0" smtClean="0"/>
          </a:p>
          <a:p>
            <a:pPr>
              <a:buSzPct val="120000"/>
              <a:buFont typeface="Wingdings" pitchFamily="2" charset="2"/>
              <a:buChar char="§"/>
            </a:pPr>
            <a:r>
              <a:rPr lang="en-GB" sz="2800" dirty="0" smtClean="0"/>
              <a:t>Clock </a:t>
            </a:r>
            <a:r>
              <a:rPr lang="en-GB" sz="2800" dirty="0"/>
              <a:t>is usually a square wave.</a:t>
            </a:r>
          </a:p>
        </p:txBody>
      </p:sp>
      <p:grpSp>
        <p:nvGrpSpPr>
          <p:cNvPr id="2" name="Group 47"/>
          <p:cNvGrpSpPr>
            <a:grpSpLocks/>
          </p:cNvGrpSpPr>
          <p:nvPr/>
        </p:nvGrpSpPr>
        <p:grpSpPr bwMode="auto">
          <a:xfrm>
            <a:off x="2286000" y="2286000"/>
            <a:ext cx="5334000" cy="1479550"/>
            <a:chOff x="1440" y="1200"/>
            <a:chExt cx="3360" cy="932"/>
          </a:xfrm>
        </p:grpSpPr>
        <p:sp>
          <p:nvSpPr>
            <p:cNvPr id="208903" name="Text Box 7"/>
            <p:cNvSpPr txBox="1">
              <a:spLocks noChangeArrowheads="1"/>
            </p:cNvSpPr>
            <p:nvPr/>
          </p:nvSpPr>
          <p:spPr bwMode="auto">
            <a:xfrm>
              <a:off x="1440" y="1373"/>
              <a:ext cx="816" cy="231"/>
            </a:xfrm>
            <a:prstGeom prst="rect">
              <a:avLst/>
            </a:prstGeom>
            <a:noFill/>
            <a:ln w="9525">
              <a:noFill/>
              <a:miter lim="800000"/>
              <a:headEnd/>
              <a:tailEnd/>
            </a:ln>
            <a:effectLst/>
          </p:spPr>
          <p:txBody>
            <a:bodyPr>
              <a:spAutoFit/>
            </a:bodyPr>
            <a:lstStyle/>
            <a:p>
              <a:pPr algn="ctr"/>
              <a:r>
                <a:rPr lang="en-GB" sz="1600" b="0"/>
                <a:t>command</a:t>
              </a:r>
              <a:r>
                <a:rPr lang="en-GB" sz="1800" b="0"/>
                <a:t> </a:t>
              </a:r>
            </a:p>
          </p:txBody>
        </p:sp>
        <p:sp>
          <p:nvSpPr>
            <p:cNvPr id="208904" name="Rectangle 8"/>
            <p:cNvSpPr>
              <a:spLocks noChangeArrowheads="1"/>
            </p:cNvSpPr>
            <p:nvPr/>
          </p:nvSpPr>
          <p:spPr bwMode="auto">
            <a:xfrm>
              <a:off x="2644" y="1200"/>
              <a:ext cx="860" cy="528"/>
            </a:xfrm>
            <a:prstGeom prst="rect">
              <a:avLst/>
            </a:prstGeom>
            <a:noFill/>
            <a:ln w="25400">
              <a:solidFill>
                <a:schemeClr val="tx1"/>
              </a:solidFill>
              <a:miter lim="800000"/>
              <a:headEnd/>
              <a:tailEnd/>
            </a:ln>
            <a:effectLst/>
          </p:spPr>
          <p:txBody>
            <a:bodyPr wrap="none" anchor="ctr"/>
            <a:lstStyle/>
            <a:p>
              <a:endParaRPr lang="en-US"/>
            </a:p>
          </p:txBody>
        </p:sp>
        <p:sp>
          <p:nvSpPr>
            <p:cNvPr id="208905" name="Text Box 9"/>
            <p:cNvSpPr txBox="1">
              <a:spLocks noChangeArrowheads="1"/>
            </p:cNvSpPr>
            <p:nvPr/>
          </p:nvSpPr>
          <p:spPr bwMode="auto">
            <a:xfrm>
              <a:off x="2688" y="1266"/>
              <a:ext cx="768" cy="385"/>
            </a:xfrm>
            <a:prstGeom prst="rect">
              <a:avLst/>
            </a:prstGeom>
            <a:noFill/>
            <a:ln w="9525">
              <a:noFill/>
              <a:miter lim="800000"/>
              <a:headEnd/>
              <a:tailEnd/>
            </a:ln>
            <a:effectLst/>
          </p:spPr>
          <p:txBody>
            <a:bodyPr>
              <a:spAutoFit/>
            </a:bodyPr>
            <a:lstStyle/>
            <a:p>
              <a:pPr algn="ctr"/>
              <a:r>
                <a:rPr lang="en-GB" sz="1600" b="0"/>
                <a:t>Memory element</a:t>
              </a:r>
              <a:r>
                <a:rPr lang="en-GB" sz="1800" b="0"/>
                <a:t> </a:t>
              </a:r>
            </a:p>
          </p:txBody>
        </p:sp>
        <p:sp>
          <p:nvSpPr>
            <p:cNvPr id="208906" name="Line 10"/>
            <p:cNvSpPr>
              <a:spLocks noChangeShapeType="1"/>
            </p:cNvSpPr>
            <p:nvPr/>
          </p:nvSpPr>
          <p:spPr bwMode="auto">
            <a:xfrm>
              <a:off x="2208" y="1469"/>
              <a:ext cx="432" cy="0"/>
            </a:xfrm>
            <a:prstGeom prst="line">
              <a:avLst/>
            </a:prstGeom>
            <a:noFill/>
            <a:ln w="19050">
              <a:solidFill>
                <a:schemeClr val="tx1"/>
              </a:solidFill>
              <a:round/>
              <a:headEnd/>
              <a:tailEnd type="stealth" w="med" len="med"/>
            </a:ln>
            <a:effectLst/>
          </p:spPr>
          <p:txBody>
            <a:bodyPr wrap="none" anchor="ctr"/>
            <a:lstStyle/>
            <a:p>
              <a:endParaRPr lang="en-US"/>
            </a:p>
          </p:txBody>
        </p:sp>
        <p:sp>
          <p:nvSpPr>
            <p:cNvPr id="208907" name="Text Box 11"/>
            <p:cNvSpPr txBox="1">
              <a:spLocks noChangeArrowheads="1"/>
            </p:cNvSpPr>
            <p:nvPr/>
          </p:nvSpPr>
          <p:spPr bwMode="auto">
            <a:xfrm>
              <a:off x="3936" y="1373"/>
              <a:ext cx="864" cy="231"/>
            </a:xfrm>
            <a:prstGeom prst="rect">
              <a:avLst/>
            </a:prstGeom>
            <a:noFill/>
            <a:ln w="9525">
              <a:noFill/>
              <a:miter lim="800000"/>
              <a:headEnd/>
              <a:tailEnd/>
            </a:ln>
            <a:effectLst/>
          </p:spPr>
          <p:txBody>
            <a:bodyPr>
              <a:spAutoFit/>
            </a:bodyPr>
            <a:lstStyle/>
            <a:p>
              <a:pPr algn="ctr"/>
              <a:r>
                <a:rPr lang="en-GB" sz="1600" b="0"/>
                <a:t>stored value</a:t>
              </a:r>
              <a:r>
                <a:rPr lang="en-GB" sz="1800" b="0"/>
                <a:t> </a:t>
              </a:r>
            </a:p>
          </p:txBody>
        </p:sp>
        <p:sp>
          <p:nvSpPr>
            <p:cNvPr id="208908" name="Line 12"/>
            <p:cNvSpPr>
              <a:spLocks noChangeShapeType="1"/>
            </p:cNvSpPr>
            <p:nvPr/>
          </p:nvSpPr>
          <p:spPr bwMode="auto">
            <a:xfrm>
              <a:off x="3504" y="1469"/>
              <a:ext cx="432" cy="0"/>
            </a:xfrm>
            <a:prstGeom prst="line">
              <a:avLst/>
            </a:prstGeom>
            <a:noFill/>
            <a:ln w="19050">
              <a:solidFill>
                <a:schemeClr val="tx1"/>
              </a:solidFill>
              <a:round/>
              <a:headEnd/>
              <a:tailEnd type="stealth" w="med" len="med"/>
            </a:ln>
            <a:effectLst/>
          </p:spPr>
          <p:txBody>
            <a:bodyPr wrap="none" anchor="ctr"/>
            <a:lstStyle/>
            <a:p>
              <a:endParaRPr lang="en-US"/>
            </a:p>
          </p:txBody>
        </p:sp>
        <p:sp>
          <p:nvSpPr>
            <p:cNvPr id="208909" name="Text Box 13"/>
            <p:cNvSpPr txBox="1">
              <a:spLocks noChangeArrowheads="1"/>
            </p:cNvSpPr>
            <p:nvPr/>
          </p:nvSpPr>
          <p:spPr bwMode="auto">
            <a:xfrm>
              <a:off x="3648" y="1248"/>
              <a:ext cx="288" cy="212"/>
            </a:xfrm>
            <a:prstGeom prst="rect">
              <a:avLst/>
            </a:prstGeom>
            <a:noFill/>
            <a:ln w="9525">
              <a:noFill/>
              <a:miter lim="800000"/>
              <a:headEnd/>
              <a:tailEnd/>
            </a:ln>
            <a:effectLst/>
          </p:spPr>
          <p:txBody>
            <a:bodyPr>
              <a:spAutoFit/>
            </a:bodyPr>
            <a:lstStyle/>
            <a:p>
              <a:pPr algn="ctr"/>
              <a:r>
                <a:rPr lang="en-GB" sz="1600" b="0" i="1"/>
                <a:t>Q</a:t>
              </a:r>
              <a:endParaRPr lang="en-GB" sz="1800" b="0"/>
            </a:p>
          </p:txBody>
        </p:sp>
        <p:sp>
          <p:nvSpPr>
            <p:cNvPr id="208910" name="Line 14"/>
            <p:cNvSpPr>
              <a:spLocks noChangeShapeType="1"/>
            </p:cNvSpPr>
            <p:nvPr/>
          </p:nvSpPr>
          <p:spPr bwMode="auto">
            <a:xfrm flipV="1">
              <a:off x="3072" y="1728"/>
              <a:ext cx="0" cy="192"/>
            </a:xfrm>
            <a:prstGeom prst="line">
              <a:avLst/>
            </a:prstGeom>
            <a:noFill/>
            <a:ln w="19050">
              <a:solidFill>
                <a:schemeClr val="tx1"/>
              </a:solidFill>
              <a:round/>
              <a:headEnd/>
              <a:tailEnd type="stealth" w="med" len="med"/>
            </a:ln>
            <a:effectLst/>
          </p:spPr>
          <p:txBody>
            <a:bodyPr wrap="none" anchor="ctr"/>
            <a:lstStyle/>
            <a:p>
              <a:endParaRPr lang="en-US"/>
            </a:p>
          </p:txBody>
        </p:sp>
        <p:sp>
          <p:nvSpPr>
            <p:cNvPr id="208911" name="Text Box 15"/>
            <p:cNvSpPr txBox="1">
              <a:spLocks noChangeArrowheads="1"/>
            </p:cNvSpPr>
            <p:nvPr/>
          </p:nvSpPr>
          <p:spPr bwMode="auto">
            <a:xfrm>
              <a:off x="2880" y="1920"/>
              <a:ext cx="432" cy="212"/>
            </a:xfrm>
            <a:prstGeom prst="rect">
              <a:avLst/>
            </a:prstGeom>
            <a:noFill/>
            <a:ln w="9525">
              <a:noFill/>
              <a:miter lim="800000"/>
              <a:headEnd/>
              <a:tailEnd/>
            </a:ln>
            <a:effectLst/>
          </p:spPr>
          <p:txBody>
            <a:bodyPr>
              <a:spAutoFit/>
            </a:bodyPr>
            <a:lstStyle/>
            <a:p>
              <a:pPr algn="ctr"/>
              <a:r>
                <a:rPr lang="en-GB" sz="1600" b="0"/>
                <a:t>clock </a:t>
              </a:r>
            </a:p>
          </p:txBody>
        </p:sp>
      </p:grpSp>
      <p:grpSp>
        <p:nvGrpSpPr>
          <p:cNvPr id="3" name="Group 56"/>
          <p:cNvGrpSpPr>
            <a:grpSpLocks/>
          </p:cNvGrpSpPr>
          <p:nvPr/>
        </p:nvGrpSpPr>
        <p:grpSpPr bwMode="auto">
          <a:xfrm>
            <a:off x="2286000" y="4800600"/>
            <a:ext cx="4572000" cy="1708150"/>
            <a:chOff x="1440" y="2640"/>
            <a:chExt cx="2880" cy="1076"/>
          </a:xfrm>
        </p:grpSpPr>
        <p:sp>
          <p:nvSpPr>
            <p:cNvPr id="208913" name="Line 17"/>
            <p:cNvSpPr>
              <a:spLocks noChangeShapeType="1"/>
            </p:cNvSpPr>
            <p:nvPr/>
          </p:nvSpPr>
          <p:spPr bwMode="auto">
            <a:xfrm>
              <a:off x="1440" y="3264"/>
              <a:ext cx="240" cy="0"/>
            </a:xfrm>
            <a:prstGeom prst="line">
              <a:avLst/>
            </a:prstGeom>
            <a:noFill/>
            <a:ln w="19050">
              <a:solidFill>
                <a:schemeClr val="tx1"/>
              </a:solidFill>
              <a:round/>
              <a:headEnd/>
              <a:tailEnd/>
            </a:ln>
            <a:effectLst/>
          </p:spPr>
          <p:txBody>
            <a:bodyPr wrap="none" anchor="ctr"/>
            <a:lstStyle/>
            <a:p>
              <a:endParaRPr lang="en-US"/>
            </a:p>
          </p:txBody>
        </p:sp>
        <p:sp>
          <p:nvSpPr>
            <p:cNvPr id="208914" name="Line 18"/>
            <p:cNvSpPr>
              <a:spLocks noChangeShapeType="1"/>
            </p:cNvSpPr>
            <p:nvPr/>
          </p:nvSpPr>
          <p:spPr bwMode="auto">
            <a:xfrm>
              <a:off x="1680" y="3024"/>
              <a:ext cx="240" cy="0"/>
            </a:xfrm>
            <a:prstGeom prst="line">
              <a:avLst/>
            </a:prstGeom>
            <a:noFill/>
            <a:ln w="19050">
              <a:solidFill>
                <a:schemeClr val="tx1"/>
              </a:solidFill>
              <a:round/>
              <a:headEnd/>
              <a:tailEnd/>
            </a:ln>
            <a:effectLst/>
          </p:spPr>
          <p:txBody>
            <a:bodyPr wrap="none" anchor="ctr"/>
            <a:lstStyle/>
            <a:p>
              <a:endParaRPr lang="en-US"/>
            </a:p>
          </p:txBody>
        </p:sp>
        <p:sp>
          <p:nvSpPr>
            <p:cNvPr id="208915" name="Line 19"/>
            <p:cNvSpPr>
              <a:spLocks noChangeShapeType="1"/>
            </p:cNvSpPr>
            <p:nvPr/>
          </p:nvSpPr>
          <p:spPr bwMode="auto">
            <a:xfrm rot="5400000">
              <a:off x="1560" y="3144"/>
              <a:ext cx="240" cy="0"/>
            </a:xfrm>
            <a:prstGeom prst="line">
              <a:avLst/>
            </a:prstGeom>
            <a:noFill/>
            <a:ln w="19050">
              <a:solidFill>
                <a:srgbClr val="990033"/>
              </a:solidFill>
              <a:round/>
              <a:headEnd/>
              <a:tailEnd/>
            </a:ln>
            <a:effectLst/>
          </p:spPr>
          <p:txBody>
            <a:bodyPr wrap="none" anchor="ctr"/>
            <a:lstStyle/>
            <a:p>
              <a:endParaRPr lang="en-US"/>
            </a:p>
          </p:txBody>
        </p:sp>
        <p:sp>
          <p:nvSpPr>
            <p:cNvPr id="208916" name="Line 20"/>
            <p:cNvSpPr>
              <a:spLocks noChangeShapeType="1"/>
            </p:cNvSpPr>
            <p:nvPr/>
          </p:nvSpPr>
          <p:spPr bwMode="auto">
            <a:xfrm>
              <a:off x="1920" y="3264"/>
              <a:ext cx="240" cy="0"/>
            </a:xfrm>
            <a:prstGeom prst="line">
              <a:avLst/>
            </a:prstGeom>
            <a:noFill/>
            <a:ln w="19050">
              <a:solidFill>
                <a:schemeClr val="tx1"/>
              </a:solidFill>
              <a:round/>
              <a:headEnd/>
              <a:tailEnd/>
            </a:ln>
            <a:effectLst/>
          </p:spPr>
          <p:txBody>
            <a:bodyPr wrap="none" anchor="ctr"/>
            <a:lstStyle/>
            <a:p>
              <a:endParaRPr lang="en-US"/>
            </a:p>
          </p:txBody>
        </p:sp>
        <p:sp>
          <p:nvSpPr>
            <p:cNvPr id="208917" name="Line 21"/>
            <p:cNvSpPr>
              <a:spLocks noChangeShapeType="1"/>
            </p:cNvSpPr>
            <p:nvPr/>
          </p:nvSpPr>
          <p:spPr bwMode="auto">
            <a:xfrm>
              <a:off x="2160" y="3024"/>
              <a:ext cx="240" cy="0"/>
            </a:xfrm>
            <a:prstGeom prst="line">
              <a:avLst/>
            </a:prstGeom>
            <a:noFill/>
            <a:ln w="19050">
              <a:solidFill>
                <a:schemeClr val="tx1"/>
              </a:solidFill>
              <a:round/>
              <a:headEnd/>
              <a:tailEnd/>
            </a:ln>
            <a:effectLst/>
          </p:spPr>
          <p:txBody>
            <a:bodyPr wrap="none" anchor="ctr"/>
            <a:lstStyle/>
            <a:p>
              <a:endParaRPr lang="en-US"/>
            </a:p>
          </p:txBody>
        </p:sp>
        <p:sp>
          <p:nvSpPr>
            <p:cNvPr id="208918" name="Line 22"/>
            <p:cNvSpPr>
              <a:spLocks noChangeShapeType="1"/>
            </p:cNvSpPr>
            <p:nvPr/>
          </p:nvSpPr>
          <p:spPr bwMode="auto">
            <a:xfrm rot="5400000">
              <a:off x="2040" y="3144"/>
              <a:ext cx="240" cy="0"/>
            </a:xfrm>
            <a:prstGeom prst="line">
              <a:avLst/>
            </a:prstGeom>
            <a:noFill/>
            <a:ln w="19050">
              <a:solidFill>
                <a:srgbClr val="800000"/>
              </a:solidFill>
              <a:round/>
              <a:headEnd/>
              <a:tailEnd/>
            </a:ln>
            <a:effectLst/>
          </p:spPr>
          <p:txBody>
            <a:bodyPr wrap="none" anchor="ctr"/>
            <a:lstStyle/>
            <a:p>
              <a:endParaRPr lang="en-US"/>
            </a:p>
          </p:txBody>
        </p:sp>
        <p:sp>
          <p:nvSpPr>
            <p:cNvPr id="208919" name="Line 23"/>
            <p:cNvSpPr>
              <a:spLocks noChangeShapeType="1"/>
            </p:cNvSpPr>
            <p:nvPr/>
          </p:nvSpPr>
          <p:spPr bwMode="auto">
            <a:xfrm rot="5400000">
              <a:off x="1800" y="3144"/>
              <a:ext cx="240" cy="0"/>
            </a:xfrm>
            <a:prstGeom prst="line">
              <a:avLst/>
            </a:prstGeom>
            <a:noFill/>
            <a:ln w="19050">
              <a:solidFill>
                <a:srgbClr val="0000CC"/>
              </a:solidFill>
              <a:round/>
              <a:headEnd/>
              <a:tailEnd/>
            </a:ln>
            <a:effectLst/>
          </p:spPr>
          <p:txBody>
            <a:bodyPr wrap="none" anchor="ctr"/>
            <a:lstStyle/>
            <a:p>
              <a:endParaRPr lang="en-US"/>
            </a:p>
          </p:txBody>
        </p:sp>
        <p:sp>
          <p:nvSpPr>
            <p:cNvPr id="208920" name="Line 24"/>
            <p:cNvSpPr>
              <a:spLocks noChangeShapeType="1"/>
            </p:cNvSpPr>
            <p:nvPr/>
          </p:nvSpPr>
          <p:spPr bwMode="auto">
            <a:xfrm>
              <a:off x="2400" y="3264"/>
              <a:ext cx="240" cy="0"/>
            </a:xfrm>
            <a:prstGeom prst="line">
              <a:avLst/>
            </a:prstGeom>
            <a:noFill/>
            <a:ln w="19050">
              <a:solidFill>
                <a:schemeClr val="tx1"/>
              </a:solidFill>
              <a:round/>
              <a:headEnd/>
              <a:tailEnd/>
            </a:ln>
            <a:effectLst/>
          </p:spPr>
          <p:txBody>
            <a:bodyPr wrap="none" anchor="ctr"/>
            <a:lstStyle/>
            <a:p>
              <a:endParaRPr lang="en-US"/>
            </a:p>
          </p:txBody>
        </p:sp>
        <p:sp>
          <p:nvSpPr>
            <p:cNvPr id="208921" name="Line 25"/>
            <p:cNvSpPr>
              <a:spLocks noChangeShapeType="1"/>
            </p:cNvSpPr>
            <p:nvPr/>
          </p:nvSpPr>
          <p:spPr bwMode="auto">
            <a:xfrm>
              <a:off x="2640" y="3024"/>
              <a:ext cx="240" cy="0"/>
            </a:xfrm>
            <a:prstGeom prst="line">
              <a:avLst/>
            </a:prstGeom>
            <a:noFill/>
            <a:ln w="19050">
              <a:solidFill>
                <a:schemeClr val="tx1"/>
              </a:solidFill>
              <a:round/>
              <a:headEnd/>
              <a:tailEnd/>
            </a:ln>
            <a:effectLst/>
          </p:spPr>
          <p:txBody>
            <a:bodyPr wrap="none" anchor="ctr"/>
            <a:lstStyle/>
            <a:p>
              <a:endParaRPr lang="en-US"/>
            </a:p>
          </p:txBody>
        </p:sp>
        <p:sp>
          <p:nvSpPr>
            <p:cNvPr id="208922" name="Line 26"/>
            <p:cNvSpPr>
              <a:spLocks noChangeShapeType="1"/>
            </p:cNvSpPr>
            <p:nvPr/>
          </p:nvSpPr>
          <p:spPr bwMode="auto">
            <a:xfrm rot="5400000">
              <a:off x="2520" y="3144"/>
              <a:ext cx="240" cy="0"/>
            </a:xfrm>
            <a:prstGeom prst="line">
              <a:avLst/>
            </a:prstGeom>
            <a:noFill/>
            <a:ln w="19050">
              <a:solidFill>
                <a:srgbClr val="990033"/>
              </a:solidFill>
              <a:round/>
              <a:headEnd/>
              <a:tailEnd/>
            </a:ln>
            <a:effectLst/>
          </p:spPr>
          <p:txBody>
            <a:bodyPr wrap="none" anchor="ctr"/>
            <a:lstStyle/>
            <a:p>
              <a:endParaRPr lang="en-US"/>
            </a:p>
          </p:txBody>
        </p:sp>
        <p:sp>
          <p:nvSpPr>
            <p:cNvPr id="208923" name="Line 27"/>
            <p:cNvSpPr>
              <a:spLocks noChangeShapeType="1"/>
            </p:cNvSpPr>
            <p:nvPr/>
          </p:nvSpPr>
          <p:spPr bwMode="auto">
            <a:xfrm rot="5400000">
              <a:off x="2280" y="3144"/>
              <a:ext cx="240" cy="0"/>
            </a:xfrm>
            <a:prstGeom prst="line">
              <a:avLst/>
            </a:prstGeom>
            <a:noFill/>
            <a:ln w="19050">
              <a:solidFill>
                <a:srgbClr val="0000CC"/>
              </a:solidFill>
              <a:round/>
              <a:headEnd/>
              <a:tailEnd/>
            </a:ln>
            <a:effectLst/>
          </p:spPr>
          <p:txBody>
            <a:bodyPr wrap="none" anchor="ctr"/>
            <a:lstStyle/>
            <a:p>
              <a:endParaRPr lang="en-US"/>
            </a:p>
          </p:txBody>
        </p:sp>
        <p:sp>
          <p:nvSpPr>
            <p:cNvPr id="208924" name="Line 28"/>
            <p:cNvSpPr>
              <a:spLocks noChangeShapeType="1"/>
            </p:cNvSpPr>
            <p:nvPr/>
          </p:nvSpPr>
          <p:spPr bwMode="auto">
            <a:xfrm>
              <a:off x="2880" y="3264"/>
              <a:ext cx="240" cy="0"/>
            </a:xfrm>
            <a:prstGeom prst="line">
              <a:avLst/>
            </a:prstGeom>
            <a:noFill/>
            <a:ln w="19050">
              <a:solidFill>
                <a:schemeClr val="tx1"/>
              </a:solidFill>
              <a:round/>
              <a:headEnd/>
              <a:tailEnd/>
            </a:ln>
            <a:effectLst/>
          </p:spPr>
          <p:txBody>
            <a:bodyPr wrap="none" anchor="ctr"/>
            <a:lstStyle/>
            <a:p>
              <a:endParaRPr lang="en-US"/>
            </a:p>
          </p:txBody>
        </p:sp>
        <p:sp>
          <p:nvSpPr>
            <p:cNvPr id="208925" name="Line 29"/>
            <p:cNvSpPr>
              <a:spLocks noChangeShapeType="1"/>
            </p:cNvSpPr>
            <p:nvPr/>
          </p:nvSpPr>
          <p:spPr bwMode="auto">
            <a:xfrm>
              <a:off x="3120" y="3024"/>
              <a:ext cx="240" cy="0"/>
            </a:xfrm>
            <a:prstGeom prst="line">
              <a:avLst/>
            </a:prstGeom>
            <a:noFill/>
            <a:ln w="19050">
              <a:solidFill>
                <a:schemeClr val="tx1"/>
              </a:solidFill>
              <a:round/>
              <a:headEnd/>
              <a:tailEnd/>
            </a:ln>
            <a:effectLst/>
          </p:spPr>
          <p:txBody>
            <a:bodyPr wrap="none" anchor="ctr"/>
            <a:lstStyle/>
            <a:p>
              <a:endParaRPr lang="en-US"/>
            </a:p>
          </p:txBody>
        </p:sp>
        <p:sp>
          <p:nvSpPr>
            <p:cNvPr id="208926" name="Line 30"/>
            <p:cNvSpPr>
              <a:spLocks noChangeShapeType="1"/>
            </p:cNvSpPr>
            <p:nvPr/>
          </p:nvSpPr>
          <p:spPr bwMode="auto">
            <a:xfrm rot="5400000">
              <a:off x="3000" y="3144"/>
              <a:ext cx="240" cy="0"/>
            </a:xfrm>
            <a:prstGeom prst="line">
              <a:avLst/>
            </a:prstGeom>
            <a:noFill/>
            <a:ln w="19050">
              <a:solidFill>
                <a:srgbClr val="990033"/>
              </a:solidFill>
              <a:round/>
              <a:headEnd/>
              <a:tailEnd/>
            </a:ln>
            <a:effectLst/>
          </p:spPr>
          <p:txBody>
            <a:bodyPr wrap="none" anchor="ctr"/>
            <a:lstStyle/>
            <a:p>
              <a:endParaRPr lang="en-US"/>
            </a:p>
          </p:txBody>
        </p:sp>
        <p:sp>
          <p:nvSpPr>
            <p:cNvPr id="208927" name="Line 31"/>
            <p:cNvSpPr>
              <a:spLocks noChangeShapeType="1"/>
            </p:cNvSpPr>
            <p:nvPr/>
          </p:nvSpPr>
          <p:spPr bwMode="auto">
            <a:xfrm rot="5400000">
              <a:off x="2760" y="3144"/>
              <a:ext cx="240" cy="0"/>
            </a:xfrm>
            <a:prstGeom prst="line">
              <a:avLst/>
            </a:prstGeom>
            <a:noFill/>
            <a:ln w="19050">
              <a:solidFill>
                <a:srgbClr val="0000CC"/>
              </a:solidFill>
              <a:round/>
              <a:headEnd/>
              <a:tailEnd/>
            </a:ln>
            <a:effectLst/>
          </p:spPr>
          <p:txBody>
            <a:bodyPr wrap="none" anchor="ctr"/>
            <a:lstStyle/>
            <a:p>
              <a:endParaRPr lang="en-US"/>
            </a:p>
          </p:txBody>
        </p:sp>
        <p:sp>
          <p:nvSpPr>
            <p:cNvPr id="208928" name="Line 32"/>
            <p:cNvSpPr>
              <a:spLocks noChangeShapeType="1"/>
            </p:cNvSpPr>
            <p:nvPr/>
          </p:nvSpPr>
          <p:spPr bwMode="auto">
            <a:xfrm>
              <a:off x="3360" y="3264"/>
              <a:ext cx="240" cy="0"/>
            </a:xfrm>
            <a:prstGeom prst="line">
              <a:avLst/>
            </a:prstGeom>
            <a:noFill/>
            <a:ln w="19050">
              <a:solidFill>
                <a:schemeClr val="tx1"/>
              </a:solidFill>
              <a:round/>
              <a:headEnd/>
              <a:tailEnd/>
            </a:ln>
            <a:effectLst/>
          </p:spPr>
          <p:txBody>
            <a:bodyPr wrap="none" anchor="ctr"/>
            <a:lstStyle/>
            <a:p>
              <a:endParaRPr lang="en-US"/>
            </a:p>
          </p:txBody>
        </p:sp>
        <p:sp>
          <p:nvSpPr>
            <p:cNvPr id="208929" name="Line 33"/>
            <p:cNvSpPr>
              <a:spLocks noChangeShapeType="1"/>
            </p:cNvSpPr>
            <p:nvPr/>
          </p:nvSpPr>
          <p:spPr bwMode="auto">
            <a:xfrm>
              <a:off x="3600" y="3024"/>
              <a:ext cx="240" cy="0"/>
            </a:xfrm>
            <a:prstGeom prst="line">
              <a:avLst/>
            </a:prstGeom>
            <a:noFill/>
            <a:ln w="19050">
              <a:solidFill>
                <a:schemeClr val="tx1"/>
              </a:solidFill>
              <a:round/>
              <a:headEnd/>
              <a:tailEnd/>
            </a:ln>
            <a:effectLst/>
          </p:spPr>
          <p:txBody>
            <a:bodyPr wrap="none" anchor="ctr"/>
            <a:lstStyle/>
            <a:p>
              <a:endParaRPr lang="en-US"/>
            </a:p>
          </p:txBody>
        </p:sp>
        <p:sp>
          <p:nvSpPr>
            <p:cNvPr id="208930" name="Line 34"/>
            <p:cNvSpPr>
              <a:spLocks noChangeShapeType="1"/>
            </p:cNvSpPr>
            <p:nvPr/>
          </p:nvSpPr>
          <p:spPr bwMode="auto">
            <a:xfrm rot="5400000">
              <a:off x="3480" y="3144"/>
              <a:ext cx="240" cy="0"/>
            </a:xfrm>
            <a:prstGeom prst="line">
              <a:avLst/>
            </a:prstGeom>
            <a:noFill/>
            <a:ln w="19050">
              <a:solidFill>
                <a:srgbClr val="990033"/>
              </a:solidFill>
              <a:round/>
              <a:headEnd/>
              <a:tailEnd/>
            </a:ln>
            <a:effectLst/>
          </p:spPr>
          <p:txBody>
            <a:bodyPr wrap="none" anchor="ctr"/>
            <a:lstStyle/>
            <a:p>
              <a:endParaRPr lang="en-US"/>
            </a:p>
          </p:txBody>
        </p:sp>
        <p:sp>
          <p:nvSpPr>
            <p:cNvPr id="208931" name="Line 35"/>
            <p:cNvSpPr>
              <a:spLocks noChangeShapeType="1"/>
            </p:cNvSpPr>
            <p:nvPr/>
          </p:nvSpPr>
          <p:spPr bwMode="auto">
            <a:xfrm rot="5400000">
              <a:off x="3240" y="3144"/>
              <a:ext cx="240" cy="0"/>
            </a:xfrm>
            <a:prstGeom prst="line">
              <a:avLst/>
            </a:prstGeom>
            <a:noFill/>
            <a:ln w="19050">
              <a:solidFill>
                <a:srgbClr val="0000CC"/>
              </a:solidFill>
              <a:round/>
              <a:headEnd/>
              <a:tailEnd/>
            </a:ln>
            <a:effectLst/>
          </p:spPr>
          <p:txBody>
            <a:bodyPr wrap="none" anchor="ctr"/>
            <a:lstStyle/>
            <a:p>
              <a:endParaRPr lang="en-US"/>
            </a:p>
          </p:txBody>
        </p:sp>
        <p:sp>
          <p:nvSpPr>
            <p:cNvPr id="208932" name="Line 36"/>
            <p:cNvSpPr>
              <a:spLocks noChangeShapeType="1"/>
            </p:cNvSpPr>
            <p:nvPr/>
          </p:nvSpPr>
          <p:spPr bwMode="auto">
            <a:xfrm>
              <a:off x="3840" y="3264"/>
              <a:ext cx="240" cy="0"/>
            </a:xfrm>
            <a:prstGeom prst="line">
              <a:avLst/>
            </a:prstGeom>
            <a:noFill/>
            <a:ln w="19050">
              <a:solidFill>
                <a:schemeClr val="tx1"/>
              </a:solidFill>
              <a:round/>
              <a:headEnd/>
              <a:tailEnd/>
            </a:ln>
            <a:effectLst/>
          </p:spPr>
          <p:txBody>
            <a:bodyPr wrap="none" anchor="ctr"/>
            <a:lstStyle/>
            <a:p>
              <a:endParaRPr lang="en-US"/>
            </a:p>
          </p:txBody>
        </p:sp>
        <p:sp>
          <p:nvSpPr>
            <p:cNvPr id="208933" name="Line 37"/>
            <p:cNvSpPr>
              <a:spLocks noChangeShapeType="1"/>
            </p:cNvSpPr>
            <p:nvPr/>
          </p:nvSpPr>
          <p:spPr bwMode="auto">
            <a:xfrm>
              <a:off x="4080" y="3024"/>
              <a:ext cx="240" cy="0"/>
            </a:xfrm>
            <a:prstGeom prst="line">
              <a:avLst/>
            </a:prstGeom>
            <a:noFill/>
            <a:ln w="19050">
              <a:solidFill>
                <a:schemeClr val="tx1"/>
              </a:solidFill>
              <a:round/>
              <a:headEnd/>
              <a:tailEnd/>
            </a:ln>
            <a:effectLst/>
          </p:spPr>
          <p:txBody>
            <a:bodyPr wrap="none" anchor="ctr"/>
            <a:lstStyle/>
            <a:p>
              <a:endParaRPr lang="en-US"/>
            </a:p>
          </p:txBody>
        </p:sp>
        <p:sp>
          <p:nvSpPr>
            <p:cNvPr id="208934" name="Line 38"/>
            <p:cNvSpPr>
              <a:spLocks noChangeShapeType="1"/>
            </p:cNvSpPr>
            <p:nvPr/>
          </p:nvSpPr>
          <p:spPr bwMode="auto">
            <a:xfrm rot="5400000">
              <a:off x="3960" y="3144"/>
              <a:ext cx="240" cy="0"/>
            </a:xfrm>
            <a:prstGeom prst="line">
              <a:avLst/>
            </a:prstGeom>
            <a:noFill/>
            <a:ln w="19050">
              <a:solidFill>
                <a:srgbClr val="990033"/>
              </a:solidFill>
              <a:round/>
              <a:headEnd/>
              <a:tailEnd/>
            </a:ln>
            <a:effectLst/>
          </p:spPr>
          <p:txBody>
            <a:bodyPr wrap="none" anchor="ctr"/>
            <a:lstStyle/>
            <a:p>
              <a:endParaRPr lang="en-US"/>
            </a:p>
          </p:txBody>
        </p:sp>
        <p:sp>
          <p:nvSpPr>
            <p:cNvPr id="208935" name="Line 39"/>
            <p:cNvSpPr>
              <a:spLocks noChangeShapeType="1"/>
            </p:cNvSpPr>
            <p:nvPr/>
          </p:nvSpPr>
          <p:spPr bwMode="auto">
            <a:xfrm rot="5400000">
              <a:off x="3720" y="3144"/>
              <a:ext cx="240" cy="0"/>
            </a:xfrm>
            <a:prstGeom prst="line">
              <a:avLst/>
            </a:prstGeom>
            <a:noFill/>
            <a:ln w="19050">
              <a:solidFill>
                <a:srgbClr val="0000CC"/>
              </a:solidFill>
              <a:round/>
              <a:headEnd/>
              <a:tailEnd/>
            </a:ln>
            <a:effectLst/>
          </p:spPr>
          <p:txBody>
            <a:bodyPr wrap="none" anchor="ctr"/>
            <a:lstStyle/>
            <a:p>
              <a:endParaRPr lang="en-US"/>
            </a:p>
          </p:txBody>
        </p:sp>
        <p:sp>
          <p:nvSpPr>
            <p:cNvPr id="208939" name="Line 43"/>
            <p:cNvSpPr>
              <a:spLocks noChangeShapeType="1"/>
            </p:cNvSpPr>
            <p:nvPr/>
          </p:nvSpPr>
          <p:spPr bwMode="auto">
            <a:xfrm rot="5400000">
              <a:off x="4200" y="3144"/>
              <a:ext cx="240" cy="0"/>
            </a:xfrm>
            <a:prstGeom prst="line">
              <a:avLst/>
            </a:prstGeom>
            <a:noFill/>
            <a:ln w="19050">
              <a:solidFill>
                <a:srgbClr val="0000CC"/>
              </a:solidFill>
              <a:round/>
              <a:headEnd/>
              <a:tailEnd/>
            </a:ln>
            <a:effectLst/>
          </p:spPr>
          <p:txBody>
            <a:bodyPr wrap="none" anchor="ctr"/>
            <a:lstStyle/>
            <a:p>
              <a:endParaRPr lang="en-US"/>
            </a:p>
          </p:txBody>
        </p:sp>
        <p:sp>
          <p:nvSpPr>
            <p:cNvPr id="208941" name="Line 45"/>
            <p:cNvSpPr>
              <a:spLocks noChangeShapeType="1"/>
            </p:cNvSpPr>
            <p:nvPr/>
          </p:nvSpPr>
          <p:spPr bwMode="auto">
            <a:xfrm flipH="1">
              <a:off x="2304" y="2832"/>
              <a:ext cx="336" cy="144"/>
            </a:xfrm>
            <a:prstGeom prst="line">
              <a:avLst/>
            </a:prstGeom>
            <a:noFill/>
            <a:ln w="19050">
              <a:solidFill>
                <a:schemeClr val="tx1"/>
              </a:solidFill>
              <a:round/>
              <a:headEnd/>
              <a:tailEnd type="stealth" w="med" len="med"/>
            </a:ln>
            <a:effectLst/>
          </p:spPr>
          <p:txBody>
            <a:bodyPr wrap="none" anchor="ctr"/>
            <a:lstStyle/>
            <a:p>
              <a:endParaRPr lang="en-US"/>
            </a:p>
          </p:txBody>
        </p:sp>
        <p:sp>
          <p:nvSpPr>
            <p:cNvPr id="208942" name="Text Box 46"/>
            <p:cNvSpPr txBox="1">
              <a:spLocks noChangeArrowheads="1"/>
            </p:cNvSpPr>
            <p:nvPr/>
          </p:nvSpPr>
          <p:spPr bwMode="auto">
            <a:xfrm>
              <a:off x="1680" y="3504"/>
              <a:ext cx="960" cy="212"/>
            </a:xfrm>
            <a:prstGeom prst="rect">
              <a:avLst/>
            </a:prstGeom>
            <a:noFill/>
            <a:ln w="9525">
              <a:noFill/>
              <a:miter lim="800000"/>
              <a:headEnd/>
              <a:tailEnd/>
            </a:ln>
            <a:effectLst/>
          </p:spPr>
          <p:txBody>
            <a:bodyPr>
              <a:spAutoFit/>
            </a:bodyPr>
            <a:lstStyle/>
            <a:p>
              <a:pPr algn="ctr"/>
              <a:r>
                <a:rPr lang="en-GB" sz="1600" b="0"/>
                <a:t>Positive edges</a:t>
              </a:r>
              <a:endParaRPr lang="en-GB" sz="1800" b="0"/>
            </a:p>
          </p:txBody>
        </p:sp>
        <p:sp>
          <p:nvSpPr>
            <p:cNvPr id="208944" name="Text Box 48"/>
            <p:cNvSpPr txBox="1">
              <a:spLocks noChangeArrowheads="1"/>
            </p:cNvSpPr>
            <p:nvPr/>
          </p:nvSpPr>
          <p:spPr bwMode="auto">
            <a:xfrm>
              <a:off x="2832" y="3504"/>
              <a:ext cx="1056" cy="212"/>
            </a:xfrm>
            <a:prstGeom prst="rect">
              <a:avLst/>
            </a:prstGeom>
            <a:noFill/>
            <a:ln w="9525">
              <a:noFill/>
              <a:miter lim="800000"/>
              <a:headEnd/>
              <a:tailEnd/>
            </a:ln>
            <a:effectLst/>
          </p:spPr>
          <p:txBody>
            <a:bodyPr>
              <a:spAutoFit/>
            </a:bodyPr>
            <a:lstStyle/>
            <a:p>
              <a:pPr algn="ctr"/>
              <a:r>
                <a:rPr lang="en-GB" sz="1600" b="0" dirty="0"/>
                <a:t>Negative edges</a:t>
              </a:r>
              <a:endParaRPr lang="en-GB" sz="1800" b="0" dirty="0"/>
            </a:p>
          </p:txBody>
        </p:sp>
        <p:sp>
          <p:nvSpPr>
            <p:cNvPr id="208945" name="Line 49"/>
            <p:cNvSpPr>
              <a:spLocks noChangeShapeType="1"/>
            </p:cNvSpPr>
            <p:nvPr/>
          </p:nvSpPr>
          <p:spPr bwMode="auto">
            <a:xfrm flipH="1">
              <a:off x="2736" y="2832"/>
              <a:ext cx="0" cy="144"/>
            </a:xfrm>
            <a:prstGeom prst="line">
              <a:avLst/>
            </a:prstGeom>
            <a:noFill/>
            <a:ln w="19050">
              <a:solidFill>
                <a:schemeClr val="tx1"/>
              </a:solidFill>
              <a:round/>
              <a:headEnd/>
              <a:tailEnd type="stealth" w="med" len="med"/>
            </a:ln>
            <a:effectLst/>
          </p:spPr>
          <p:txBody>
            <a:bodyPr wrap="none" anchor="ctr"/>
            <a:lstStyle/>
            <a:p>
              <a:endParaRPr lang="en-US"/>
            </a:p>
          </p:txBody>
        </p:sp>
        <p:sp>
          <p:nvSpPr>
            <p:cNvPr id="208946" name="Line 50"/>
            <p:cNvSpPr>
              <a:spLocks noChangeShapeType="1"/>
            </p:cNvSpPr>
            <p:nvPr/>
          </p:nvSpPr>
          <p:spPr bwMode="auto">
            <a:xfrm>
              <a:off x="2832" y="2832"/>
              <a:ext cx="336" cy="144"/>
            </a:xfrm>
            <a:prstGeom prst="line">
              <a:avLst/>
            </a:prstGeom>
            <a:noFill/>
            <a:ln w="19050">
              <a:solidFill>
                <a:schemeClr val="tx1"/>
              </a:solidFill>
              <a:round/>
              <a:headEnd/>
              <a:tailEnd type="stealth" w="med" len="med"/>
            </a:ln>
            <a:effectLst/>
          </p:spPr>
          <p:txBody>
            <a:bodyPr wrap="none" anchor="ctr"/>
            <a:lstStyle/>
            <a:p>
              <a:endParaRPr lang="en-US"/>
            </a:p>
          </p:txBody>
        </p:sp>
        <p:sp>
          <p:nvSpPr>
            <p:cNvPr id="208947" name="Text Box 51"/>
            <p:cNvSpPr txBox="1">
              <a:spLocks noChangeArrowheads="1"/>
            </p:cNvSpPr>
            <p:nvPr/>
          </p:nvSpPr>
          <p:spPr bwMode="auto">
            <a:xfrm>
              <a:off x="2256" y="2640"/>
              <a:ext cx="1008" cy="212"/>
            </a:xfrm>
            <a:prstGeom prst="rect">
              <a:avLst/>
            </a:prstGeom>
            <a:noFill/>
            <a:ln w="9525">
              <a:noFill/>
              <a:miter lim="800000"/>
              <a:headEnd/>
              <a:tailEnd/>
            </a:ln>
            <a:effectLst/>
          </p:spPr>
          <p:txBody>
            <a:bodyPr>
              <a:spAutoFit/>
            </a:bodyPr>
            <a:lstStyle/>
            <a:p>
              <a:pPr algn="ctr"/>
              <a:r>
                <a:rPr lang="en-GB" sz="1600" b="0" dirty="0"/>
                <a:t>Positive pulses</a:t>
              </a:r>
              <a:endParaRPr lang="en-GB" sz="1800" b="0" dirty="0"/>
            </a:p>
          </p:txBody>
        </p:sp>
        <p:sp>
          <p:nvSpPr>
            <p:cNvPr id="208948" name="Line 52"/>
            <p:cNvSpPr>
              <a:spLocks noChangeShapeType="1"/>
            </p:cNvSpPr>
            <p:nvPr/>
          </p:nvSpPr>
          <p:spPr bwMode="auto">
            <a:xfrm flipH="1" flipV="1">
              <a:off x="1728" y="3168"/>
              <a:ext cx="384" cy="336"/>
            </a:xfrm>
            <a:prstGeom prst="line">
              <a:avLst/>
            </a:prstGeom>
            <a:noFill/>
            <a:ln w="19050">
              <a:solidFill>
                <a:srgbClr val="990033"/>
              </a:solidFill>
              <a:round/>
              <a:headEnd/>
              <a:tailEnd type="stealth" w="med" len="med"/>
            </a:ln>
            <a:effectLst/>
          </p:spPr>
          <p:txBody>
            <a:bodyPr wrap="none" anchor="ctr"/>
            <a:lstStyle/>
            <a:p>
              <a:endParaRPr lang="en-US"/>
            </a:p>
          </p:txBody>
        </p:sp>
        <p:sp>
          <p:nvSpPr>
            <p:cNvPr id="208949" name="Line 53"/>
            <p:cNvSpPr>
              <a:spLocks noChangeShapeType="1"/>
            </p:cNvSpPr>
            <p:nvPr/>
          </p:nvSpPr>
          <p:spPr bwMode="auto">
            <a:xfrm flipV="1">
              <a:off x="2208" y="3168"/>
              <a:ext cx="384" cy="336"/>
            </a:xfrm>
            <a:prstGeom prst="line">
              <a:avLst/>
            </a:prstGeom>
            <a:noFill/>
            <a:ln w="19050">
              <a:solidFill>
                <a:srgbClr val="990033"/>
              </a:solidFill>
              <a:round/>
              <a:headEnd/>
              <a:tailEnd type="stealth" w="med" len="med"/>
            </a:ln>
            <a:effectLst/>
          </p:spPr>
          <p:txBody>
            <a:bodyPr wrap="none" anchor="ctr"/>
            <a:lstStyle/>
            <a:p>
              <a:endParaRPr lang="en-US"/>
            </a:p>
          </p:txBody>
        </p:sp>
        <p:sp>
          <p:nvSpPr>
            <p:cNvPr id="208950" name="Line 54"/>
            <p:cNvSpPr>
              <a:spLocks noChangeShapeType="1"/>
            </p:cNvSpPr>
            <p:nvPr/>
          </p:nvSpPr>
          <p:spPr bwMode="auto">
            <a:xfrm flipV="1">
              <a:off x="3408" y="3168"/>
              <a:ext cx="384" cy="336"/>
            </a:xfrm>
            <a:prstGeom prst="line">
              <a:avLst/>
            </a:prstGeom>
            <a:noFill/>
            <a:ln w="19050">
              <a:solidFill>
                <a:srgbClr val="0000CC"/>
              </a:solidFill>
              <a:round/>
              <a:headEnd/>
              <a:tailEnd type="stealth" w="med" len="med"/>
            </a:ln>
            <a:effectLst/>
          </p:spPr>
          <p:txBody>
            <a:bodyPr wrap="none" anchor="ctr"/>
            <a:lstStyle/>
            <a:p>
              <a:endParaRPr lang="en-US"/>
            </a:p>
          </p:txBody>
        </p:sp>
        <p:sp>
          <p:nvSpPr>
            <p:cNvPr id="208951" name="Line 55"/>
            <p:cNvSpPr>
              <a:spLocks noChangeShapeType="1"/>
            </p:cNvSpPr>
            <p:nvPr/>
          </p:nvSpPr>
          <p:spPr bwMode="auto">
            <a:xfrm flipH="1" flipV="1">
              <a:off x="2928" y="3168"/>
              <a:ext cx="384" cy="336"/>
            </a:xfrm>
            <a:prstGeom prst="line">
              <a:avLst/>
            </a:prstGeom>
            <a:noFill/>
            <a:ln w="19050">
              <a:solidFill>
                <a:srgbClr val="0000CC"/>
              </a:solidFill>
              <a:round/>
              <a:headEnd/>
              <a:tailEnd type="stealth" w="med" len="med"/>
            </a:ln>
            <a:effectLst/>
          </p:spPr>
          <p:txBody>
            <a:bodyPr wrap="none" anchor="ct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lgn="ctr"/>
            <a:r>
              <a:rPr lang="en-GB" b="1" dirty="0">
                <a:latin typeface="Times New Roman" pitchFamily="18" charset="0"/>
              </a:rPr>
              <a:t>Memory Elements</a:t>
            </a:r>
            <a:endParaRPr lang="en-GB" dirty="0"/>
          </a:p>
        </p:txBody>
      </p:sp>
      <p:sp>
        <p:nvSpPr>
          <p:cNvPr id="209923" name="Rectangle 3"/>
          <p:cNvSpPr>
            <a:spLocks noGrp="1" noChangeArrowheads="1"/>
          </p:cNvSpPr>
          <p:nvPr>
            <p:ph type="body" idx="1"/>
          </p:nvPr>
        </p:nvSpPr>
        <p:spPr>
          <a:xfrm>
            <a:off x="1143000" y="1295400"/>
            <a:ext cx="7620000" cy="4876800"/>
          </a:xfrm>
        </p:spPr>
        <p:txBody>
          <a:bodyPr>
            <a:noAutofit/>
          </a:bodyPr>
          <a:lstStyle/>
          <a:p>
            <a:pPr>
              <a:spcBef>
                <a:spcPts val="0"/>
              </a:spcBef>
              <a:buSzPct val="120000"/>
              <a:buFont typeface="Wingdings" pitchFamily="2" charset="2"/>
              <a:buChar char="§"/>
            </a:pPr>
            <a:r>
              <a:rPr lang="en-GB" sz="2800" dirty="0"/>
              <a:t>Two types of triggering/activation:</a:t>
            </a:r>
          </a:p>
          <a:p>
            <a:pPr lvl="1">
              <a:spcBef>
                <a:spcPts val="0"/>
              </a:spcBef>
              <a:buSzPct val="90000"/>
              <a:buFont typeface="Wingdings" pitchFamily="2" charset="2"/>
              <a:buChar char="v"/>
            </a:pPr>
            <a:r>
              <a:rPr lang="en-GB" dirty="0"/>
              <a:t>pulse-triggered</a:t>
            </a:r>
          </a:p>
          <a:p>
            <a:pPr lvl="1">
              <a:spcBef>
                <a:spcPts val="0"/>
              </a:spcBef>
              <a:buSzPct val="90000"/>
              <a:buFont typeface="Wingdings" pitchFamily="2" charset="2"/>
              <a:buChar char="v"/>
            </a:pPr>
            <a:r>
              <a:rPr lang="en-GB" dirty="0"/>
              <a:t>edge-triggered</a:t>
            </a:r>
          </a:p>
          <a:p>
            <a:pPr>
              <a:spcBef>
                <a:spcPts val="0"/>
              </a:spcBef>
              <a:buSzPct val="120000"/>
              <a:buFont typeface="Wingdings" pitchFamily="2" charset="2"/>
              <a:buChar char="§"/>
            </a:pPr>
            <a:r>
              <a:rPr lang="en-GB" sz="2800" dirty="0"/>
              <a:t>Pulse-triggered</a:t>
            </a:r>
          </a:p>
          <a:p>
            <a:pPr lvl="1">
              <a:spcBef>
                <a:spcPts val="0"/>
              </a:spcBef>
              <a:buSzPct val="90000"/>
              <a:buFont typeface="Wingdings" pitchFamily="2" charset="2"/>
              <a:buChar char="v"/>
            </a:pPr>
            <a:r>
              <a:rPr lang="en-GB" dirty="0" smtClean="0"/>
              <a:t>Latches ( It is a type of </a:t>
            </a:r>
            <a:r>
              <a:rPr lang="en-GB" dirty="0" err="1" smtClean="0"/>
              <a:t>bistable</a:t>
            </a:r>
            <a:r>
              <a:rPr lang="en-GB" dirty="0" smtClean="0"/>
              <a:t> logic device or multi-vibrator)</a:t>
            </a:r>
            <a:endParaRPr lang="en-GB" dirty="0"/>
          </a:p>
          <a:p>
            <a:pPr lvl="1">
              <a:spcBef>
                <a:spcPts val="0"/>
              </a:spcBef>
              <a:buSzPct val="90000"/>
              <a:buFont typeface="Wingdings" pitchFamily="2" charset="2"/>
              <a:buChar char="v"/>
            </a:pPr>
            <a:r>
              <a:rPr lang="en-GB" dirty="0"/>
              <a:t>ON = 1, OFF = 0</a:t>
            </a:r>
          </a:p>
          <a:p>
            <a:pPr>
              <a:spcBef>
                <a:spcPts val="0"/>
              </a:spcBef>
              <a:buSzPct val="120000"/>
              <a:buFont typeface="Wingdings" pitchFamily="2" charset="2"/>
              <a:buChar char="§"/>
            </a:pPr>
            <a:r>
              <a:rPr lang="en-GB" sz="2800" dirty="0"/>
              <a:t>Edge-triggered</a:t>
            </a:r>
          </a:p>
          <a:p>
            <a:pPr lvl="1">
              <a:spcBef>
                <a:spcPts val="0"/>
              </a:spcBef>
              <a:buSzPct val="90000"/>
              <a:buFont typeface="Wingdings" pitchFamily="2" charset="2"/>
              <a:buChar char="v"/>
            </a:pPr>
            <a:r>
              <a:rPr lang="en-GB" dirty="0"/>
              <a:t>flip-flops</a:t>
            </a:r>
          </a:p>
          <a:p>
            <a:pPr lvl="1">
              <a:spcBef>
                <a:spcPts val="0"/>
              </a:spcBef>
              <a:buSzPct val="90000"/>
              <a:buFont typeface="Wingdings" pitchFamily="2" charset="2"/>
              <a:buChar char="v"/>
            </a:pPr>
            <a:r>
              <a:rPr lang="en-GB" dirty="0"/>
              <a:t>positive edge-triggered (ON = from 0 to 1; OFF = other time)</a:t>
            </a:r>
          </a:p>
          <a:p>
            <a:pPr lvl="1">
              <a:spcBef>
                <a:spcPts val="0"/>
              </a:spcBef>
              <a:buSzPct val="90000"/>
              <a:buFont typeface="Wingdings" pitchFamily="2" charset="2"/>
              <a:buChar char="v"/>
            </a:pPr>
            <a:r>
              <a:rPr lang="en-GB" dirty="0"/>
              <a:t>negative edge-triggered (ON = from 1 to 0; OFF = other time)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5" name="Text Box 59"/>
          <p:cNvSpPr txBox="1">
            <a:spLocks noChangeArrowheads="1"/>
          </p:cNvSpPr>
          <p:nvPr/>
        </p:nvSpPr>
        <p:spPr bwMode="auto">
          <a:xfrm>
            <a:off x="1371600" y="1143000"/>
            <a:ext cx="7543800" cy="4832092"/>
          </a:xfrm>
          <a:prstGeom prst="rect">
            <a:avLst/>
          </a:prstGeom>
          <a:noFill/>
          <a:ln w="9525">
            <a:noFill/>
            <a:miter lim="800000"/>
            <a:headEnd/>
            <a:tailEnd/>
          </a:ln>
          <a:effectLst/>
        </p:spPr>
        <p:txBody>
          <a:bodyPr wrap="square">
            <a:spAutoFit/>
          </a:bodyPr>
          <a:lstStyle/>
          <a:p>
            <a:pPr marL="339725" indent="-339725" algn="just">
              <a:buFontTx/>
              <a:buChar char="•"/>
            </a:pPr>
            <a:r>
              <a:rPr lang="en-US" sz="2800" dirty="0" smtClean="0"/>
              <a:t>A flip-flop is a </a:t>
            </a:r>
            <a:r>
              <a:rPr lang="en-US" sz="2800" dirty="0" err="1" smtClean="0"/>
              <a:t>bistable</a:t>
            </a:r>
            <a:r>
              <a:rPr lang="en-US" sz="2800" dirty="0" smtClean="0"/>
              <a:t> electronic circuit that has two stable states – Output is either 0 or +5 </a:t>
            </a:r>
            <a:r>
              <a:rPr lang="en-US" sz="2800" dirty="0" err="1" smtClean="0"/>
              <a:t>Vdc</a:t>
            </a:r>
            <a:r>
              <a:rPr lang="en-US" sz="2800" dirty="0" smtClean="0"/>
              <a:t> [Volts direct current].</a:t>
            </a:r>
          </a:p>
          <a:p>
            <a:pPr marL="339725" indent="-339725" algn="just">
              <a:buFontTx/>
              <a:buChar char="•"/>
            </a:pPr>
            <a:r>
              <a:rPr lang="en-US" sz="2800" dirty="0" smtClean="0"/>
              <a:t>FF also has memory to store the output.</a:t>
            </a:r>
          </a:p>
          <a:p>
            <a:pPr marL="339725" indent="-339725" algn="just">
              <a:buFontTx/>
              <a:buChar char="•"/>
            </a:pPr>
            <a:r>
              <a:rPr lang="en-US" sz="2800" dirty="0" smtClean="0"/>
              <a:t>Memory </a:t>
            </a:r>
            <a:r>
              <a:rPr lang="en-US" sz="2800" dirty="0"/>
              <a:t>device capable of storing one </a:t>
            </a:r>
            <a:r>
              <a:rPr lang="en-US" sz="2800" dirty="0" smtClean="0"/>
              <a:t>bit.</a:t>
            </a:r>
            <a:endParaRPr lang="en-US" sz="2800" dirty="0"/>
          </a:p>
          <a:p>
            <a:pPr marL="339725" indent="-339725" algn="just">
              <a:buFontTx/>
              <a:buChar char="•"/>
            </a:pPr>
            <a:r>
              <a:rPr lang="en-US" sz="2800" dirty="0"/>
              <a:t>Memory means circuit remains in one state after condition that caused the state is removed.</a:t>
            </a:r>
          </a:p>
          <a:p>
            <a:pPr marL="339725" indent="-339725" algn="just">
              <a:buFontTx/>
              <a:buChar char="•"/>
            </a:pPr>
            <a:r>
              <a:rPr lang="en-US" sz="2800" dirty="0"/>
              <a:t>Two outputs designated Q and </a:t>
            </a:r>
            <a:r>
              <a:rPr lang="en-US" sz="2800" dirty="0" smtClean="0"/>
              <a:t>Q-complimentary to Q.</a:t>
            </a:r>
            <a:endParaRPr lang="en-US" sz="2800" dirty="0"/>
          </a:p>
          <a:p>
            <a:pPr marL="339725" indent="-339725" algn="just">
              <a:buFontTx/>
              <a:buChar char="•"/>
            </a:pPr>
            <a:r>
              <a:rPr lang="en-US" sz="2800" dirty="0"/>
              <a:t>When referring to the state of a flip flop, referring to the state of the Q output.</a:t>
            </a:r>
          </a:p>
        </p:txBody>
      </p:sp>
      <p:sp>
        <p:nvSpPr>
          <p:cNvPr id="5" name="Rectangle 2"/>
          <p:cNvSpPr txBox="1">
            <a:spLocks noChangeArrowheads="1"/>
          </p:cNvSpPr>
          <p:nvPr/>
        </p:nvSpPr>
        <p:spPr>
          <a:xfrm>
            <a:off x="1435608" y="274638"/>
            <a:ext cx="749808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Flip-Flops</a:t>
            </a:r>
            <a:endParaRPr kumimoji="0" lang="en-GB"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cxnSp>
        <p:nvCxnSpPr>
          <p:cNvPr id="7" name="Straight Connector 6"/>
          <p:cNvCxnSpPr/>
          <p:nvPr/>
        </p:nvCxnSpPr>
        <p:spPr>
          <a:xfrm>
            <a:off x="5638800" y="4495800"/>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75">
                                            <p:txEl>
                                              <p:pRg st="0" end="0"/>
                                            </p:txEl>
                                          </p:spTgt>
                                        </p:tgtEl>
                                        <p:attrNameLst>
                                          <p:attrName>style.visibility</p:attrName>
                                        </p:attrNameLst>
                                      </p:cBhvr>
                                      <p:to>
                                        <p:strVal val="visible"/>
                                      </p:to>
                                    </p:set>
                                    <p:anim calcmode="lin" valueType="num">
                                      <p:cBhvr additive="base">
                                        <p:cTn id="7" dur="500" fill="hold"/>
                                        <p:tgtEl>
                                          <p:spTgt spid="92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75">
                                            <p:txEl>
                                              <p:pRg st="1" end="1"/>
                                            </p:txEl>
                                          </p:spTgt>
                                        </p:tgtEl>
                                        <p:attrNameLst>
                                          <p:attrName>style.visibility</p:attrName>
                                        </p:attrNameLst>
                                      </p:cBhvr>
                                      <p:to>
                                        <p:strVal val="visible"/>
                                      </p:to>
                                    </p:set>
                                    <p:anim calcmode="lin" valueType="num">
                                      <p:cBhvr additive="base">
                                        <p:cTn id="13" dur="500" fill="hold"/>
                                        <p:tgtEl>
                                          <p:spTgt spid="92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75">
                                            <p:txEl>
                                              <p:pRg st="2" end="2"/>
                                            </p:txEl>
                                          </p:spTgt>
                                        </p:tgtEl>
                                        <p:attrNameLst>
                                          <p:attrName>style.visibility</p:attrName>
                                        </p:attrNameLst>
                                      </p:cBhvr>
                                      <p:to>
                                        <p:strVal val="visible"/>
                                      </p:to>
                                    </p:set>
                                    <p:anim calcmode="lin" valueType="num">
                                      <p:cBhvr additive="base">
                                        <p:cTn id="19" dur="500" fill="hold"/>
                                        <p:tgtEl>
                                          <p:spTgt spid="92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275">
                                            <p:txEl>
                                              <p:pRg st="3" end="3"/>
                                            </p:txEl>
                                          </p:spTgt>
                                        </p:tgtEl>
                                        <p:attrNameLst>
                                          <p:attrName>style.visibility</p:attrName>
                                        </p:attrNameLst>
                                      </p:cBhvr>
                                      <p:to>
                                        <p:strVal val="visible"/>
                                      </p:to>
                                    </p:set>
                                    <p:anim calcmode="lin" valueType="num">
                                      <p:cBhvr additive="base">
                                        <p:cTn id="25" dur="500" fill="hold"/>
                                        <p:tgtEl>
                                          <p:spTgt spid="92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275">
                                            <p:txEl>
                                              <p:pRg st="4" end="4"/>
                                            </p:txEl>
                                          </p:spTgt>
                                        </p:tgtEl>
                                        <p:attrNameLst>
                                          <p:attrName>style.visibility</p:attrName>
                                        </p:attrNameLst>
                                      </p:cBhvr>
                                      <p:to>
                                        <p:strVal val="visible"/>
                                      </p:to>
                                    </p:set>
                                    <p:anim calcmode="lin" valueType="num">
                                      <p:cBhvr additive="base">
                                        <p:cTn id="31" dur="500" fill="hold"/>
                                        <p:tgtEl>
                                          <p:spTgt spid="927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2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275">
                                            <p:txEl>
                                              <p:pRg st="5" end="5"/>
                                            </p:txEl>
                                          </p:spTgt>
                                        </p:tgtEl>
                                        <p:attrNameLst>
                                          <p:attrName>style.visibility</p:attrName>
                                        </p:attrNameLst>
                                      </p:cBhvr>
                                      <p:to>
                                        <p:strVal val="visible"/>
                                      </p:to>
                                    </p:set>
                                    <p:anim calcmode="lin" valueType="num">
                                      <p:cBhvr additive="base">
                                        <p:cTn id="37" dur="500" fill="hold"/>
                                        <p:tgtEl>
                                          <p:spTgt spid="927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2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5" name="Text Box 59"/>
          <p:cNvSpPr txBox="1">
            <a:spLocks noChangeArrowheads="1"/>
          </p:cNvSpPr>
          <p:nvPr/>
        </p:nvSpPr>
        <p:spPr bwMode="auto">
          <a:xfrm>
            <a:off x="1371600" y="1143000"/>
            <a:ext cx="7543800" cy="2462213"/>
          </a:xfrm>
          <a:prstGeom prst="rect">
            <a:avLst/>
          </a:prstGeom>
          <a:noFill/>
          <a:ln w="9525">
            <a:noFill/>
            <a:miter lim="800000"/>
            <a:headEnd/>
            <a:tailEnd/>
          </a:ln>
          <a:effectLst/>
        </p:spPr>
        <p:txBody>
          <a:bodyPr wrap="square">
            <a:spAutoFit/>
          </a:bodyPr>
          <a:lstStyle/>
          <a:p>
            <a:pPr marL="339725" indent="-339725" algn="just">
              <a:spcBef>
                <a:spcPct val="50000"/>
              </a:spcBef>
              <a:buFontTx/>
              <a:buChar char="•"/>
            </a:pPr>
            <a:r>
              <a:rPr lang="en-US" sz="2800" dirty="0" smtClean="0"/>
              <a:t>Easiest way to construct a flip-flop is to </a:t>
            </a:r>
            <a:r>
              <a:rPr lang="en-US" sz="2800" dirty="0" smtClean="0">
                <a:solidFill>
                  <a:srgbClr val="3333FF"/>
                </a:solidFill>
              </a:rPr>
              <a:t>connect two inverters</a:t>
            </a:r>
            <a:r>
              <a:rPr lang="en-US" sz="2800" dirty="0" smtClean="0"/>
              <a:t>. </a:t>
            </a:r>
          </a:p>
          <a:p>
            <a:pPr marL="339725" indent="-339725" algn="just">
              <a:spcBef>
                <a:spcPct val="50000"/>
              </a:spcBef>
              <a:buFontTx/>
              <a:buChar char="•"/>
            </a:pPr>
            <a:r>
              <a:rPr lang="en-US" sz="2800" dirty="0" smtClean="0"/>
              <a:t>The line connecting the output of inverter B (INV B) back to the input of inverter A (INV A) is referred to as the feedback line. </a:t>
            </a:r>
          </a:p>
        </p:txBody>
      </p:sp>
      <p:sp>
        <p:nvSpPr>
          <p:cNvPr id="5" name="Rectangle 2"/>
          <p:cNvSpPr txBox="1">
            <a:spLocks noChangeArrowheads="1"/>
          </p:cNvSpPr>
          <p:nvPr/>
        </p:nvSpPr>
        <p:spPr>
          <a:xfrm>
            <a:off x="1435608" y="274638"/>
            <a:ext cx="749808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Flip-Flops</a:t>
            </a:r>
            <a:endParaRPr kumimoji="0" lang="en-GB"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pSp>
        <p:nvGrpSpPr>
          <p:cNvPr id="23" name="Group 22"/>
          <p:cNvGrpSpPr/>
          <p:nvPr/>
        </p:nvGrpSpPr>
        <p:grpSpPr>
          <a:xfrm>
            <a:off x="1828800" y="3657600"/>
            <a:ext cx="6629400" cy="914400"/>
            <a:chOff x="1828800" y="3886200"/>
            <a:chExt cx="6172200" cy="1295400"/>
          </a:xfrm>
        </p:grpSpPr>
        <p:cxnSp>
          <p:nvCxnSpPr>
            <p:cNvPr id="8" name="Straight Connector 7"/>
            <p:cNvCxnSpPr/>
            <p:nvPr/>
          </p:nvCxnSpPr>
          <p:spPr>
            <a:xfrm>
              <a:off x="1828800" y="4724400"/>
              <a:ext cx="1828800" cy="1588"/>
            </a:xfrm>
            <a:prstGeom prst="line">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rot="5400000">
              <a:off x="3467100" y="4305300"/>
              <a:ext cx="990600" cy="762000"/>
            </a:xfrm>
            <a:prstGeom prst="triangle">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1200" dirty="0" smtClean="0"/>
                <a:t>INV A</a:t>
              </a:r>
              <a:endParaRPr lang="en-US" sz="1200" dirty="0"/>
            </a:p>
          </p:txBody>
        </p:sp>
        <p:sp>
          <p:nvSpPr>
            <p:cNvPr id="11" name="Oval 10"/>
            <p:cNvSpPr/>
            <p:nvPr/>
          </p:nvSpPr>
          <p:spPr>
            <a:xfrm>
              <a:off x="4343400" y="4572000"/>
              <a:ext cx="228600" cy="228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3" name="Straight Connector 12"/>
            <p:cNvCxnSpPr>
              <a:stCxn id="11" idx="6"/>
            </p:cNvCxnSpPr>
            <p:nvPr/>
          </p:nvCxnSpPr>
          <p:spPr>
            <a:xfrm flipV="1">
              <a:off x="4572000" y="4648200"/>
              <a:ext cx="16002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rot="5400000">
              <a:off x="6057900" y="4305300"/>
              <a:ext cx="990600" cy="762000"/>
            </a:xfrm>
            <a:prstGeom prst="triangle">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1200" dirty="0" smtClean="0"/>
                <a:t>INV B</a:t>
              </a:r>
              <a:endParaRPr lang="en-US" sz="1200" dirty="0"/>
            </a:p>
          </p:txBody>
        </p:sp>
        <p:sp>
          <p:nvSpPr>
            <p:cNvPr id="15" name="Oval 14"/>
            <p:cNvSpPr/>
            <p:nvPr/>
          </p:nvSpPr>
          <p:spPr>
            <a:xfrm>
              <a:off x="6934200" y="4572000"/>
              <a:ext cx="228600" cy="228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6" name="Straight Connector 15"/>
            <p:cNvCxnSpPr>
              <a:stCxn id="15" idx="6"/>
            </p:cNvCxnSpPr>
            <p:nvPr/>
          </p:nvCxnSpPr>
          <p:spPr>
            <a:xfrm flipV="1">
              <a:off x="7162800" y="4648200"/>
              <a:ext cx="7620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28800" y="3886200"/>
              <a:ext cx="6172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7543800" y="4267200"/>
              <a:ext cx="762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1448594" y="4266406"/>
              <a:ext cx="762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2514600" y="3700046"/>
            <a:ext cx="685800" cy="338554"/>
          </a:xfrm>
          <a:prstGeom prst="rect">
            <a:avLst/>
          </a:prstGeom>
          <a:noFill/>
        </p:spPr>
        <p:txBody>
          <a:bodyPr wrap="square" rtlCol="0">
            <a:spAutoFit/>
          </a:bodyPr>
          <a:lstStyle/>
          <a:p>
            <a:r>
              <a:rPr lang="en-US" sz="1600" dirty="0" smtClean="0"/>
              <a:t>V</a:t>
            </a:r>
            <a:r>
              <a:rPr lang="en-US" sz="1600" baseline="-25000" dirty="0" smtClean="0"/>
              <a:t>1</a:t>
            </a:r>
            <a:endParaRPr lang="en-US" sz="1600" baseline="-25000" dirty="0"/>
          </a:p>
        </p:txBody>
      </p:sp>
      <p:sp>
        <p:nvSpPr>
          <p:cNvPr id="37" name="TextBox 36"/>
          <p:cNvSpPr txBox="1"/>
          <p:nvPr/>
        </p:nvSpPr>
        <p:spPr>
          <a:xfrm>
            <a:off x="5257800" y="3700046"/>
            <a:ext cx="685800" cy="338554"/>
          </a:xfrm>
          <a:prstGeom prst="rect">
            <a:avLst/>
          </a:prstGeom>
          <a:noFill/>
        </p:spPr>
        <p:txBody>
          <a:bodyPr wrap="square" rtlCol="0">
            <a:spAutoFit/>
          </a:bodyPr>
          <a:lstStyle/>
          <a:p>
            <a:r>
              <a:rPr lang="en-US" sz="1600" dirty="0" smtClean="0"/>
              <a:t>V</a:t>
            </a:r>
            <a:r>
              <a:rPr lang="en-US" sz="1600" baseline="-25000" dirty="0" smtClean="0"/>
              <a:t>2</a:t>
            </a:r>
            <a:endParaRPr lang="en-US" sz="1600" baseline="-25000" dirty="0"/>
          </a:p>
        </p:txBody>
      </p:sp>
      <p:sp>
        <p:nvSpPr>
          <p:cNvPr id="39" name="TextBox 38"/>
          <p:cNvSpPr txBox="1"/>
          <p:nvPr/>
        </p:nvSpPr>
        <p:spPr>
          <a:xfrm>
            <a:off x="7696200" y="3700046"/>
            <a:ext cx="685800" cy="338554"/>
          </a:xfrm>
          <a:prstGeom prst="rect">
            <a:avLst/>
          </a:prstGeom>
          <a:noFill/>
        </p:spPr>
        <p:txBody>
          <a:bodyPr wrap="square" rtlCol="0">
            <a:spAutoFit/>
          </a:bodyPr>
          <a:lstStyle/>
          <a:p>
            <a:r>
              <a:rPr lang="en-US" sz="1600" dirty="0" smtClean="0"/>
              <a:t>V</a:t>
            </a:r>
            <a:r>
              <a:rPr lang="en-US" sz="1600" baseline="-25000" dirty="0" smtClean="0"/>
              <a:t>3</a:t>
            </a:r>
            <a:endParaRPr lang="en-US" sz="1600" baseline="-25000" dirty="0"/>
          </a:p>
        </p:txBody>
      </p:sp>
      <p:grpSp>
        <p:nvGrpSpPr>
          <p:cNvPr id="51" name="Group 50"/>
          <p:cNvGrpSpPr/>
          <p:nvPr/>
        </p:nvGrpSpPr>
        <p:grpSpPr>
          <a:xfrm>
            <a:off x="1828800" y="4876800"/>
            <a:ext cx="7086600" cy="1689847"/>
            <a:chOff x="1828800" y="4876800"/>
            <a:chExt cx="7086600" cy="1689847"/>
          </a:xfrm>
        </p:grpSpPr>
        <p:cxnSp>
          <p:nvCxnSpPr>
            <p:cNvPr id="25" name="Straight Connector 24"/>
            <p:cNvCxnSpPr/>
            <p:nvPr/>
          </p:nvCxnSpPr>
          <p:spPr>
            <a:xfrm>
              <a:off x="1828800" y="5253319"/>
              <a:ext cx="1964267" cy="1121"/>
            </a:xfrm>
            <a:prstGeom prst="line">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5400000">
              <a:off x="3770821" y="4817202"/>
              <a:ext cx="699247" cy="818444"/>
            </a:xfrm>
            <a:prstGeom prst="triangle">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1200" dirty="0" smtClean="0"/>
                <a:t>INV A</a:t>
              </a:r>
              <a:endParaRPr lang="en-US" sz="1200" dirty="0"/>
            </a:p>
          </p:txBody>
        </p:sp>
        <p:sp>
          <p:nvSpPr>
            <p:cNvPr id="27" name="Oval 26"/>
            <p:cNvSpPr/>
            <p:nvPr/>
          </p:nvSpPr>
          <p:spPr>
            <a:xfrm>
              <a:off x="4529667" y="5145742"/>
              <a:ext cx="245533" cy="161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8" name="Straight Connector 27"/>
            <p:cNvCxnSpPr>
              <a:stCxn id="27" idx="6"/>
            </p:cNvCxnSpPr>
            <p:nvPr/>
          </p:nvCxnSpPr>
          <p:spPr>
            <a:xfrm flipV="1">
              <a:off x="4775200" y="5199530"/>
              <a:ext cx="1718733" cy="26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Isosceles Triangle 28"/>
            <p:cNvSpPr/>
            <p:nvPr/>
          </p:nvSpPr>
          <p:spPr>
            <a:xfrm rot="5400000">
              <a:off x="6553532" y="4817202"/>
              <a:ext cx="699247" cy="818444"/>
            </a:xfrm>
            <a:prstGeom prst="triangle">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1200" dirty="0" smtClean="0"/>
                <a:t>INV B</a:t>
              </a:r>
              <a:endParaRPr lang="en-US" sz="1200" dirty="0"/>
            </a:p>
          </p:txBody>
        </p:sp>
        <p:sp>
          <p:nvSpPr>
            <p:cNvPr id="30" name="Oval 29"/>
            <p:cNvSpPr/>
            <p:nvPr/>
          </p:nvSpPr>
          <p:spPr>
            <a:xfrm>
              <a:off x="7312378" y="5145742"/>
              <a:ext cx="245533" cy="161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Connector 30"/>
            <p:cNvCxnSpPr>
              <a:stCxn id="30" idx="6"/>
            </p:cNvCxnSpPr>
            <p:nvPr/>
          </p:nvCxnSpPr>
          <p:spPr>
            <a:xfrm flipV="1">
              <a:off x="7557911" y="5199530"/>
              <a:ext cx="818444" cy="26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133600" y="4932694"/>
              <a:ext cx="1143000" cy="338554"/>
            </a:xfrm>
            <a:prstGeom prst="rect">
              <a:avLst/>
            </a:prstGeom>
            <a:noFill/>
          </p:spPr>
          <p:txBody>
            <a:bodyPr wrap="square" rtlCol="0">
              <a:spAutoFit/>
            </a:bodyPr>
            <a:lstStyle/>
            <a:p>
              <a:r>
                <a:rPr lang="en-US" sz="1600" dirty="0" smtClean="0"/>
                <a:t>V</a:t>
              </a:r>
              <a:r>
                <a:rPr lang="en-US" sz="1600" baseline="-25000" dirty="0" smtClean="0"/>
                <a:t>1 </a:t>
              </a:r>
              <a:r>
                <a:rPr lang="en-US" sz="1600" dirty="0" smtClean="0"/>
                <a:t>= 0 </a:t>
              </a:r>
              <a:r>
                <a:rPr lang="en-US" sz="1600" dirty="0" err="1" smtClean="0"/>
                <a:t>Vdc</a:t>
              </a:r>
              <a:endParaRPr lang="en-US" sz="1600" dirty="0"/>
            </a:p>
          </p:txBody>
        </p:sp>
        <p:sp>
          <p:nvSpPr>
            <p:cNvPr id="38" name="TextBox 37"/>
            <p:cNvSpPr txBox="1"/>
            <p:nvPr/>
          </p:nvSpPr>
          <p:spPr>
            <a:xfrm>
              <a:off x="5029200" y="4890248"/>
              <a:ext cx="1295400" cy="338554"/>
            </a:xfrm>
            <a:prstGeom prst="rect">
              <a:avLst/>
            </a:prstGeom>
            <a:noFill/>
          </p:spPr>
          <p:txBody>
            <a:bodyPr wrap="square" rtlCol="0">
              <a:spAutoFit/>
            </a:bodyPr>
            <a:lstStyle/>
            <a:p>
              <a:r>
                <a:rPr lang="en-US" sz="1600" dirty="0" smtClean="0"/>
                <a:t>V</a:t>
              </a:r>
              <a:r>
                <a:rPr lang="en-US" sz="1600" baseline="-25000" dirty="0" smtClean="0"/>
                <a:t>2 </a:t>
              </a:r>
              <a:r>
                <a:rPr lang="en-US" sz="1600" dirty="0" smtClean="0"/>
                <a:t>= +5 </a:t>
              </a:r>
              <a:r>
                <a:rPr lang="en-US" sz="1600" dirty="0" err="1" smtClean="0"/>
                <a:t>Vdc</a:t>
              </a:r>
              <a:endParaRPr lang="en-US" sz="1600" baseline="-25000" dirty="0"/>
            </a:p>
          </p:txBody>
        </p:sp>
        <p:sp>
          <p:nvSpPr>
            <p:cNvPr id="40" name="TextBox 39"/>
            <p:cNvSpPr txBox="1"/>
            <p:nvPr/>
          </p:nvSpPr>
          <p:spPr>
            <a:xfrm>
              <a:off x="7543800" y="4890248"/>
              <a:ext cx="1066800" cy="338554"/>
            </a:xfrm>
            <a:prstGeom prst="rect">
              <a:avLst/>
            </a:prstGeom>
            <a:noFill/>
          </p:spPr>
          <p:txBody>
            <a:bodyPr wrap="square" rtlCol="0">
              <a:spAutoFit/>
            </a:bodyPr>
            <a:lstStyle/>
            <a:p>
              <a:r>
                <a:rPr lang="en-US" sz="1600" dirty="0" smtClean="0"/>
                <a:t>V</a:t>
              </a:r>
              <a:r>
                <a:rPr lang="en-US" sz="1600" baseline="-25000" dirty="0" smtClean="0"/>
                <a:t>3 </a:t>
              </a:r>
              <a:r>
                <a:rPr lang="en-US" sz="1600" dirty="0" smtClean="0"/>
                <a:t>= 0 </a:t>
              </a:r>
              <a:r>
                <a:rPr lang="en-US" sz="1600" dirty="0" err="1" smtClean="0"/>
                <a:t>Vdc</a:t>
              </a:r>
              <a:endParaRPr lang="en-US" sz="1600" baseline="-25000" dirty="0"/>
            </a:p>
          </p:txBody>
        </p:sp>
        <p:cxnSp>
          <p:nvCxnSpPr>
            <p:cNvPr id="41" name="Straight Connector 40"/>
            <p:cNvCxnSpPr/>
            <p:nvPr/>
          </p:nvCxnSpPr>
          <p:spPr>
            <a:xfrm>
              <a:off x="1828800" y="6243919"/>
              <a:ext cx="1964267" cy="1121"/>
            </a:xfrm>
            <a:prstGeom prst="line">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rot="5400000">
              <a:off x="3770821" y="5807802"/>
              <a:ext cx="699247" cy="818444"/>
            </a:xfrm>
            <a:prstGeom prst="triangle">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1200" dirty="0" smtClean="0"/>
                <a:t>INV A</a:t>
              </a:r>
              <a:endParaRPr lang="en-US" sz="1200" dirty="0"/>
            </a:p>
          </p:txBody>
        </p:sp>
        <p:sp>
          <p:nvSpPr>
            <p:cNvPr id="43" name="Oval 42"/>
            <p:cNvSpPr/>
            <p:nvPr/>
          </p:nvSpPr>
          <p:spPr>
            <a:xfrm>
              <a:off x="4529667" y="6136342"/>
              <a:ext cx="245533" cy="161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4" name="Straight Connector 43"/>
            <p:cNvCxnSpPr>
              <a:stCxn id="43" idx="6"/>
            </p:cNvCxnSpPr>
            <p:nvPr/>
          </p:nvCxnSpPr>
          <p:spPr>
            <a:xfrm flipV="1">
              <a:off x="4775200" y="6190130"/>
              <a:ext cx="1718733" cy="26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Isosceles Triangle 44"/>
            <p:cNvSpPr/>
            <p:nvPr/>
          </p:nvSpPr>
          <p:spPr>
            <a:xfrm rot="5400000">
              <a:off x="6553532" y="5807802"/>
              <a:ext cx="699247" cy="818444"/>
            </a:xfrm>
            <a:prstGeom prst="triangle">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1200" dirty="0" smtClean="0"/>
                <a:t>INV B</a:t>
              </a:r>
              <a:endParaRPr lang="en-US" sz="1200" dirty="0"/>
            </a:p>
          </p:txBody>
        </p:sp>
        <p:sp>
          <p:nvSpPr>
            <p:cNvPr id="46" name="Oval 45"/>
            <p:cNvSpPr/>
            <p:nvPr/>
          </p:nvSpPr>
          <p:spPr>
            <a:xfrm>
              <a:off x="7312378" y="6136342"/>
              <a:ext cx="245533" cy="161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7" name="Straight Connector 46"/>
            <p:cNvCxnSpPr>
              <a:stCxn id="46" idx="6"/>
            </p:cNvCxnSpPr>
            <p:nvPr/>
          </p:nvCxnSpPr>
          <p:spPr>
            <a:xfrm flipV="1">
              <a:off x="7557911" y="6190130"/>
              <a:ext cx="818444" cy="26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133600" y="5923294"/>
              <a:ext cx="1295400" cy="338554"/>
            </a:xfrm>
            <a:prstGeom prst="rect">
              <a:avLst/>
            </a:prstGeom>
            <a:noFill/>
          </p:spPr>
          <p:txBody>
            <a:bodyPr wrap="square" rtlCol="0">
              <a:spAutoFit/>
            </a:bodyPr>
            <a:lstStyle/>
            <a:p>
              <a:r>
                <a:rPr lang="en-US" sz="1600" dirty="0" smtClean="0"/>
                <a:t>V</a:t>
              </a:r>
              <a:r>
                <a:rPr lang="en-US" sz="1600" baseline="-25000" dirty="0" smtClean="0"/>
                <a:t>1 </a:t>
              </a:r>
              <a:r>
                <a:rPr lang="en-US" sz="1600" dirty="0" smtClean="0"/>
                <a:t>= +5 </a:t>
              </a:r>
              <a:r>
                <a:rPr lang="en-US" sz="1600" dirty="0" err="1" smtClean="0"/>
                <a:t>Vdc</a:t>
              </a:r>
              <a:endParaRPr lang="en-US" sz="1600" dirty="0"/>
            </a:p>
          </p:txBody>
        </p:sp>
        <p:sp>
          <p:nvSpPr>
            <p:cNvPr id="49" name="TextBox 48"/>
            <p:cNvSpPr txBox="1"/>
            <p:nvPr/>
          </p:nvSpPr>
          <p:spPr>
            <a:xfrm>
              <a:off x="5029200" y="5880848"/>
              <a:ext cx="1295400" cy="338554"/>
            </a:xfrm>
            <a:prstGeom prst="rect">
              <a:avLst/>
            </a:prstGeom>
            <a:noFill/>
          </p:spPr>
          <p:txBody>
            <a:bodyPr wrap="square" rtlCol="0">
              <a:spAutoFit/>
            </a:bodyPr>
            <a:lstStyle/>
            <a:p>
              <a:r>
                <a:rPr lang="en-US" sz="1600" dirty="0" smtClean="0"/>
                <a:t>V</a:t>
              </a:r>
              <a:r>
                <a:rPr lang="en-US" sz="1600" baseline="-25000" dirty="0" smtClean="0"/>
                <a:t>2 </a:t>
              </a:r>
              <a:r>
                <a:rPr lang="en-US" sz="1600" dirty="0" smtClean="0"/>
                <a:t>= 0 </a:t>
              </a:r>
              <a:r>
                <a:rPr lang="en-US" sz="1600" dirty="0" err="1" smtClean="0"/>
                <a:t>Vdc</a:t>
              </a:r>
              <a:endParaRPr lang="en-US" sz="1600" baseline="-25000" dirty="0"/>
            </a:p>
          </p:txBody>
        </p:sp>
        <p:sp>
          <p:nvSpPr>
            <p:cNvPr id="50" name="TextBox 49"/>
            <p:cNvSpPr txBox="1"/>
            <p:nvPr/>
          </p:nvSpPr>
          <p:spPr>
            <a:xfrm>
              <a:off x="7543800" y="5880848"/>
              <a:ext cx="1371600" cy="338554"/>
            </a:xfrm>
            <a:prstGeom prst="rect">
              <a:avLst/>
            </a:prstGeom>
            <a:noFill/>
          </p:spPr>
          <p:txBody>
            <a:bodyPr wrap="square" rtlCol="0">
              <a:spAutoFit/>
            </a:bodyPr>
            <a:lstStyle/>
            <a:p>
              <a:r>
                <a:rPr lang="en-US" sz="1600" dirty="0" smtClean="0"/>
                <a:t>V</a:t>
              </a:r>
              <a:r>
                <a:rPr lang="en-US" sz="1600" baseline="-25000" dirty="0" smtClean="0"/>
                <a:t>3 </a:t>
              </a:r>
              <a:r>
                <a:rPr lang="en-US" sz="1600" dirty="0" smtClean="0"/>
                <a:t>= +5 </a:t>
              </a:r>
              <a:r>
                <a:rPr lang="en-US" sz="1600" dirty="0" err="1" smtClean="0"/>
                <a:t>Vdc</a:t>
              </a:r>
              <a:endParaRPr lang="en-US" sz="1600" baseline="-25000" dirty="0"/>
            </a:p>
          </p:txBody>
        </p:sp>
      </p:gr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75">
                                            <p:txEl>
                                              <p:pRg st="0" end="0"/>
                                            </p:txEl>
                                          </p:spTgt>
                                        </p:tgtEl>
                                        <p:attrNameLst>
                                          <p:attrName>style.visibility</p:attrName>
                                        </p:attrNameLst>
                                      </p:cBhvr>
                                      <p:to>
                                        <p:strVal val="visible"/>
                                      </p:to>
                                    </p:set>
                                    <p:anim calcmode="lin" valueType="num">
                                      <p:cBhvr additive="base">
                                        <p:cTn id="7" dur="500" fill="hold"/>
                                        <p:tgtEl>
                                          <p:spTgt spid="92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75">
                                            <p:txEl>
                                              <p:pRg st="1" end="1"/>
                                            </p:txEl>
                                          </p:spTgt>
                                        </p:tgtEl>
                                        <p:attrNameLst>
                                          <p:attrName>style.visibility</p:attrName>
                                        </p:attrNameLst>
                                      </p:cBhvr>
                                      <p:to>
                                        <p:strVal val="visible"/>
                                      </p:to>
                                    </p:set>
                                    <p:anim calcmode="lin" valueType="num">
                                      <p:cBhvr additive="base">
                                        <p:cTn id="13" dur="500" fill="hold"/>
                                        <p:tgtEl>
                                          <p:spTgt spid="92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1447800" y="1295400"/>
            <a:ext cx="7086600" cy="5047536"/>
          </a:xfrm>
          <a:prstGeom prst="rect">
            <a:avLst/>
          </a:prstGeom>
          <a:noFill/>
          <a:ln w="9525">
            <a:noFill/>
            <a:miter lim="800000"/>
            <a:headEnd/>
            <a:tailEnd/>
          </a:ln>
          <a:effectLst/>
        </p:spPr>
        <p:txBody>
          <a:bodyPr wrap="square">
            <a:spAutoFit/>
          </a:bodyPr>
          <a:lstStyle/>
          <a:p>
            <a:pPr marL="339725" indent="-339725">
              <a:spcBef>
                <a:spcPct val="50000"/>
              </a:spcBef>
              <a:buFontTx/>
              <a:buChar char="•"/>
            </a:pPr>
            <a:r>
              <a:rPr lang="en-US" sz="2800" dirty="0" smtClean="0"/>
              <a:t>The flip flop is a bi-stable multi-vibrator; </a:t>
            </a:r>
          </a:p>
          <a:p>
            <a:pPr marL="339725" indent="-339725">
              <a:spcBef>
                <a:spcPct val="50000"/>
              </a:spcBef>
              <a:buFontTx/>
              <a:buChar char="•"/>
            </a:pPr>
            <a:r>
              <a:rPr lang="en-US" sz="2800" dirty="0" smtClean="0"/>
              <a:t>It has two stable states: 0 (or) +5 </a:t>
            </a:r>
            <a:r>
              <a:rPr lang="en-US" sz="2800" dirty="0" err="1" smtClean="0"/>
              <a:t>Vdc</a:t>
            </a:r>
            <a:r>
              <a:rPr lang="en-US" sz="2800" dirty="0" smtClean="0"/>
              <a:t>.</a:t>
            </a:r>
          </a:p>
          <a:p>
            <a:pPr marL="339725" indent="-339725">
              <a:spcBef>
                <a:spcPct val="50000"/>
              </a:spcBef>
              <a:buFontTx/>
              <a:buChar char="•"/>
            </a:pPr>
            <a:r>
              <a:rPr lang="en-US" sz="2800" dirty="0" smtClean="0"/>
              <a:t>Types:</a:t>
            </a:r>
          </a:p>
          <a:p>
            <a:pPr marL="1254125" lvl="2" indent="-339725">
              <a:spcBef>
                <a:spcPct val="50000"/>
              </a:spcBef>
              <a:buFontTx/>
              <a:buChar char="•"/>
            </a:pPr>
            <a:r>
              <a:rPr lang="en-US" sz="2800" dirty="0" smtClean="0"/>
              <a:t>RS flip-flop</a:t>
            </a:r>
          </a:p>
          <a:p>
            <a:pPr marL="1254125" lvl="2" indent="-339725">
              <a:spcBef>
                <a:spcPct val="50000"/>
              </a:spcBef>
              <a:buFontTx/>
              <a:buChar char="•"/>
            </a:pPr>
            <a:r>
              <a:rPr lang="en-US" sz="2800" dirty="0" smtClean="0"/>
              <a:t>GATED RS flip-flop</a:t>
            </a:r>
          </a:p>
          <a:p>
            <a:pPr marL="1254125" lvl="2" indent="-339725">
              <a:spcBef>
                <a:spcPct val="50000"/>
              </a:spcBef>
              <a:buFontTx/>
              <a:buChar char="•"/>
            </a:pPr>
            <a:r>
              <a:rPr lang="en-US" sz="2800" dirty="0" smtClean="0"/>
              <a:t>D flip-flop</a:t>
            </a:r>
          </a:p>
          <a:p>
            <a:pPr marL="1254125" lvl="2" indent="-339725">
              <a:spcBef>
                <a:spcPct val="50000"/>
              </a:spcBef>
              <a:buFontTx/>
              <a:buChar char="•"/>
            </a:pPr>
            <a:r>
              <a:rPr lang="en-US" sz="2800" dirty="0" smtClean="0"/>
              <a:t>JK flip-flop</a:t>
            </a:r>
          </a:p>
          <a:p>
            <a:pPr marL="1254125" lvl="2" indent="-339725">
              <a:spcBef>
                <a:spcPct val="50000"/>
              </a:spcBef>
              <a:buFontTx/>
              <a:buChar char="•"/>
            </a:pPr>
            <a:r>
              <a:rPr lang="en-US" sz="2800" dirty="0" smtClean="0"/>
              <a:t>JK Master-Slave flip-flop</a:t>
            </a:r>
            <a:endParaRPr lang="en-US" sz="2800" dirty="0"/>
          </a:p>
        </p:txBody>
      </p:sp>
      <p:sp>
        <p:nvSpPr>
          <p:cNvPr id="10" name="Rectangle 2"/>
          <p:cNvSpPr txBox="1">
            <a:spLocks noChangeArrowheads="1"/>
          </p:cNvSpPr>
          <p:nvPr/>
        </p:nvSpPr>
        <p:spPr>
          <a:xfrm>
            <a:off x="1435608" y="274638"/>
            <a:ext cx="749808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Types</a:t>
            </a:r>
            <a:r>
              <a:rPr kumimoji="0" lang="en-GB" sz="43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 of </a:t>
            </a:r>
            <a:r>
              <a:rPr kumimoji="0" lang="en-GB"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Flip-Flops</a:t>
            </a:r>
            <a:endParaRPr kumimoji="0" lang="en-GB"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anim calcmode="lin" valueType="num">
                                      <p:cBhvr additive="base">
                                        <p:cTn id="13" dur="500" fill="hold"/>
                                        <p:tgtEl>
                                          <p:spTgt spid="3584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58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844">
                                            <p:txEl>
                                              <p:pRg st="2" end="2"/>
                                            </p:txEl>
                                          </p:spTgt>
                                        </p:tgtEl>
                                        <p:attrNameLst>
                                          <p:attrName>style.visibility</p:attrName>
                                        </p:attrNameLst>
                                      </p:cBhvr>
                                      <p:to>
                                        <p:strVal val="visible"/>
                                      </p:to>
                                    </p:set>
                                    <p:anim calcmode="lin" valueType="num">
                                      <p:cBhvr additive="base">
                                        <p:cTn id="19" dur="500" fill="hold"/>
                                        <p:tgtEl>
                                          <p:spTgt spid="3584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584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5844">
                                            <p:txEl>
                                              <p:pRg st="3" end="3"/>
                                            </p:txEl>
                                          </p:spTgt>
                                        </p:tgtEl>
                                        <p:attrNameLst>
                                          <p:attrName>style.visibility</p:attrName>
                                        </p:attrNameLst>
                                      </p:cBhvr>
                                      <p:to>
                                        <p:strVal val="visible"/>
                                      </p:to>
                                    </p:set>
                                    <p:anim calcmode="lin" valueType="num">
                                      <p:cBhvr additive="base">
                                        <p:cTn id="23" dur="500" fill="hold"/>
                                        <p:tgtEl>
                                          <p:spTgt spid="35844">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584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5844">
                                            <p:txEl>
                                              <p:pRg st="4" end="4"/>
                                            </p:txEl>
                                          </p:spTgt>
                                        </p:tgtEl>
                                        <p:attrNameLst>
                                          <p:attrName>style.visibility</p:attrName>
                                        </p:attrNameLst>
                                      </p:cBhvr>
                                      <p:to>
                                        <p:strVal val="visible"/>
                                      </p:to>
                                    </p:set>
                                    <p:anim calcmode="lin" valueType="num">
                                      <p:cBhvr additive="base">
                                        <p:cTn id="27" dur="500" fill="hold"/>
                                        <p:tgtEl>
                                          <p:spTgt spid="35844">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584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5844">
                                            <p:txEl>
                                              <p:pRg st="5" end="5"/>
                                            </p:txEl>
                                          </p:spTgt>
                                        </p:tgtEl>
                                        <p:attrNameLst>
                                          <p:attrName>style.visibility</p:attrName>
                                        </p:attrNameLst>
                                      </p:cBhvr>
                                      <p:to>
                                        <p:strVal val="visible"/>
                                      </p:to>
                                    </p:set>
                                    <p:anim calcmode="lin" valueType="num">
                                      <p:cBhvr additive="base">
                                        <p:cTn id="31" dur="500" fill="hold"/>
                                        <p:tgtEl>
                                          <p:spTgt spid="35844">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5844">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5844">
                                            <p:txEl>
                                              <p:pRg st="6" end="6"/>
                                            </p:txEl>
                                          </p:spTgt>
                                        </p:tgtEl>
                                        <p:attrNameLst>
                                          <p:attrName>style.visibility</p:attrName>
                                        </p:attrNameLst>
                                      </p:cBhvr>
                                      <p:to>
                                        <p:strVal val="visible"/>
                                      </p:to>
                                    </p:set>
                                    <p:anim calcmode="lin" valueType="num">
                                      <p:cBhvr additive="base">
                                        <p:cTn id="35" dur="500" fill="hold"/>
                                        <p:tgtEl>
                                          <p:spTgt spid="35844">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5844">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5844">
                                            <p:txEl>
                                              <p:pRg st="7" end="7"/>
                                            </p:txEl>
                                          </p:spTgt>
                                        </p:tgtEl>
                                        <p:attrNameLst>
                                          <p:attrName>style.visibility</p:attrName>
                                        </p:attrNameLst>
                                      </p:cBhvr>
                                      <p:to>
                                        <p:strVal val="visible"/>
                                      </p:to>
                                    </p:set>
                                    <p:anim calcmode="lin" valueType="num">
                                      <p:cBhvr additive="base">
                                        <p:cTn id="39" dur="500" fill="hold"/>
                                        <p:tgtEl>
                                          <p:spTgt spid="35844">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584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4953000" y="1752600"/>
            <a:ext cx="4191000" cy="2492990"/>
          </a:xfrm>
          <a:prstGeom prst="rect">
            <a:avLst/>
          </a:prstGeom>
          <a:noFill/>
          <a:ln w="9525">
            <a:noFill/>
            <a:miter lim="800000"/>
            <a:headEnd/>
            <a:tailEnd/>
          </a:ln>
          <a:effectLst/>
        </p:spPr>
        <p:txBody>
          <a:bodyPr wrap="square">
            <a:spAutoFit/>
          </a:bodyPr>
          <a:lstStyle/>
          <a:p>
            <a:pPr marL="236538" indent="-236538">
              <a:spcBef>
                <a:spcPct val="50000"/>
              </a:spcBef>
              <a:buFontTx/>
              <a:buChar char="•"/>
            </a:pPr>
            <a:r>
              <a:rPr lang="en-US" sz="2800" dirty="0">
                <a:solidFill>
                  <a:srgbClr val="CC0000"/>
                </a:solidFill>
              </a:rPr>
              <a:t>To SET a flip flop means to   make Q =1</a:t>
            </a:r>
          </a:p>
          <a:p>
            <a:pPr marL="236538" indent="-236538">
              <a:spcBef>
                <a:spcPct val="50000"/>
              </a:spcBef>
              <a:buFontTx/>
              <a:buChar char="•"/>
            </a:pPr>
            <a:r>
              <a:rPr lang="en-US" sz="2800" dirty="0" smtClean="0">
                <a:solidFill>
                  <a:srgbClr val="CC0000"/>
                </a:solidFill>
              </a:rPr>
              <a:t>To </a:t>
            </a:r>
            <a:r>
              <a:rPr lang="en-US" sz="2800" dirty="0">
                <a:solidFill>
                  <a:srgbClr val="CC0000"/>
                </a:solidFill>
              </a:rPr>
              <a:t>RESET a flip flop means to make Q = 0</a:t>
            </a:r>
            <a:endParaRPr lang="en-US" sz="2000" dirty="0">
              <a:solidFill>
                <a:srgbClr val="CC0000"/>
              </a:solidFill>
            </a:endParaRPr>
          </a:p>
          <a:p>
            <a:pPr>
              <a:spcBef>
                <a:spcPct val="50000"/>
              </a:spcBef>
              <a:buFontTx/>
              <a:buChar char="•"/>
            </a:pPr>
            <a:endParaRPr lang="en-US" sz="2000" dirty="0">
              <a:solidFill>
                <a:srgbClr val="CC0000"/>
              </a:solidFill>
            </a:endParaRPr>
          </a:p>
        </p:txBody>
      </p:sp>
      <p:graphicFrame>
        <p:nvGraphicFramePr>
          <p:cNvPr id="35843" name="Object 3"/>
          <p:cNvGraphicFramePr>
            <a:graphicFrameLocks noChangeAspect="1"/>
          </p:cNvGraphicFramePr>
          <p:nvPr/>
        </p:nvGraphicFramePr>
        <p:xfrm>
          <a:off x="1828800" y="1752600"/>
          <a:ext cx="2587625" cy="1809750"/>
        </p:xfrm>
        <a:graphic>
          <a:graphicData uri="http://schemas.openxmlformats.org/presentationml/2006/ole">
            <p:oleObj spid="_x0000_s3074" name="VISIO" r:id="rId3" imgW="767160" imgH="536760" progId="">
              <p:embed/>
            </p:oleObj>
          </a:graphicData>
        </a:graphic>
      </p:graphicFrame>
      <p:sp>
        <p:nvSpPr>
          <p:cNvPr id="35848" name="Text Box 8"/>
          <p:cNvSpPr txBox="1">
            <a:spLocks noChangeArrowheads="1"/>
          </p:cNvSpPr>
          <p:nvPr/>
        </p:nvSpPr>
        <p:spPr bwMode="auto">
          <a:xfrm>
            <a:off x="2362200" y="1447800"/>
            <a:ext cx="1371600" cy="376238"/>
          </a:xfrm>
          <a:prstGeom prst="rect">
            <a:avLst/>
          </a:prstGeom>
          <a:noFill/>
          <a:ln w="9525">
            <a:solidFill>
              <a:srgbClr val="006600"/>
            </a:solidFill>
            <a:miter lim="800000"/>
            <a:headEnd/>
            <a:tailEnd/>
          </a:ln>
          <a:effectLst/>
        </p:spPr>
        <p:txBody>
          <a:bodyPr>
            <a:spAutoFit/>
          </a:bodyPr>
          <a:lstStyle/>
          <a:p>
            <a:pPr algn="ctr">
              <a:spcBef>
                <a:spcPct val="50000"/>
              </a:spcBef>
            </a:pPr>
            <a:r>
              <a:rPr lang="en-US">
                <a:solidFill>
                  <a:srgbClr val="CC0000"/>
                </a:solidFill>
              </a:rPr>
              <a:t>Symbol</a:t>
            </a:r>
            <a:endParaRPr lang="en-US">
              <a:solidFill>
                <a:schemeClr val="tx1"/>
              </a:solidFill>
            </a:endParaRPr>
          </a:p>
        </p:txBody>
      </p:sp>
      <p:sp>
        <p:nvSpPr>
          <p:cNvPr id="35850" name="Rectangle 10"/>
          <p:cNvSpPr>
            <a:spLocks noChangeArrowheads="1"/>
          </p:cNvSpPr>
          <p:nvPr/>
        </p:nvSpPr>
        <p:spPr bwMode="auto">
          <a:xfrm>
            <a:off x="1219200" y="1600200"/>
            <a:ext cx="752475" cy="457200"/>
          </a:xfrm>
          <a:prstGeom prst="rect">
            <a:avLst/>
          </a:prstGeom>
          <a:noFill/>
          <a:ln w="9525">
            <a:noFill/>
            <a:miter lim="800000"/>
            <a:headEnd/>
            <a:tailEnd/>
          </a:ln>
          <a:effectLst/>
        </p:spPr>
        <p:txBody>
          <a:bodyPr wrap="none">
            <a:spAutoFit/>
          </a:bodyPr>
          <a:lstStyle/>
          <a:p>
            <a:r>
              <a:rPr lang="en-US" sz="2400">
                <a:solidFill>
                  <a:srgbClr val="CC0000"/>
                </a:solidFill>
              </a:rPr>
              <a:t>SET</a:t>
            </a:r>
          </a:p>
        </p:txBody>
      </p:sp>
      <p:sp>
        <p:nvSpPr>
          <p:cNvPr id="35852" name="Rectangle 12"/>
          <p:cNvSpPr>
            <a:spLocks noChangeArrowheads="1"/>
          </p:cNvSpPr>
          <p:nvPr/>
        </p:nvSpPr>
        <p:spPr bwMode="auto">
          <a:xfrm>
            <a:off x="990600" y="2514600"/>
            <a:ext cx="1249363" cy="457200"/>
          </a:xfrm>
          <a:prstGeom prst="rect">
            <a:avLst/>
          </a:prstGeom>
          <a:noFill/>
          <a:ln w="9525">
            <a:noFill/>
            <a:miter lim="800000"/>
            <a:headEnd/>
            <a:tailEnd/>
          </a:ln>
          <a:effectLst/>
        </p:spPr>
        <p:txBody>
          <a:bodyPr wrap="none">
            <a:spAutoFit/>
          </a:bodyPr>
          <a:lstStyle/>
          <a:p>
            <a:r>
              <a:rPr lang="en-US" sz="2400">
                <a:solidFill>
                  <a:srgbClr val="CC0000"/>
                </a:solidFill>
              </a:rPr>
              <a:t> RESET</a:t>
            </a:r>
          </a:p>
        </p:txBody>
      </p:sp>
      <p:sp>
        <p:nvSpPr>
          <p:cNvPr id="10" name="Rectangle 2"/>
          <p:cNvSpPr txBox="1">
            <a:spLocks noChangeArrowheads="1"/>
          </p:cNvSpPr>
          <p:nvPr/>
        </p:nvSpPr>
        <p:spPr>
          <a:xfrm>
            <a:off x="1435608" y="274638"/>
            <a:ext cx="749808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Flip-Flops</a:t>
            </a:r>
            <a:endParaRPr kumimoji="0" lang="en-GB"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anim calcmode="lin" valueType="num">
                                      <p:cBhvr additive="base">
                                        <p:cTn id="13" dur="500" fill="hold"/>
                                        <p:tgtEl>
                                          <p:spTgt spid="3584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584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435608" y="533400"/>
            <a:ext cx="749808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Representation of Logic Gates</a:t>
            </a:r>
            <a:endParaRPr kumimoji="0" lang="en-GB"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6324" name="Picture 4" descr="http://www.ee.surrey.ac.uk/Projects/CAL/digital-logic/gatesfunc/graphics/symtab.gif"/>
          <p:cNvPicPr>
            <a:picLocks noChangeAspect="1" noChangeArrowheads="1"/>
          </p:cNvPicPr>
          <p:nvPr/>
        </p:nvPicPr>
        <p:blipFill>
          <a:blip r:embed="rId2">
            <a:duotone>
              <a:prstClr val="black"/>
              <a:schemeClr val="tx2">
                <a:tint val="45000"/>
                <a:satMod val="400000"/>
              </a:schemeClr>
            </a:duotone>
            <a:lum bright="-40000" contrast="40000"/>
          </a:blip>
          <a:srcRect/>
          <a:stretch>
            <a:fillRect/>
          </a:stretch>
        </p:blipFill>
        <p:spPr bwMode="auto">
          <a:xfrm>
            <a:off x="1905000" y="1828800"/>
            <a:ext cx="6260943" cy="3810000"/>
          </a:xfrm>
          <a:prstGeom prst="rect">
            <a:avLst/>
          </a:prstGeom>
          <a:noFill/>
        </p:spPr>
      </p:pic>
    </p:spTree>
  </p:cSld>
  <p:clrMapOvr>
    <a:masterClrMapping/>
  </p:clrMapOvr>
  <p:transition>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6"/>
          <p:cNvSpPr txBox="1">
            <a:spLocks noChangeArrowheads="1"/>
          </p:cNvSpPr>
          <p:nvPr/>
        </p:nvSpPr>
        <p:spPr bwMode="auto">
          <a:xfrm>
            <a:off x="1066801" y="1004888"/>
            <a:ext cx="7848600" cy="1384995"/>
          </a:xfrm>
          <a:prstGeom prst="rect">
            <a:avLst/>
          </a:prstGeom>
          <a:noFill/>
          <a:ln w="9525">
            <a:noFill/>
            <a:miter lim="800000"/>
            <a:headEnd/>
            <a:tailEnd/>
          </a:ln>
          <a:effectLst/>
        </p:spPr>
        <p:txBody>
          <a:bodyPr wrap="square">
            <a:spAutoFit/>
          </a:bodyPr>
          <a:lstStyle/>
          <a:p>
            <a:pPr marL="457200" indent="-457200">
              <a:buFont typeface="Arial" pitchFamily="34" charset="0"/>
              <a:buChar char="•"/>
            </a:pPr>
            <a:r>
              <a:rPr lang="en-US" sz="2800" dirty="0" smtClean="0">
                <a:solidFill>
                  <a:srgbClr val="006600"/>
                </a:solidFill>
                <a:latin typeface="Times New Roman" pitchFamily="18" charset="0"/>
              </a:rPr>
              <a:t>Gates are referred to as logic circuits and perform arithmetic and other functions.</a:t>
            </a:r>
          </a:p>
          <a:p>
            <a:pPr marL="457200" indent="-457200">
              <a:buFont typeface="Arial" pitchFamily="34" charset="0"/>
              <a:buChar char="•"/>
            </a:pPr>
            <a:r>
              <a:rPr lang="en-US" sz="2800" dirty="0" smtClean="0">
                <a:solidFill>
                  <a:srgbClr val="006600"/>
                </a:solidFill>
                <a:latin typeface="Times New Roman" pitchFamily="18" charset="0"/>
              </a:rPr>
              <a:t>Logic </a:t>
            </a:r>
            <a:r>
              <a:rPr lang="en-US" sz="2800" dirty="0">
                <a:solidFill>
                  <a:srgbClr val="006600"/>
                </a:solidFill>
                <a:latin typeface="Times New Roman" pitchFamily="18" charset="0"/>
              </a:rPr>
              <a:t>circuits are classified into two groups:</a:t>
            </a:r>
            <a:endParaRPr lang="en-US" sz="2400" dirty="0">
              <a:solidFill>
                <a:srgbClr val="006600"/>
              </a:solidFill>
              <a:latin typeface="Times New Roman" pitchFamily="18" charset="0"/>
            </a:endParaRPr>
          </a:p>
        </p:txBody>
      </p:sp>
      <p:sp>
        <p:nvSpPr>
          <p:cNvPr id="33795" name="Text Box 1027"/>
          <p:cNvSpPr txBox="1">
            <a:spLocks noChangeArrowheads="1"/>
          </p:cNvSpPr>
          <p:nvPr/>
        </p:nvSpPr>
        <p:spPr bwMode="auto">
          <a:xfrm>
            <a:off x="914400" y="2460625"/>
            <a:ext cx="3856038" cy="457200"/>
          </a:xfrm>
          <a:prstGeom prst="rect">
            <a:avLst/>
          </a:prstGeom>
          <a:noFill/>
          <a:ln w="9525">
            <a:noFill/>
            <a:miter lim="800000"/>
            <a:headEnd/>
            <a:tailEnd/>
          </a:ln>
          <a:effectLst/>
        </p:spPr>
        <p:txBody>
          <a:bodyPr wrap="none">
            <a:spAutoFit/>
          </a:bodyPr>
          <a:lstStyle/>
          <a:p>
            <a:r>
              <a:rPr lang="en-US" sz="2400" u="sng" dirty="0">
                <a:solidFill>
                  <a:srgbClr val="CC0000"/>
                </a:solidFill>
                <a:latin typeface="Times New Roman" pitchFamily="18" charset="0"/>
              </a:rPr>
              <a:t>Combinational logic circuits</a:t>
            </a:r>
          </a:p>
        </p:txBody>
      </p:sp>
      <p:sp>
        <p:nvSpPr>
          <p:cNvPr id="33796" name="Text Box 1028"/>
          <p:cNvSpPr txBox="1">
            <a:spLocks noChangeArrowheads="1"/>
          </p:cNvSpPr>
          <p:nvPr/>
        </p:nvSpPr>
        <p:spPr bwMode="auto">
          <a:xfrm>
            <a:off x="914400" y="4518025"/>
            <a:ext cx="3279775" cy="457200"/>
          </a:xfrm>
          <a:prstGeom prst="rect">
            <a:avLst/>
          </a:prstGeom>
          <a:noFill/>
          <a:ln w="9525">
            <a:noFill/>
            <a:miter lim="800000"/>
            <a:headEnd/>
            <a:tailEnd/>
          </a:ln>
          <a:effectLst/>
        </p:spPr>
        <p:txBody>
          <a:bodyPr wrap="none">
            <a:spAutoFit/>
          </a:bodyPr>
          <a:lstStyle/>
          <a:p>
            <a:r>
              <a:rPr lang="en-US" sz="2400" u="sng" dirty="0">
                <a:solidFill>
                  <a:srgbClr val="CC0000"/>
                </a:solidFill>
                <a:latin typeface="Times New Roman" pitchFamily="18" charset="0"/>
              </a:rPr>
              <a:t>Sequential logic circuits</a:t>
            </a:r>
          </a:p>
        </p:txBody>
      </p:sp>
      <p:sp>
        <p:nvSpPr>
          <p:cNvPr id="33797" name="Text Box 1029"/>
          <p:cNvSpPr txBox="1">
            <a:spLocks noChangeArrowheads="1"/>
          </p:cNvSpPr>
          <p:nvPr/>
        </p:nvSpPr>
        <p:spPr bwMode="auto">
          <a:xfrm>
            <a:off x="1066800" y="3287712"/>
            <a:ext cx="2362200" cy="830997"/>
          </a:xfrm>
          <a:prstGeom prst="rect">
            <a:avLst/>
          </a:prstGeom>
          <a:noFill/>
          <a:ln w="9525">
            <a:noFill/>
            <a:miter lim="800000"/>
            <a:headEnd/>
            <a:tailEnd/>
          </a:ln>
          <a:effectLst/>
        </p:spPr>
        <p:txBody>
          <a:bodyPr wrap="square">
            <a:spAutoFit/>
          </a:bodyPr>
          <a:lstStyle/>
          <a:p>
            <a:r>
              <a:rPr lang="en-US" sz="2400" dirty="0">
                <a:solidFill>
                  <a:srgbClr val="0000CC"/>
                </a:solidFill>
                <a:latin typeface="Times New Roman" pitchFamily="18" charset="0"/>
              </a:rPr>
              <a:t>Basic building</a:t>
            </a:r>
          </a:p>
          <a:p>
            <a:r>
              <a:rPr lang="en-US" sz="2400" dirty="0">
                <a:solidFill>
                  <a:srgbClr val="0000CC"/>
                </a:solidFill>
                <a:latin typeface="Times New Roman" pitchFamily="18" charset="0"/>
              </a:rPr>
              <a:t>blocks include:</a:t>
            </a:r>
          </a:p>
        </p:txBody>
      </p:sp>
      <p:sp>
        <p:nvSpPr>
          <p:cNvPr id="33798" name="Text Box 1030"/>
          <p:cNvSpPr txBox="1">
            <a:spLocks noChangeArrowheads="1"/>
          </p:cNvSpPr>
          <p:nvPr/>
        </p:nvSpPr>
        <p:spPr bwMode="auto">
          <a:xfrm>
            <a:off x="1066800" y="5105400"/>
            <a:ext cx="2362200" cy="1569660"/>
          </a:xfrm>
          <a:prstGeom prst="rect">
            <a:avLst/>
          </a:prstGeom>
          <a:noFill/>
          <a:ln w="9525">
            <a:noFill/>
            <a:miter lim="800000"/>
            <a:headEnd/>
            <a:tailEnd/>
          </a:ln>
          <a:effectLst/>
        </p:spPr>
        <p:txBody>
          <a:bodyPr wrap="square">
            <a:spAutoFit/>
          </a:bodyPr>
          <a:lstStyle/>
          <a:p>
            <a:r>
              <a:rPr lang="en-US" sz="2400" dirty="0">
                <a:solidFill>
                  <a:srgbClr val="0000CC"/>
                </a:solidFill>
                <a:latin typeface="Times New Roman" pitchFamily="18" charset="0"/>
              </a:rPr>
              <a:t>Basic building blocks</a:t>
            </a:r>
          </a:p>
          <a:p>
            <a:r>
              <a:rPr lang="en-US" sz="2400" dirty="0">
                <a:solidFill>
                  <a:srgbClr val="0000CC"/>
                </a:solidFill>
                <a:latin typeface="Times New Roman" pitchFamily="18" charset="0"/>
              </a:rPr>
              <a:t>include FLIP-FLOPS:</a:t>
            </a:r>
            <a:endParaRPr lang="en-US" sz="2400" dirty="0">
              <a:solidFill>
                <a:srgbClr val="006600"/>
              </a:solidFill>
              <a:latin typeface="Times New Roman" pitchFamily="18" charset="0"/>
            </a:endParaRPr>
          </a:p>
        </p:txBody>
      </p:sp>
      <p:pic>
        <p:nvPicPr>
          <p:cNvPr id="33799" name="Picture 1031"/>
          <p:cNvPicPr>
            <a:picLocks noChangeAspect="1" noChangeArrowheads="1"/>
          </p:cNvPicPr>
          <p:nvPr/>
        </p:nvPicPr>
        <p:blipFill>
          <a:blip r:embed="rId2"/>
          <a:srcRect/>
          <a:stretch>
            <a:fillRect/>
          </a:stretch>
        </p:blipFill>
        <p:spPr bwMode="auto">
          <a:xfrm>
            <a:off x="5486400" y="3128962"/>
            <a:ext cx="1158875" cy="1209675"/>
          </a:xfrm>
          <a:prstGeom prst="rect">
            <a:avLst/>
          </a:prstGeom>
          <a:noFill/>
          <a:ln w="38100">
            <a:solidFill>
              <a:srgbClr val="006600"/>
            </a:solidFill>
            <a:miter lim="800000"/>
            <a:headEnd/>
            <a:tailEnd/>
          </a:ln>
          <a:effectLst/>
        </p:spPr>
      </p:pic>
      <p:pic>
        <p:nvPicPr>
          <p:cNvPr id="33800" name="Picture 1032"/>
          <p:cNvPicPr>
            <a:picLocks noChangeAspect="1" noChangeArrowheads="1"/>
          </p:cNvPicPr>
          <p:nvPr/>
        </p:nvPicPr>
        <p:blipFill>
          <a:blip r:embed="rId3"/>
          <a:srcRect/>
          <a:stretch>
            <a:fillRect/>
          </a:stretch>
        </p:blipFill>
        <p:spPr bwMode="auto">
          <a:xfrm>
            <a:off x="7467600" y="3119437"/>
            <a:ext cx="1219200" cy="1223963"/>
          </a:xfrm>
          <a:prstGeom prst="rect">
            <a:avLst/>
          </a:prstGeom>
          <a:noFill/>
          <a:ln w="38100">
            <a:solidFill>
              <a:srgbClr val="006600"/>
            </a:solidFill>
            <a:miter lim="800000"/>
            <a:headEnd/>
            <a:tailEnd/>
          </a:ln>
          <a:effectLst/>
        </p:spPr>
      </p:pic>
      <p:pic>
        <p:nvPicPr>
          <p:cNvPr id="33801" name="Picture 1033"/>
          <p:cNvPicPr>
            <a:picLocks noChangeAspect="1" noChangeArrowheads="1"/>
          </p:cNvPicPr>
          <p:nvPr/>
        </p:nvPicPr>
        <p:blipFill>
          <a:blip r:embed="rId4"/>
          <a:srcRect/>
          <a:stretch>
            <a:fillRect/>
          </a:stretch>
        </p:blipFill>
        <p:spPr bwMode="auto">
          <a:xfrm>
            <a:off x="3429000" y="3119437"/>
            <a:ext cx="1203325" cy="1217613"/>
          </a:xfrm>
          <a:prstGeom prst="rect">
            <a:avLst/>
          </a:prstGeom>
          <a:noFill/>
          <a:ln w="38100">
            <a:solidFill>
              <a:srgbClr val="006600"/>
            </a:solidFill>
            <a:miter lim="800000"/>
            <a:headEnd/>
            <a:tailEnd/>
          </a:ln>
          <a:effectLst/>
        </p:spPr>
      </p:pic>
      <p:pic>
        <p:nvPicPr>
          <p:cNvPr id="33802" name="Picture 1034"/>
          <p:cNvPicPr>
            <a:picLocks noChangeAspect="1" noChangeArrowheads="1"/>
          </p:cNvPicPr>
          <p:nvPr/>
        </p:nvPicPr>
        <p:blipFill>
          <a:blip r:embed="rId5"/>
          <a:srcRect/>
          <a:stretch>
            <a:fillRect/>
          </a:stretch>
        </p:blipFill>
        <p:spPr bwMode="auto">
          <a:xfrm>
            <a:off x="3429000" y="5181600"/>
            <a:ext cx="1206500" cy="1219200"/>
          </a:xfrm>
          <a:prstGeom prst="rect">
            <a:avLst/>
          </a:prstGeom>
          <a:noFill/>
          <a:ln w="38100">
            <a:solidFill>
              <a:srgbClr val="006600"/>
            </a:solidFill>
            <a:miter lim="800000"/>
            <a:headEnd/>
            <a:tailEnd/>
          </a:ln>
          <a:effectLst/>
        </p:spPr>
      </p:pic>
      <p:pic>
        <p:nvPicPr>
          <p:cNvPr id="33803" name="Picture 1035"/>
          <p:cNvPicPr>
            <a:picLocks noChangeAspect="1" noChangeArrowheads="1"/>
          </p:cNvPicPr>
          <p:nvPr/>
        </p:nvPicPr>
        <p:blipFill>
          <a:blip r:embed="rId6"/>
          <a:srcRect/>
          <a:stretch>
            <a:fillRect/>
          </a:stretch>
        </p:blipFill>
        <p:spPr bwMode="auto">
          <a:xfrm>
            <a:off x="5486400" y="5181600"/>
            <a:ext cx="1147763" cy="1219200"/>
          </a:xfrm>
          <a:prstGeom prst="rect">
            <a:avLst/>
          </a:prstGeom>
          <a:noFill/>
          <a:ln w="38100">
            <a:solidFill>
              <a:srgbClr val="006600"/>
            </a:solidFill>
            <a:miter lim="800000"/>
            <a:headEnd/>
            <a:tailEnd/>
          </a:ln>
          <a:effectLst/>
        </p:spPr>
      </p:pic>
      <p:pic>
        <p:nvPicPr>
          <p:cNvPr id="33804" name="Picture 1036"/>
          <p:cNvPicPr>
            <a:picLocks noChangeAspect="1" noChangeArrowheads="1"/>
          </p:cNvPicPr>
          <p:nvPr/>
        </p:nvPicPr>
        <p:blipFill>
          <a:blip r:embed="rId7"/>
          <a:srcRect/>
          <a:stretch>
            <a:fillRect/>
          </a:stretch>
        </p:blipFill>
        <p:spPr bwMode="auto">
          <a:xfrm>
            <a:off x="7467600" y="5181600"/>
            <a:ext cx="1206500" cy="1219200"/>
          </a:xfrm>
          <a:prstGeom prst="rect">
            <a:avLst/>
          </a:prstGeom>
          <a:noFill/>
          <a:ln w="38100">
            <a:solidFill>
              <a:srgbClr val="006600"/>
            </a:solidFill>
            <a:miter lim="800000"/>
            <a:headEnd/>
            <a:tailEnd/>
          </a:ln>
          <a:effectLst/>
        </p:spPr>
      </p:pic>
      <p:sp>
        <p:nvSpPr>
          <p:cNvPr id="33806" name="Text Box 1038"/>
          <p:cNvSpPr txBox="1">
            <a:spLocks noChangeArrowheads="1"/>
          </p:cNvSpPr>
          <p:nvPr/>
        </p:nvSpPr>
        <p:spPr bwMode="auto">
          <a:xfrm>
            <a:off x="4953000" y="2605087"/>
            <a:ext cx="3733800" cy="366713"/>
          </a:xfrm>
          <a:prstGeom prst="rect">
            <a:avLst/>
          </a:prstGeom>
          <a:noFill/>
          <a:ln w="9525">
            <a:noFill/>
            <a:miter lim="800000"/>
            <a:headEnd/>
            <a:tailEnd/>
          </a:ln>
          <a:effectLst/>
        </p:spPr>
        <p:txBody>
          <a:bodyPr>
            <a:spAutoFit/>
          </a:bodyPr>
          <a:lstStyle/>
          <a:p>
            <a:pPr>
              <a:spcBef>
                <a:spcPct val="50000"/>
              </a:spcBef>
            </a:pPr>
            <a:r>
              <a:rPr lang="en-US" dirty="0">
                <a:solidFill>
                  <a:schemeClr val="tx1"/>
                </a:solidFill>
              </a:rPr>
              <a:t>Logic gates make decisions</a:t>
            </a:r>
            <a:endParaRPr lang="en-US" dirty="0"/>
          </a:p>
        </p:txBody>
      </p:sp>
      <p:sp>
        <p:nvSpPr>
          <p:cNvPr id="33807" name="Text Box 1039"/>
          <p:cNvSpPr txBox="1">
            <a:spLocks noChangeArrowheads="1"/>
          </p:cNvSpPr>
          <p:nvPr/>
        </p:nvSpPr>
        <p:spPr bwMode="auto">
          <a:xfrm>
            <a:off x="5029200" y="4738687"/>
            <a:ext cx="3733800" cy="366713"/>
          </a:xfrm>
          <a:prstGeom prst="rect">
            <a:avLst/>
          </a:prstGeom>
          <a:noFill/>
          <a:ln w="9525">
            <a:noFill/>
            <a:miter lim="800000"/>
            <a:headEnd/>
            <a:tailEnd/>
          </a:ln>
          <a:effectLst/>
        </p:spPr>
        <p:txBody>
          <a:bodyPr>
            <a:spAutoFit/>
          </a:bodyPr>
          <a:lstStyle/>
          <a:p>
            <a:pPr>
              <a:spcBef>
                <a:spcPct val="50000"/>
              </a:spcBef>
            </a:pPr>
            <a:r>
              <a:rPr lang="en-US" dirty="0">
                <a:solidFill>
                  <a:schemeClr val="tx1"/>
                </a:solidFill>
              </a:rPr>
              <a:t>Flip Flops have memory</a:t>
            </a:r>
            <a:endParaRPr lang="en-US" dirty="0"/>
          </a:p>
        </p:txBody>
      </p:sp>
      <p:sp>
        <p:nvSpPr>
          <p:cNvPr id="16" name="Rectangle 2"/>
          <p:cNvSpPr txBox="1">
            <a:spLocks noChangeArrowheads="1"/>
          </p:cNvSpPr>
          <p:nvPr/>
        </p:nvSpPr>
        <p:spPr>
          <a:xfrm>
            <a:off x="1295400" y="152400"/>
            <a:ext cx="749808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Logic Circuits</a:t>
            </a:r>
            <a:endParaRPr kumimoji="0" lang="en-GB"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strips(downRight)">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strips(downRight)">
                                      <p:cBhvr>
                                        <p:cTn id="12" dur="500"/>
                                        <p:tgtEl>
                                          <p:spTgt spid="33795"/>
                                        </p:tgtEl>
                                      </p:cBhvr>
                                    </p:animEffect>
                                  </p:childTnLst>
                                </p:cTn>
                              </p:par>
                            </p:childTnLst>
                          </p:cTn>
                        </p:par>
                        <p:par>
                          <p:cTn id="13" fill="hold">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33797"/>
                                        </p:tgtEl>
                                        <p:attrNameLst>
                                          <p:attrName>style.visibility</p:attrName>
                                        </p:attrNameLst>
                                      </p:cBhvr>
                                      <p:to>
                                        <p:strVal val="visible"/>
                                      </p:to>
                                    </p:set>
                                    <p:animEffect transition="in" filter="strips(downRight)">
                                      <p:cBhvr>
                                        <p:cTn id="16" dur="500"/>
                                        <p:tgtEl>
                                          <p:spTgt spid="33797"/>
                                        </p:tgtEl>
                                      </p:cBhvr>
                                    </p:animEffect>
                                  </p:childTnLst>
                                </p:cTn>
                              </p:par>
                            </p:childTnLst>
                          </p:cTn>
                        </p:par>
                        <p:par>
                          <p:cTn id="17" fill="hold">
                            <p:stCondLst>
                              <p:cond delay="1000"/>
                            </p:stCondLst>
                            <p:childTnLst>
                              <p:par>
                                <p:cTn id="18" presetID="18" presetClass="entr" presetSubtype="6" fill="hold" nodeType="afterEffect">
                                  <p:stCondLst>
                                    <p:cond delay="0"/>
                                  </p:stCondLst>
                                  <p:childTnLst>
                                    <p:set>
                                      <p:cBhvr>
                                        <p:cTn id="19" dur="1" fill="hold">
                                          <p:stCondLst>
                                            <p:cond delay="0"/>
                                          </p:stCondLst>
                                        </p:cTn>
                                        <p:tgtEl>
                                          <p:spTgt spid="33801"/>
                                        </p:tgtEl>
                                        <p:attrNameLst>
                                          <p:attrName>style.visibility</p:attrName>
                                        </p:attrNameLst>
                                      </p:cBhvr>
                                      <p:to>
                                        <p:strVal val="visible"/>
                                      </p:to>
                                    </p:set>
                                    <p:animEffect transition="in" filter="strips(downRight)">
                                      <p:cBhvr>
                                        <p:cTn id="20" dur="500"/>
                                        <p:tgtEl>
                                          <p:spTgt spid="33801"/>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33799"/>
                                        </p:tgtEl>
                                        <p:attrNameLst>
                                          <p:attrName>style.visibility</p:attrName>
                                        </p:attrNameLst>
                                      </p:cBhvr>
                                      <p:to>
                                        <p:strVal val="visible"/>
                                      </p:to>
                                    </p:set>
                                    <p:animEffect transition="in" filter="strips(downRight)">
                                      <p:cBhvr>
                                        <p:cTn id="24" dur="500"/>
                                        <p:tgtEl>
                                          <p:spTgt spid="33799"/>
                                        </p:tgtEl>
                                      </p:cBhvr>
                                    </p:animEffect>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33800"/>
                                        </p:tgtEl>
                                        <p:attrNameLst>
                                          <p:attrName>style.visibility</p:attrName>
                                        </p:attrNameLst>
                                      </p:cBhvr>
                                      <p:to>
                                        <p:strVal val="visible"/>
                                      </p:to>
                                    </p:set>
                                    <p:animEffect transition="in" filter="strips(downRight)">
                                      <p:cBhvr>
                                        <p:cTn id="28" dur="500"/>
                                        <p:tgtEl>
                                          <p:spTgt spid="3380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33796"/>
                                        </p:tgtEl>
                                        <p:attrNameLst>
                                          <p:attrName>style.visibility</p:attrName>
                                        </p:attrNameLst>
                                      </p:cBhvr>
                                      <p:to>
                                        <p:strVal val="visible"/>
                                      </p:to>
                                    </p:set>
                                    <p:animEffect transition="in" filter="strips(downRight)">
                                      <p:cBhvr>
                                        <p:cTn id="33" dur="500"/>
                                        <p:tgtEl>
                                          <p:spTgt spid="33796"/>
                                        </p:tgtEl>
                                      </p:cBhvr>
                                    </p:animEffect>
                                  </p:childTnLst>
                                </p:cTn>
                              </p:par>
                            </p:childTnLst>
                          </p:cTn>
                        </p:par>
                        <p:par>
                          <p:cTn id="34" fill="hold">
                            <p:stCondLst>
                              <p:cond delay="500"/>
                            </p:stCondLst>
                            <p:childTnLst>
                              <p:par>
                                <p:cTn id="35" presetID="18" presetClass="entr" presetSubtype="6" fill="hold" grpId="0" nodeType="afterEffect">
                                  <p:stCondLst>
                                    <p:cond delay="0"/>
                                  </p:stCondLst>
                                  <p:childTnLst>
                                    <p:set>
                                      <p:cBhvr>
                                        <p:cTn id="36" dur="1" fill="hold">
                                          <p:stCondLst>
                                            <p:cond delay="0"/>
                                          </p:stCondLst>
                                        </p:cTn>
                                        <p:tgtEl>
                                          <p:spTgt spid="33798"/>
                                        </p:tgtEl>
                                        <p:attrNameLst>
                                          <p:attrName>style.visibility</p:attrName>
                                        </p:attrNameLst>
                                      </p:cBhvr>
                                      <p:to>
                                        <p:strVal val="visible"/>
                                      </p:to>
                                    </p:set>
                                    <p:animEffect transition="in" filter="strips(downRight)">
                                      <p:cBhvr>
                                        <p:cTn id="37" dur="500"/>
                                        <p:tgtEl>
                                          <p:spTgt spid="33798"/>
                                        </p:tgtEl>
                                      </p:cBhvr>
                                    </p:animEffect>
                                  </p:childTnLst>
                                </p:cTn>
                              </p:par>
                            </p:childTnLst>
                          </p:cTn>
                        </p:par>
                        <p:par>
                          <p:cTn id="38" fill="hold">
                            <p:stCondLst>
                              <p:cond delay="1000"/>
                            </p:stCondLst>
                            <p:childTnLst>
                              <p:par>
                                <p:cTn id="39" presetID="18" presetClass="entr" presetSubtype="6" fill="hold" nodeType="afterEffect">
                                  <p:stCondLst>
                                    <p:cond delay="0"/>
                                  </p:stCondLst>
                                  <p:childTnLst>
                                    <p:set>
                                      <p:cBhvr>
                                        <p:cTn id="40" dur="1" fill="hold">
                                          <p:stCondLst>
                                            <p:cond delay="0"/>
                                          </p:stCondLst>
                                        </p:cTn>
                                        <p:tgtEl>
                                          <p:spTgt spid="33802"/>
                                        </p:tgtEl>
                                        <p:attrNameLst>
                                          <p:attrName>style.visibility</p:attrName>
                                        </p:attrNameLst>
                                      </p:cBhvr>
                                      <p:to>
                                        <p:strVal val="visible"/>
                                      </p:to>
                                    </p:set>
                                    <p:animEffect transition="in" filter="strips(downRight)">
                                      <p:cBhvr>
                                        <p:cTn id="41" dur="500"/>
                                        <p:tgtEl>
                                          <p:spTgt spid="33802"/>
                                        </p:tgtEl>
                                      </p:cBhvr>
                                    </p:animEffect>
                                  </p:childTnLst>
                                </p:cTn>
                              </p:par>
                            </p:childTnLst>
                          </p:cTn>
                        </p:par>
                        <p:par>
                          <p:cTn id="42" fill="hold">
                            <p:stCondLst>
                              <p:cond delay="1500"/>
                            </p:stCondLst>
                            <p:childTnLst>
                              <p:par>
                                <p:cTn id="43" presetID="18" presetClass="entr" presetSubtype="6" fill="hold" nodeType="afterEffect">
                                  <p:stCondLst>
                                    <p:cond delay="0"/>
                                  </p:stCondLst>
                                  <p:childTnLst>
                                    <p:set>
                                      <p:cBhvr>
                                        <p:cTn id="44" dur="1" fill="hold">
                                          <p:stCondLst>
                                            <p:cond delay="0"/>
                                          </p:stCondLst>
                                        </p:cTn>
                                        <p:tgtEl>
                                          <p:spTgt spid="33803"/>
                                        </p:tgtEl>
                                        <p:attrNameLst>
                                          <p:attrName>style.visibility</p:attrName>
                                        </p:attrNameLst>
                                      </p:cBhvr>
                                      <p:to>
                                        <p:strVal val="visible"/>
                                      </p:to>
                                    </p:set>
                                    <p:animEffect transition="in" filter="strips(downRight)">
                                      <p:cBhvr>
                                        <p:cTn id="45" dur="500"/>
                                        <p:tgtEl>
                                          <p:spTgt spid="33803"/>
                                        </p:tgtEl>
                                      </p:cBhvr>
                                    </p:animEffect>
                                  </p:childTnLst>
                                </p:cTn>
                              </p:par>
                            </p:childTnLst>
                          </p:cTn>
                        </p:par>
                        <p:par>
                          <p:cTn id="46" fill="hold">
                            <p:stCondLst>
                              <p:cond delay="2000"/>
                            </p:stCondLst>
                            <p:childTnLst>
                              <p:par>
                                <p:cTn id="47" presetID="18" presetClass="entr" presetSubtype="6" fill="hold" nodeType="afterEffect">
                                  <p:stCondLst>
                                    <p:cond delay="0"/>
                                  </p:stCondLst>
                                  <p:childTnLst>
                                    <p:set>
                                      <p:cBhvr>
                                        <p:cTn id="48" dur="1" fill="hold">
                                          <p:stCondLst>
                                            <p:cond delay="0"/>
                                          </p:stCondLst>
                                        </p:cTn>
                                        <p:tgtEl>
                                          <p:spTgt spid="33804"/>
                                        </p:tgtEl>
                                        <p:attrNameLst>
                                          <p:attrName>style.visibility</p:attrName>
                                        </p:attrNameLst>
                                      </p:cBhvr>
                                      <p:to>
                                        <p:strVal val="visible"/>
                                      </p:to>
                                    </p:set>
                                    <p:animEffect transition="in" filter="strips(downRight)">
                                      <p:cBhvr>
                                        <p:cTn id="49" dur="500"/>
                                        <p:tgtEl>
                                          <p:spTgt spid="3380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3380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33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autoUpdateAnimBg="0"/>
      <p:bldP spid="33796" grpId="0" autoUpdateAnimBg="0"/>
      <p:bldP spid="33797" grpId="0" autoUpdateAnimBg="0"/>
      <p:bldP spid="33798" grpId="0" autoUpdateAnimBg="0"/>
      <p:bldP spid="33806" grpId="0" autoUpdateAnimBg="0"/>
      <p:bldP spid="3380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lgn="ctr"/>
            <a:r>
              <a:rPr lang="en-GB" b="1" dirty="0" smtClean="0">
                <a:latin typeface="Times New Roman" pitchFamily="18" charset="0"/>
              </a:rPr>
              <a:t>RS Flip-Flops</a:t>
            </a:r>
            <a:endParaRPr lang="en-GB" dirty="0"/>
          </a:p>
        </p:txBody>
      </p:sp>
      <p:sp>
        <p:nvSpPr>
          <p:cNvPr id="203779" name="Rectangle 3"/>
          <p:cNvSpPr>
            <a:spLocks noGrp="1" noChangeArrowheads="1"/>
          </p:cNvSpPr>
          <p:nvPr>
            <p:ph type="body" idx="1"/>
          </p:nvPr>
        </p:nvSpPr>
        <p:spPr>
          <a:xfrm>
            <a:off x="1143000" y="1295400"/>
            <a:ext cx="7772400" cy="5334000"/>
          </a:xfrm>
        </p:spPr>
        <p:txBody>
          <a:bodyPr>
            <a:noAutofit/>
          </a:bodyPr>
          <a:lstStyle/>
          <a:p>
            <a:pPr>
              <a:spcBef>
                <a:spcPts val="0"/>
              </a:spcBef>
              <a:buSzPct val="120000"/>
              <a:buFont typeface="Wingdings" pitchFamily="2" charset="2"/>
              <a:buChar char="§"/>
            </a:pPr>
            <a:r>
              <a:rPr lang="en-GB" sz="2800" i="1" dirty="0"/>
              <a:t>Complementary</a:t>
            </a:r>
            <a:r>
              <a:rPr lang="en-GB" sz="2800" dirty="0"/>
              <a:t> outputs: </a:t>
            </a:r>
            <a:r>
              <a:rPr lang="en-GB" sz="2800" i="1" dirty="0"/>
              <a:t>Q</a:t>
            </a:r>
            <a:r>
              <a:rPr lang="en-GB" sz="2800" dirty="0"/>
              <a:t> and </a:t>
            </a:r>
            <a:r>
              <a:rPr lang="en-GB" sz="2800" i="1" dirty="0"/>
              <a:t>Q'</a:t>
            </a:r>
            <a:r>
              <a:rPr lang="en-GB" sz="2800" dirty="0"/>
              <a:t>.</a:t>
            </a:r>
          </a:p>
          <a:p>
            <a:pPr>
              <a:spcBef>
                <a:spcPts val="0"/>
              </a:spcBef>
              <a:buSzPct val="120000"/>
              <a:buFont typeface="Wingdings" pitchFamily="2" charset="2"/>
              <a:buChar char="§"/>
            </a:pPr>
            <a:r>
              <a:rPr lang="en-GB" sz="2800" dirty="0"/>
              <a:t>When </a:t>
            </a:r>
            <a:r>
              <a:rPr lang="en-GB" sz="2800" i="1" dirty="0"/>
              <a:t>Q</a:t>
            </a:r>
            <a:r>
              <a:rPr lang="en-GB" sz="2800" dirty="0"/>
              <a:t> is HIGH, the latch is in </a:t>
            </a:r>
            <a:r>
              <a:rPr lang="en-GB" sz="2800" i="1" dirty="0">
                <a:solidFill>
                  <a:srgbClr val="0000CC"/>
                </a:solidFill>
              </a:rPr>
              <a:t>SET</a:t>
            </a:r>
            <a:r>
              <a:rPr lang="en-GB" sz="2800" dirty="0"/>
              <a:t> state.</a:t>
            </a:r>
          </a:p>
          <a:p>
            <a:pPr>
              <a:spcBef>
                <a:spcPts val="0"/>
              </a:spcBef>
              <a:buSzPct val="120000"/>
              <a:buFont typeface="Wingdings" pitchFamily="2" charset="2"/>
              <a:buChar char="§"/>
            </a:pPr>
            <a:r>
              <a:rPr lang="en-GB" sz="2800" dirty="0"/>
              <a:t>When </a:t>
            </a:r>
            <a:r>
              <a:rPr lang="en-GB" sz="2800" i="1" dirty="0"/>
              <a:t>Q</a:t>
            </a:r>
            <a:r>
              <a:rPr lang="en-GB" sz="2800" dirty="0"/>
              <a:t> is LOW, the latch is in </a:t>
            </a:r>
            <a:r>
              <a:rPr lang="en-GB" sz="2800" i="1" dirty="0">
                <a:solidFill>
                  <a:srgbClr val="0000CC"/>
                </a:solidFill>
              </a:rPr>
              <a:t>RESET</a:t>
            </a:r>
            <a:r>
              <a:rPr lang="en-GB" sz="2800" dirty="0"/>
              <a:t> state</a:t>
            </a:r>
            <a:r>
              <a:rPr lang="en-GB" sz="2800" dirty="0" smtClean="0"/>
              <a:t>.</a:t>
            </a:r>
          </a:p>
          <a:p>
            <a:pPr>
              <a:spcBef>
                <a:spcPts val="0"/>
              </a:spcBef>
              <a:buSzPct val="120000"/>
              <a:buFont typeface="Wingdings" pitchFamily="2" charset="2"/>
              <a:buChar char="§"/>
            </a:pPr>
            <a:r>
              <a:rPr lang="en-GB" sz="2800" dirty="0" smtClean="0"/>
              <a:t>When any input of a NOR gate is HIGH, it forces its output to an Low.</a:t>
            </a:r>
            <a:endParaRPr lang="en-GB" sz="2800" dirty="0"/>
          </a:p>
          <a:p>
            <a:pPr>
              <a:spcBef>
                <a:spcPts val="0"/>
              </a:spcBef>
              <a:buSzPct val="120000"/>
              <a:buFont typeface="Wingdings" pitchFamily="2" charset="2"/>
              <a:buChar char="§"/>
            </a:pPr>
            <a:r>
              <a:rPr lang="en-GB" sz="2800" dirty="0"/>
              <a:t>For </a:t>
            </a:r>
            <a:r>
              <a:rPr lang="en-GB" sz="2800" i="1" dirty="0">
                <a:solidFill>
                  <a:srgbClr val="0000CC"/>
                </a:solidFill>
              </a:rPr>
              <a:t>active-HIGH input</a:t>
            </a:r>
            <a:r>
              <a:rPr lang="en-GB" sz="2800" dirty="0">
                <a:solidFill>
                  <a:srgbClr val="0000CC"/>
                </a:solidFill>
              </a:rPr>
              <a:t> S-R latch</a:t>
            </a:r>
            <a:r>
              <a:rPr lang="en-GB" sz="2800" dirty="0"/>
              <a:t> </a:t>
            </a:r>
            <a:r>
              <a:rPr lang="en-GB" sz="1800" dirty="0"/>
              <a:t>(also known as NOR gate latch),</a:t>
            </a:r>
            <a:endParaRPr lang="en-GB" sz="2800" dirty="0"/>
          </a:p>
          <a:p>
            <a:pPr>
              <a:spcBef>
                <a:spcPts val="0"/>
              </a:spcBef>
              <a:buFont typeface="Monotype Sorts" pitchFamily="2" charset="2"/>
              <a:buNone/>
            </a:pPr>
            <a:r>
              <a:rPr lang="en-GB" sz="1800" dirty="0" smtClean="0"/>
              <a:t>	</a:t>
            </a:r>
            <a:r>
              <a:rPr lang="en-GB" sz="2800" dirty="0" smtClean="0"/>
              <a:t>Case 1: both inputs LOW </a:t>
            </a:r>
            <a:r>
              <a:rPr lang="en-GB" sz="2800" dirty="0" smtClean="0">
                <a:latin typeface="Wingdings 3" pitchFamily="18" charset="2"/>
                <a:sym typeface="ZapfDingbats" pitchFamily="82" charset="2"/>
              </a:rPr>
              <a:t>a</a:t>
            </a:r>
            <a:r>
              <a:rPr lang="en-GB" sz="2800" dirty="0" smtClean="0"/>
              <a:t> no change </a:t>
            </a:r>
            <a:r>
              <a:rPr lang="en-GB" sz="2800" dirty="0"/>
              <a:t>	</a:t>
            </a:r>
            <a:endParaRPr lang="en-GB" sz="2800" dirty="0" smtClean="0"/>
          </a:p>
          <a:p>
            <a:pPr>
              <a:spcBef>
                <a:spcPts val="0"/>
              </a:spcBef>
              <a:buFont typeface="Monotype Sorts" pitchFamily="2" charset="2"/>
              <a:buNone/>
            </a:pPr>
            <a:r>
              <a:rPr lang="en-GB" sz="2800" i="1" dirty="0" smtClean="0"/>
              <a:t>   Case 2:  S</a:t>
            </a:r>
            <a:r>
              <a:rPr lang="en-GB" sz="2800" dirty="0" smtClean="0"/>
              <a:t>=HIGH (and </a:t>
            </a:r>
            <a:r>
              <a:rPr lang="en-GB" sz="2800" i="1" dirty="0" smtClean="0"/>
              <a:t>R</a:t>
            </a:r>
            <a:r>
              <a:rPr lang="en-GB" sz="2800" dirty="0" smtClean="0"/>
              <a:t>=LOW) </a:t>
            </a:r>
            <a:r>
              <a:rPr lang="en-GB" sz="2800" dirty="0" smtClean="0">
                <a:latin typeface="Wingdings 3" pitchFamily="18" charset="2"/>
                <a:sym typeface="ZapfDingbats" pitchFamily="82" charset="2"/>
              </a:rPr>
              <a:t>a</a:t>
            </a:r>
            <a:r>
              <a:rPr lang="en-GB" sz="2800" dirty="0" smtClean="0"/>
              <a:t>  SET state </a:t>
            </a:r>
            <a:r>
              <a:rPr lang="en-GB" sz="2800" i="1" dirty="0" smtClean="0"/>
              <a:t>Case 3:  R</a:t>
            </a:r>
            <a:r>
              <a:rPr lang="en-GB" sz="2800" dirty="0" smtClean="0"/>
              <a:t>=HIGH </a:t>
            </a:r>
            <a:r>
              <a:rPr lang="en-GB" sz="2800" dirty="0"/>
              <a:t>(and </a:t>
            </a:r>
            <a:r>
              <a:rPr lang="en-GB" sz="2800" i="1" dirty="0"/>
              <a:t>S</a:t>
            </a:r>
            <a:r>
              <a:rPr lang="en-GB" sz="2800" dirty="0"/>
              <a:t>=LOW) </a:t>
            </a:r>
            <a:r>
              <a:rPr lang="en-GB" sz="2800" dirty="0">
                <a:latin typeface="Wingdings 3" pitchFamily="18" charset="2"/>
                <a:sym typeface="ZapfDingbats" pitchFamily="82" charset="2"/>
              </a:rPr>
              <a:t>a</a:t>
            </a:r>
            <a:r>
              <a:rPr lang="en-GB" sz="2800" dirty="0"/>
              <a:t>  RESET state</a:t>
            </a:r>
          </a:p>
          <a:p>
            <a:pPr>
              <a:spcBef>
                <a:spcPts val="0"/>
              </a:spcBef>
              <a:buFont typeface="Monotype Sorts" pitchFamily="2" charset="2"/>
              <a:buNone/>
            </a:pPr>
            <a:r>
              <a:rPr lang="en-GB" sz="2800" dirty="0"/>
              <a:t>	</a:t>
            </a:r>
            <a:r>
              <a:rPr lang="en-GB" sz="2800" dirty="0" smtClean="0"/>
              <a:t>Case 4:  both </a:t>
            </a:r>
            <a:r>
              <a:rPr lang="en-GB" sz="2800" dirty="0"/>
              <a:t>inputs HIGH </a:t>
            </a:r>
            <a:r>
              <a:rPr lang="en-GB" sz="2800" dirty="0">
                <a:latin typeface="Wingdings 3" pitchFamily="18" charset="2"/>
                <a:sym typeface="ZapfDingbats" pitchFamily="82" charset="2"/>
              </a:rPr>
              <a:t>a</a:t>
            </a:r>
            <a:r>
              <a:rPr lang="en-GB" sz="2800" dirty="0"/>
              <a:t> </a:t>
            </a:r>
            <a:r>
              <a:rPr lang="en-GB" sz="2800" i="1" dirty="0"/>
              <a:t>Q</a:t>
            </a:r>
            <a:r>
              <a:rPr lang="en-GB" sz="2800" dirty="0"/>
              <a:t> and </a:t>
            </a:r>
            <a:r>
              <a:rPr lang="en-GB" sz="2800" i="1" dirty="0"/>
              <a:t>Q'</a:t>
            </a:r>
            <a:r>
              <a:rPr lang="en-GB" sz="2800" dirty="0"/>
              <a:t> both </a:t>
            </a:r>
            <a:endParaRPr lang="en-GB" sz="2800" dirty="0" smtClean="0"/>
          </a:p>
          <a:p>
            <a:pPr>
              <a:spcBef>
                <a:spcPts val="0"/>
              </a:spcBef>
              <a:buFont typeface="Monotype Sorts" pitchFamily="2" charset="2"/>
              <a:buNone/>
            </a:pPr>
            <a:r>
              <a:rPr lang="en-GB" sz="2800" dirty="0" smtClean="0"/>
              <a:t>                                                    LOW </a:t>
            </a:r>
            <a:r>
              <a:rPr lang="en-GB" sz="2800" dirty="0"/>
              <a:t>(invalid)!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type="body" idx="1"/>
          </p:nvPr>
        </p:nvSpPr>
        <p:spPr>
          <a:xfrm>
            <a:off x="1219200" y="3733800"/>
            <a:ext cx="7696200" cy="2057400"/>
          </a:xfrm>
        </p:spPr>
        <p:txBody>
          <a:bodyPr>
            <a:noAutofit/>
          </a:bodyPr>
          <a:lstStyle/>
          <a:p>
            <a:pPr>
              <a:spcBef>
                <a:spcPts val="0"/>
              </a:spcBef>
              <a:buFont typeface="Monotype Sorts" pitchFamily="2" charset="2"/>
              <a:buNone/>
            </a:pPr>
            <a:r>
              <a:rPr lang="en-GB" sz="2800" dirty="0" smtClean="0">
                <a:solidFill>
                  <a:srgbClr val="FF0000"/>
                </a:solidFill>
              </a:rPr>
              <a:t>Case 1: R = 0 and S = 0;</a:t>
            </a:r>
          </a:p>
          <a:p>
            <a:pPr>
              <a:spcBef>
                <a:spcPts val="0"/>
              </a:spcBef>
            </a:pPr>
            <a:r>
              <a:rPr lang="en-GB" sz="2800" dirty="0" smtClean="0"/>
              <a:t>Since a 0 at the input of a NOR gate has no effect on its output (A NOR gate), FF remains in its present state i.e. Q remains unchanged.</a:t>
            </a:r>
          </a:p>
        </p:txBody>
      </p:sp>
      <p:grpSp>
        <p:nvGrpSpPr>
          <p:cNvPr id="82" name="Group 81"/>
          <p:cNvGrpSpPr/>
          <p:nvPr/>
        </p:nvGrpSpPr>
        <p:grpSpPr>
          <a:xfrm>
            <a:off x="5235574" y="1828800"/>
            <a:ext cx="3603626" cy="1604963"/>
            <a:chOff x="5105400" y="528637"/>
            <a:chExt cx="3603626" cy="1604963"/>
          </a:xfrm>
        </p:grpSpPr>
        <p:graphicFrame>
          <p:nvGraphicFramePr>
            <p:cNvPr id="40" name="Object 49"/>
            <p:cNvGraphicFramePr>
              <a:graphicFrameLocks noChangeAspect="1"/>
            </p:cNvGraphicFramePr>
            <p:nvPr/>
          </p:nvGraphicFramePr>
          <p:xfrm>
            <a:off x="5280026" y="533400"/>
            <a:ext cx="3429000" cy="1600200"/>
          </p:xfrm>
          <a:graphic>
            <a:graphicData uri="http://schemas.openxmlformats.org/presentationml/2006/ole">
              <p:oleObj spid="_x0000_s27651" name="Document" r:id="rId3" imgW="3877777" imgH="1746224" progId="Word.Document.8">
                <p:embed/>
              </p:oleObj>
            </a:graphicData>
          </a:graphic>
        </p:graphicFrame>
        <p:sp>
          <p:nvSpPr>
            <p:cNvPr id="41" name="Line 50"/>
            <p:cNvSpPr>
              <a:spLocks noChangeShapeType="1"/>
            </p:cNvSpPr>
            <p:nvPr/>
          </p:nvSpPr>
          <p:spPr bwMode="auto">
            <a:xfrm>
              <a:off x="5429251" y="757237"/>
              <a:ext cx="1584325" cy="0"/>
            </a:xfrm>
            <a:prstGeom prst="line">
              <a:avLst/>
            </a:prstGeom>
            <a:noFill/>
            <a:ln w="15875">
              <a:solidFill>
                <a:schemeClr val="tx1"/>
              </a:solidFill>
              <a:round/>
              <a:headEnd/>
              <a:tailEnd/>
            </a:ln>
            <a:effectLst/>
          </p:spPr>
          <p:txBody>
            <a:bodyPr wrap="none" anchor="ctr"/>
            <a:lstStyle/>
            <a:p>
              <a:endParaRPr lang="en-US"/>
            </a:p>
          </p:txBody>
        </p:sp>
        <p:sp>
          <p:nvSpPr>
            <p:cNvPr id="42" name="Line 51"/>
            <p:cNvSpPr>
              <a:spLocks noChangeShapeType="1"/>
            </p:cNvSpPr>
            <p:nvPr/>
          </p:nvSpPr>
          <p:spPr bwMode="auto">
            <a:xfrm rot="5400000">
              <a:off x="5314951" y="1309687"/>
              <a:ext cx="1562100" cy="0"/>
            </a:xfrm>
            <a:prstGeom prst="line">
              <a:avLst/>
            </a:prstGeom>
            <a:noFill/>
            <a:ln w="15875">
              <a:solidFill>
                <a:schemeClr val="tx1"/>
              </a:solidFill>
              <a:round/>
              <a:headEnd/>
              <a:tailEnd/>
            </a:ln>
            <a:effectLst/>
          </p:spPr>
          <p:txBody>
            <a:bodyPr wrap="none" anchor="ctr"/>
            <a:lstStyle/>
            <a:p>
              <a:endParaRPr lang="en-US"/>
            </a:p>
          </p:txBody>
        </p:sp>
        <p:sp>
          <p:nvSpPr>
            <p:cNvPr id="35" name="AutoShape 186"/>
            <p:cNvSpPr>
              <a:spLocks noChangeArrowheads="1"/>
            </p:cNvSpPr>
            <p:nvPr/>
          </p:nvSpPr>
          <p:spPr bwMode="auto">
            <a:xfrm>
              <a:off x="5105400" y="985837"/>
              <a:ext cx="304800" cy="152400"/>
            </a:xfrm>
            <a:prstGeom prst="rightArrow">
              <a:avLst>
                <a:gd name="adj1" fmla="val 50000"/>
                <a:gd name="adj2" fmla="val 50000"/>
              </a:avLst>
            </a:prstGeom>
            <a:solidFill>
              <a:srgbClr val="0000FF"/>
            </a:solidFill>
            <a:ln w="9525">
              <a:solidFill>
                <a:schemeClr val="tx1"/>
              </a:solidFill>
              <a:miter lim="800000"/>
              <a:headEnd/>
              <a:tailEnd/>
            </a:ln>
            <a:effectLst/>
          </p:spPr>
          <p:txBody>
            <a:bodyPr wrap="none" anchor="ctr"/>
            <a:lstStyle/>
            <a:p>
              <a:endParaRPr lang="en-US"/>
            </a:p>
          </p:txBody>
        </p:sp>
        <p:sp>
          <p:nvSpPr>
            <p:cNvPr id="12" name="AutoShape 187"/>
            <p:cNvSpPr>
              <a:spLocks noChangeArrowheads="1"/>
            </p:cNvSpPr>
            <p:nvPr/>
          </p:nvSpPr>
          <p:spPr bwMode="auto">
            <a:xfrm>
              <a:off x="5105400" y="757237"/>
              <a:ext cx="304800" cy="152400"/>
            </a:xfrm>
            <a:prstGeom prst="rightArrow">
              <a:avLst>
                <a:gd name="adj1" fmla="val 50000"/>
                <a:gd name="adj2" fmla="val 50000"/>
              </a:avLst>
            </a:prstGeom>
            <a:solidFill>
              <a:srgbClr val="FF0000"/>
            </a:solidFill>
            <a:ln w="9525">
              <a:solidFill>
                <a:schemeClr val="tx1"/>
              </a:solidFill>
              <a:miter lim="800000"/>
              <a:headEnd/>
              <a:tailEnd/>
            </a:ln>
            <a:effectLst/>
          </p:spPr>
          <p:txBody>
            <a:bodyPr wrap="none" anchor="ctr"/>
            <a:lstStyle/>
            <a:p>
              <a:endParaRPr lang="en-US"/>
            </a:p>
          </p:txBody>
        </p:sp>
        <p:sp>
          <p:nvSpPr>
            <p:cNvPr id="24" name="AutoShape 188"/>
            <p:cNvSpPr>
              <a:spLocks noChangeArrowheads="1"/>
            </p:cNvSpPr>
            <p:nvPr/>
          </p:nvSpPr>
          <p:spPr bwMode="auto">
            <a:xfrm>
              <a:off x="5105400" y="1214437"/>
              <a:ext cx="304800" cy="152400"/>
            </a:xfrm>
            <a:prstGeom prst="rightArrow">
              <a:avLst>
                <a:gd name="adj1" fmla="val 50000"/>
                <a:gd name="adj2" fmla="val 50000"/>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a:p>
          </p:txBody>
        </p:sp>
        <p:sp>
          <p:nvSpPr>
            <p:cNvPr id="15" name="AutoShape 190"/>
            <p:cNvSpPr>
              <a:spLocks noChangeArrowheads="1"/>
            </p:cNvSpPr>
            <p:nvPr/>
          </p:nvSpPr>
          <p:spPr bwMode="auto">
            <a:xfrm>
              <a:off x="5105400" y="1443041"/>
              <a:ext cx="304800" cy="152400"/>
            </a:xfrm>
            <a:prstGeom prst="rightArrow">
              <a:avLst>
                <a:gd name="adj1" fmla="val 50000"/>
                <a:gd name="adj2" fmla="val 5000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p>
          </p:txBody>
        </p:sp>
      </p:grpSp>
      <p:grpSp>
        <p:nvGrpSpPr>
          <p:cNvPr id="83" name="Group 82"/>
          <p:cNvGrpSpPr/>
          <p:nvPr/>
        </p:nvGrpSpPr>
        <p:grpSpPr>
          <a:xfrm>
            <a:off x="1295400" y="304800"/>
            <a:ext cx="3733800" cy="2057399"/>
            <a:chOff x="1676400" y="528639"/>
            <a:chExt cx="2819400" cy="1528761"/>
          </a:xfrm>
        </p:grpSpPr>
        <p:grpSp>
          <p:nvGrpSpPr>
            <p:cNvPr id="7" name="Group 138"/>
            <p:cNvGrpSpPr>
              <a:grpSpLocks/>
            </p:cNvGrpSpPr>
            <p:nvPr/>
          </p:nvGrpSpPr>
          <p:grpSpPr bwMode="auto">
            <a:xfrm>
              <a:off x="1905002" y="528639"/>
              <a:ext cx="2403477" cy="1368426"/>
              <a:chOff x="1266" y="1192"/>
              <a:chExt cx="1514" cy="862"/>
            </a:xfrm>
          </p:grpSpPr>
          <p:grpSp>
            <p:nvGrpSpPr>
              <p:cNvPr id="43" name="Group 12"/>
              <p:cNvGrpSpPr>
                <a:grpSpLocks/>
              </p:cNvGrpSpPr>
              <p:nvPr/>
            </p:nvGrpSpPr>
            <p:grpSpPr bwMode="auto">
              <a:xfrm>
                <a:off x="1770" y="1743"/>
                <a:ext cx="401" cy="240"/>
                <a:chOff x="1619" y="1584"/>
                <a:chExt cx="314" cy="192"/>
              </a:xfrm>
            </p:grpSpPr>
            <p:grpSp>
              <p:nvGrpSpPr>
                <p:cNvPr id="70" name="Group 13"/>
                <p:cNvGrpSpPr>
                  <a:grpSpLocks/>
                </p:cNvGrpSpPr>
                <p:nvPr/>
              </p:nvGrpSpPr>
              <p:grpSpPr bwMode="auto">
                <a:xfrm>
                  <a:off x="1619" y="1584"/>
                  <a:ext cx="238" cy="192"/>
                  <a:chOff x="6768" y="11808"/>
                  <a:chExt cx="1008" cy="792"/>
                </a:xfrm>
              </p:grpSpPr>
              <p:sp>
                <p:nvSpPr>
                  <p:cNvPr id="72" name="Freeform 14"/>
                  <p:cNvSpPr>
                    <a:spLocks/>
                  </p:cNvSpPr>
                  <p:nvPr/>
                </p:nvSpPr>
                <p:spPr bwMode="auto">
                  <a:xfrm>
                    <a:off x="6768" y="11808"/>
                    <a:ext cx="144" cy="792"/>
                  </a:xfrm>
                  <a:custGeom>
                    <a:avLst/>
                    <a:gdLst/>
                    <a:ahLst/>
                    <a:cxnLst>
                      <a:cxn ang="0">
                        <a:pos x="0" y="0"/>
                      </a:cxn>
                      <a:cxn ang="0">
                        <a:pos x="288" y="432"/>
                      </a:cxn>
                      <a:cxn ang="0">
                        <a:pos x="0" y="864"/>
                      </a:cxn>
                    </a:cxnLst>
                    <a:rect l="0" t="0" r="r" b="b"/>
                    <a:pathLst>
                      <a:path w="288" h="864">
                        <a:moveTo>
                          <a:pt x="0" y="0"/>
                        </a:moveTo>
                        <a:cubicBezTo>
                          <a:pt x="144" y="144"/>
                          <a:pt x="288" y="288"/>
                          <a:pt x="288" y="432"/>
                        </a:cubicBezTo>
                        <a:cubicBezTo>
                          <a:pt x="288" y="576"/>
                          <a:pt x="48" y="792"/>
                          <a:pt x="0" y="864"/>
                        </a:cubicBezTo>
                      </a:path>
                    </a:pathLst>
                  </a:custGeom>
                  <a:noFill/>
                  <a:ln w="25400">
                    <a:solidFill>
                      <a:srgbClr val="000000"/>
                    </a:solidFill>
                    <a:round/>
                    <a:headEnd/>
                    <a:tailEnd/>
                  </a:ln>
                </p:spPr>
                <p:txBody>
                  <a:bodyPr/>
                  <a:lstStyle/>
                  <a:p>
                    <a:endParaRPr lang="en-US"/>
                  </a:p>
                </p:txBody>
              </p:sp>
              <p:sp>
                <p:nvSpPr>
                  <p:cNvPr id="73" name="Line 15"/>
                  <p:cNvSpPr>
                    <a:spLocks noChangeShapeType="1"/>
                  </p:cNvSpPr>
                  <p:nvPr/>
                </p:nvSpPr>
                <p:spPr bwMode="auto">
                  <a:xfrm>
                    <a:off x="6768" y="11808"/>
                    <a:ext cx="360" cy="0"/>
                  </a:xfrm>
                  <a:prstGeom prst="line">
                    <a:avLst/>
                  </a:prstGeom>
                  <a:noFill/>
                  <a:ln w="25400">
                    <a:solidFill>
                      <a:srgbClr val="000000"/>
                    </a:solidFill>
                    <a:round/>
                    <a:headEnd/>
                    <a:tailEnd/>
                  </a:ln>
                </p:spPr>
                <p:txBody>
                  <a:bodyPr/>
                  <a:lstStyle/>
                  <a:p>
                    <a:endParaRPr lang="en-US"/>
                  </a:p>
                </p:txBody>
              </p:sp>
              <p:sp>
                <p:nvSpPr>
                  <p:cNvPr id="74" name="Line 16"/>
                  <p:cNvSpPr>
                    <a:spLocks noChangeShapeType="1"/>
                  </p:cNvSpPr>
                  <p:nvPr/>
                </p:nvSpPr>
                <p:spPr bwMode="auto">
                  <a:xfrm>
                    <a:off x="6768" y="12600"/>
                    <a:ext cx="360" cy="0"/>
                  </a:xfrm>
                  <a:prstGeom prst="line">
                    <a:avLst/>
                  </a:prstGeom>
                  <a:noFill/>
                  <a:ln w="25400">
                    <a:solidFill>
                      <a:srgbClr val="000000"/>
                    </a:solidFill>
                    <a:round/>
                    <a:headEnd/>
                    <a:tailEnd/>
                  </a:ln>
                </p:spPr>
                <p:txBody>
                  <a:bodyPr/>
                  <a:lstStyle/>
                  <a:p>
                    <a:endParaRPr lang="en-US"/>
                  </a:p>
                </p:txBody>
              </p:sp>
              <p:sp>
                <p:nvSpPr>
                  <p:cNvPr id="75" name="Freeform 17"/>
                  <p:cNvSpPr>
                    <a:spLocks/>
                  </p:cNvSpPr>
                  <p:nvPr/>
                </p:nvSpPr>
                <p:spPr bwMode="auto">
                  <a:xfrm>
                    <a:off x="7128" y="1180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sp>
                <p:nvSpPr>
                  <p:cNvPr id="76" name="Freeform 18"/>
                  <p:cNvSpPr>
                    <a:spLocks/>
                  </p:cNvSpPr>
                  <p:nvPr/>
                </p:nvSpPr>
                <p:spPr bwMode="auto">
                  <a:xfrm flipV="1">
                    <a:off x="7128" y="1216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grpSp>
            <p:sp>
              <p:nvSpPr>
                <p:cNvPr id="71" name="Oval 19"/>
                <p:cNvSpPr>
                  <a:spLocks noChangeArrowheads="1"/>
                </p:cNvSpPr>
                <p:nvPr/>
              </p:nvSpPr>
              <p:spPr bwMode="auto">
                <a:xfrm>
                  <a:off x="1872" y="1646"/>
                  <a:ext cx="61" cy="62"/>
                </a:xfrm>
                <a:prstGeom prst="ellipse">
                  <a:avLst/>
                </a:prstGeom>
                <a:noFill/>
                <a:ln w="25400">
                  <a:solidFill>
                    <a:schemeClr val="tx1"/>
                  </a:solidFill>
                  <a:round/>
                  <a:headEnd/>
                  <a:tailEnd/>
                </a:ln>
                <a:effectLst/>
              </p:spPr>
              <p:txBody>
                <a:bodyPr wrap="none" anchor="ctr"/>
                <a:lstStyle/>
                <a:p>
                  <a:endParaRPr lang="en-US"/>
                </a:p>
              </p:txBody>
            </p:sp>
          </p:grpSp>
          <p:sp>
            <p:nvSpPr>
              <p:cNvPr id="44" name="Line 21"/>
              <p:cNvSpPr>
                <a:spLocks noChangeShapeType="1"/>
              </p:cNvSpPr>
              <p:nvPr/>
            </p:nvSpPr>
            <p:spPr bwMode="auto">
              <a:xfrm>
                <a:off x="1467" y="1311"/>
                <a:ext cx="336" cy="0"/>
              </a:xfrm>
              <a:prstGeom prst="line">
                <a:avLst/>
              </a:prstGeom>
              <a:noFill/>
              <a:ln w="19050">
                <a:solidFill>
                  <a:schemeClr val="tx1"/>
                </a:solidFill>
                <a:round/>
                <a:headEnd/>
                <a:tailEnd/>
              </a:ln>
              <a:effectLst/>
            </p:spPr>
            <p:txBody>
              <a:bodyPr wrap="none" anchor="ctr"/>
              <a:lstStyle/>
              <a:p>
                <a:endParaRPr lang="en-US"/>
              </a:p>
            </p:txBody>
          </p:sp>
          <p:sp>
            <p:nvSpPr>
              <p:cNvPr id="45" name="Line 22"/>
              <p:cNvSpPr>
                <a:spLocks noChangeShapeType="1"/>
              </p:cNvSpPr>
              <p:nvPr/>
            </p:nvSpPr>
            <p:spPr bwMode="auto">
              <a:xfrm>
                <a:off x="1467" y="1935"/>
                <a:ext cx="336" cy="0"/>
              </a:xfrm>
              <a:prstGeom prst="line">
                <a:avLst/>
              </a:prstGeom>
              <a:noFill/>
              <a:ln w="19050">
                <a:solidFill>
                  <a:schemeClr val="tx1"/>
                </a:solidFill>
                <a:round/>
                <a:headEnd/>
                <a:tailEnd/>
              </a:ln>
              <a:effectLst/>
            </p:spPr>
            <p:txBody>
              <a:bodyPr wrap="none" anchor="ctr"/>
              <a:lstStyle/>
              <a:p>
                <a:endParaRPr lang="en-US"/>
              </a:p>
            </p:txBody>
          </p:sp>
          <p:sp>
            <p:nvSpPr>
              <p:cNvPr id="46" name="Line 23"/>
              <p:cNvSpPr>
                <a:spLocks noChangeShapeType="1"/>
              </p:cNvSpPr>
              <p:nvPr/>
            </p:nvSpPr>
            <p:spPr bwMode="auto">
              <a:xfrm>
                <a:off x="1659" y="1455"/>
                <a:ext cx="144" cy="0"/>
              </a:xfrm>
              <a:prstGeom prst="line">
                <a:avLst/>
              </a:prstGeom>
              <a:noFill/>
              <a:ln w="19050">
                <a:solidFill>
                  <a:schemeClr val="tx1"/>
                </a:solidFill>
                <a:round/>
                <a:headEnd/>
                <a:tailEnd/>
              </a:ln>
              <a:effectLst/>
            </p:spPr>
            <p:txBody>
              <a:bodyPr wrap="none" anchor="ctr"/>
              <a:lstStyle/>
              <a:p>
                <a:endParaRPr lang="en-US"/>
              </a:p>
            </p:txBody>
          </p:sp>
          <p:sp>
            <p:nvSpPr>
              <p:cNvPr id="47" name="Line 24"/>
              <p:cNvSpPr>
                <a:spLocks noChangeShapeType="1"/>
              </p:cNvSpPr>
              <p:nvPr/>
            </p:nvSpPr>
            <p:spPr bwMode="auto">
              <a:xfrm>
                <a:off x="1659" y="1791"/>
                <a:ext cx="144" cy="0"/>
              </a:xfrm>
              <a:prstGeom prst="line">
                <a:avLst/>
              </a:prstGeom>
              <a:noFill/>
              <a:ln w="19050">
                <a:solidFill>
                  <a:schemeClr val="tx1"/>
                </a:solidFill>
                <a:round/>
                <a:headEnd/>
                <a:tailEnd/>
              </a:ln>
              <a:effectLst/>
            </p:spPr>
            <p:txBody>
              <a:bodyPr wrap="none" anchor="ctr"/>
              <a:lstStyle/>
              <a:p>
                <a:endParaRPr lang="en-US"/>
              </a:p>
            </p:txBody>
          </p:sp>
          <p:sp>
            <p:nvSpPr>
              <p:cNvPr id="48" name="Line 25"/>
              <p:cNvSpPr>
                <a:spLocks noChangeShapeType="1"/>
              </p:cNvSpPr>
              <p:nvPr/>
            </p:nvSpPr>
            <p:spPr bwMode="auto">
              <a:xfrm rot="5400000">
                <a:off x="1611" y="1503"/>
                <a:ext cx="96" cy="0"/>
              </a:xfrm>
              <a:prstGeom prst="line">
                <a:avLst/>
              </a:prstGeom>
              <a:noFill/>
              <a:ln w="19050">
                <a:solidFill>
                  <a:schemeClr val="tx1"/>
                </a:solidFill>
                <a:round/>
                <a:headEnd/>
                <a:tailEnd/>
              </a:ln>
              <a:effectLst/>
            </p:spPr>
            <p:txBody>
              <a:bodyPr wrap="none" anchor="ctr"/>
              <a:lstStyle/>
              <a:p>
                <a:endParaRPr lang="en-US"/>
              </a:p>
            </p:txBody>
          </p:sp>
          <p:sp>
            <p:nvSpPr>
              <p:cNvPr id="49" name="Line 26"/>
              <p:cNvSpPr>
                <a:spLocks noChangeShapeType="1"/>
              </p:cNvSpPr>
              <p:nvPr/>
            </p:nvSpPr>
            <p:spPr bwMode="auto">
              <a:xfrm rot="5400000">
                <a:off x="1611" y="1743"/>
                <a:ext cx="96" cy="0"/>
              </a:xfrm>
              <a:prstGeom prst="line">
                <a:avLst/>
              </a:prstGeom>
              <a:noFill/>
              <a:ln w="19050">
                <a:solidFill>
                  <a:schemeClr val="tx1"/>
                </a:solidFill>
                <a:round/>
                <a:headEnd/>
                <a:tailEnd/>
              </a:ln>
              <a:effectLst/>
            </p:spPr>
            <p:txBody>
              <a:bodyPr wrap="none" anchor="ctr"/>
              <a:lstStyle/>
              <a:p>
                <a:endParaRPr lang="en-US"/>
              </a:p>
            </p:txBody>
          </p:sp>
          <p:sp>
            <p:nvSpPr>
              <p:cNvPr id="50" name="Line 27"/>
              <p:cNvSpPr>
                <a:spLocks noChangeShapeType="1"/>
              </p:cNvSpPr>
              <p:nvPr/>
            </p:nvSpPr>
            <p:spPr bwMode="auto">
              <a:xfrm>
                <a:off x="2158" y="1380"/>
                <a:ext cx="336" cy="0"/>
              </a:xfrm>
              <a:prstGeom prst="line">
                <a:avLst/>
              </a:prstGeom>
              <a:noFill/>
              <a:ln w="19050">
                <a:solidFill>
                  <a:schemeClr val="tx1"/>
                </a:solidFill>
                <a:round/>
                <a:headEnd/>
                <a:tailEnd/>
              </a:ln>
              <a:effectLst/>
            </p:spPr>
            <p:txBody>
              <a:bodyPr wrap="none" anchor="ctr"/>
              <a:lstStyle/>
              <a:p>
                <a:endParaRPr lang="en-US"/>
              </a:p>
            </p:txBody>
          </p:sp>
          <p:sp>
            <p:nvSpPr>
              <p:cNvPr id="51" name="Line 28"/>
              <p:cNvSpPr>
                <a:spLocks noChangeShapeType="1"/>
              </p:cNvSpPr>
              <p:nvPr/>
            </p:nvSpPr>
            <p:spPr bwMode="auto">
              <a:xfrm>
                <a:off x="2178" y="1865"/>
                <a:ext cx="336" cy="0"/>
              </a:xfrm>
              <a:prstGeom prst="line">
                <a:avLst/>
              </a:prstGeom>
              <a:noFill/>
              <a:ln w="19050">
                <a:solidFill>
                  <a:schemeClr val="tx1"/>
                </a:solidFill>
                <a:round/>
                <a:headEnd/>
                <a:tailEnd/>
              </a:ln>
              <a:effectLst/>
            </p:spPr>
            <p:txBody>
              <a:bodyPr wrap="none" anchor="ctr"/>
              <a:lstStyle/>
              <a:p>
                <a:endParaRPr lang="en-US"/>
              </a:p>
            </p:txBody>
          </p:sp>
          <p:sp>
            <p:nvSpPr>
              <p:cNvPr id="52" name="Line 29"/>
              <p:cNvSpPr>
                <a:spLocks noChangeShapeType="1"/>
              </p:cNvSpPr>
              <p:nvPr/>
            </p:nvSpPr>
            <p:spPr bwMode="auto">
              <a:xfrm rot="5400000">
                <a:off x="2213" y="1800"/>
                <a:ext cx="146" cy="0"/>
              </a:xfrm>
              <a:prstGeom prst="line">
                <a:avLst/>
              </a:prstGeom>
              <a:noFill/>
              <a:ln w="19050">
                <a:solidFill>
                  <a:schemeClr val="tx1"/>
                </a:solidFill>
                <a:round/>
                <a:headEnd/>
                <a:tailEnd/>
              </a:ln>
              <a:effectLst/>
            </p:spPr>
            <p:txBody>
              <a:bodyPr wrap="none" anchor="ctr"/>
              <a:lstStyle/>
              <a:p>
                <a:endParaRPr lang="en-US"/>
              </a:p>
            </p:txBody>
          </p:sp>
          <p:sp>
            <p:nvSpPr>
              <p:cNvPr id="53" name="Line 30"/>
              <p:cNvSpPr>
                <a:spLocks noChangeShapeType="1"/>
              </p:cNvSpPr>
              <p:nvPr/>
            </p:nvSpPr>
            <p:spPr bwMode="auto">
              <a:xfrm rot="5400000">
                <a:off x="2225" y="1455"/>
                <a:ext cx="139" cy="0"/>
              </a:xfrm>
              <a:prstGeom prst="line">
                <a:avLst/>
              </a:prstGeom>
              <a:noFill/>
              <a:ln w="19050">
                <a:solidFill>
                  <a:schemeClr val="tx1"/>
                </a:solidFill>
                <a:round/>
                <a:headEnd/>
                <a:tailEnd/>
              </a:ln>
              <a:effectLst/>
            </p:spPr>
            <p:txBody>
              <a:bodyPr wrap="none" anchor="ctr"/>
              <a:lstStyle/>
              <a:p>
                <a:endParaRPr lang="en-US"/>
              </a:p>
            </p:txBody>
          </p:sp>
          <p:grpSp>
            <p:nvGrpSpPr>
              <p:cNvPr id="54" name="Group 31"/>
              <p:cNvGrpSpPr>
                <a:grpSpLocks/>
              </p:cNvGrpSpPr>
              <p:nvPr/>
            </p:nvGrpSpPr>
            <p:grpSpPr bwMode="auto">
              <a:xfrm>
                <a:off x="1755" y="1263"/>
                <a:ext cx="401" cy="240"/>
                <a:chOff x="1619" y="1584"/>
                <a:chExt cx="314" cy="192"/>
              </a:xfrm>
            </p:grpSpPr>
            <p:grpSp>
              <p:nvGrpSpPr>
                <p:cNvPr id="63" name="Group 32"/>
                <p:cNvGrpSpPr>
                  <a:grpSpLocks/>
                </p:cNvGrpSpPr>
                <p:nvPr/>
              </p:nvGrpSpPr>
              <p:grpSpPr bwMode="auto">
                <a:xfrm>
                  <a:off x="1619" y="1584"/>
                  <a:ext cx="238" cy="192"/>
                  <a:chOff x="6768" y="11808"/>
                  <a:chExt cx="1008" cy="792"/>
                </a:xfrm>
              </p:grpSpPr>
              <p:sp>
                <p:nvSpPr>
                  <p:cNvPr id="65" name="Freeform 33"/>
                  <p:cNvSpPr>
                    <a:spLocks/>
                  </p:cNvSpPr>
                  <p:nvPr/>
                </p:nvSpPr>
                <p:spPr bwMode="auto">
                  <a:xfrm>
                    <a:off x="6768" y="11808"/>
                    <a:ext cx="144" cy="792"/>
                  </a:xfrm>
                  <a:custGeom>
                    <a:avLst/>
                    <a:gdLst/>
                    <a:ahLst/>
                    <a:cxnLst>
                      <a:cxn ang="0">
                        <a:pos x="0" y="0"/>
                      </a:cxn>
                      <a:cxn ang="0">
                        <a:pos x="288" y="432"/>
                      </a:cxn>
                      <a:cxn ang="0">
                        <a:pos x="0" y="864"/>
                      </a:cxn>
                    </a:cxnLst>
                    <a:rect l="0" t="0" r="r" b="b"/>
                    <a:pathLst>
                      <a:path w="288" h="864">
                        <a:moveTo>
                          <a:pt x="0" y="0"/>
                        </a:moveTo>
                        <a:cubicBezTo>
                          <a:pt x="144" y="144"/>
                          <a:pt x="288" y="288"/>
                          <a:pt x="288" y="432"/>
                        </a:cubicBezTo>
                        <a:cubicBezTo>
                          <a:pt x="288" y="576"/>
                          <a:pt x="48" y="792"/>
                          <a:pt x="0" y="864"/>
                        </a:cubicBezTo>
                      </a:path>
                    </a:pathLst>
                  </a:custGeom>
                  <a:noFill/>
                  <a:ln w="25400">
                    <a:solidFill>
                      <a:srgbClr val="000000"/>
                    </a:solidFill>
                    <a:round/>
                    <a:headEnd/>
                    <a:tailEnd/>
                  </a:ln>
                </p:spPr>
                <p:txBody>
                  <a:bodyPr/>
                  <a:lstStyle/>
                  <a:p>
                    <a:endParaRPr lang="en-US"/>
                  </a:p>
                </p:txBody>
              </p:sp>
              <p:sp>
                <p:nvSpPr>
                  <p:cNvPr id="66" name="Line 34"/>
                  <p:cNvSpPr>
                    <a:spLocks noChangeShapeType="1"/>
                  </p:cNvSpPr>
                  <p:nvPr/>
                </p:nvSpPr>
                <p:spPr bwMode="auto">
                  <a:xfrm>
                    <a:off x="6768" y="11808"/>
                    <a:ext cx="360" cy="0"/>
                  </a:xfrm>
                  <a:prstGeom prst="line">
                    <a:avLst/>
                  </a:prstGeom>
                  <a:noFill/>
                  <a:ln w="25400">
                    <a:solidFill>
                      <a:srgbClr val="000000"/>
                    </a:solidFill>
                    <a:round/>
                    <a:headEnd/>
                    <a:tailEnd/>
                  </a:ln>
                </p:spPr>
                <p:txBody>
                  <a:bodyPr/>
                  <a:lstStyle/>
                  <a:p>
                    <a:endParaRPr lang="en-US"/>
                  </a:p>
                </p:txBody>
              </p:sp>
              <p:sp>
                <p:nvSpPr>
                  <p:cNvPr id="67" name="Line 35"/>
                  <p:cNvSpPr>
                    <a:spLocks noChangeShapeType="1"/>
                  </p:cNvSpPr>
                  <p:nvPr/>
                </p:nvSpPr>
                <p:spPr bwMode="auto">
                  <a:xfrm>
                    <a:off x="6768" y="12600"/>
                    <a:ext cx="360" cy="0"/>
                  </a:xfrm>
                  <a:prstGeom prst="line">
                    <a:avLst/>
                  </a:prstGeom>
                  <a:noFill/>
                  <a:ln w="25400">
                    <a:solidFill>
                      <a:srgbClr val="000000"/>
                    </a:solidFill>
                    <a:round/>
                    <a:headEnd/>
                    <a:tailEnd/>
                  </a:ln>
                </p:spPr>
                <p:txBody>
                  <a:bodyPr/>
                  <a:lstStyle/>
                  <a:p>
                    <a:endParaRPr lang="en-US"/>
                  </a:p>
                </p:txBody>
              </p:sp>
              <p:sp>
                <p:nvSpPr>
                  <p:cNvPr id="68" name="Freeform 36"/>
                  <p:cNvSpPr>
                    <a:spLocks/>
                  </p:cNvSpPr>
                  <p:nvPr/>
                </p:nvSpPr>
                <p:spPr bwMode="auto">
                  <a:xfrm>
                    <a:off x="7128" y="1180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sp>
                <p:nvSpPr>
                  <p:cNvPr id="69" name="Freeform 37"/>
                  <p:cNvSpPr>
                    <a:spLocks/>
                  </p:cNvSpPr>
                  <p:nvPr/>
                </p:nvSpPr>
                <p:spPr bwMode="auto">
                  <a:xfrm flipV="1">
                    <a:off x="7128" y="1216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grpSp>
            <p:sp>
              <p:nvSpPr>
                <p:cNvPr id="64" name="Oval 38"/>
                <p:cNvSpPr>
                  <a:spLocks noChangeArrowheads="1"/>
                </p:cNvSpPr>
                <p:nvPr/>
              </p:nvSpPr>
              <p:spPr bwMode="auto">
                <a:xfrm>
                  <a:off x="1872" y="1646"/>
                  <a:ext cx="61" cy="62"/>
                </a:xfrm>
                <a:prstGeom prst="ellipse">
                  <a:avLst/>
                </a:prstGeom>
                <a:noFill/>
                <a:ln w="25400">
                  <a:solidFill>
                    <a:schemeClr val="tx1"/>
                  </a:solidFill>
                  <a:round/>
                  <a:headEnd/>
                  <a:tailEnd/>
                </a:ln>
                <a:effectLst/>
              </p:spPr>
              <p:txBody>
                <a:bodyPr wrap="none" anchor="ctr"/>
                <a:lstStyle/>
                <a:p>
                  <a:endParaRPr lang="en-US"/>
                </a:p>
              </p:txBody>
            </p:sp>
          </p:grpSp>
          <p:sp>
            <p:nvSpPr>
              <p:cNvPr id="55" name="Line 39"/>
              <p:cNvSpPr>
                <a:spLocks noChangeShapeType="1"/>
              </p:cNvSpPr>
              <p:nvPr/>
            </p:nvSpPr>
            <p:spPr bwMode="auto">
              <a:xfrm>
                <a:off x="1654" y="1548"/>
                <a:ext cx="633" cy="180"/>
              </a:xfrm>
              <a:prstGeom prst="line">
                <a:avLst/>
              </a:prstGeom>
              <a:noFill/>
              <a:ln w="19050">
                <a:solidFill>
                  <a:schemeClr val="tx1"/>
                </a:solidFill>
                <a:round/>
                <a:headEnd/>
                <a:tailEnd/>
              </a:ln>
              <a:effectLst/>
            </p:spPr>
            <p:txBody>
              <a:bodyPr wrap="none" anchor="ctr"/>
              <a:lstStyle/>
              <a:p>
                <a:endParaRPr lang="en-US"/>
              </a:p>
            </p:txBody>
          </p:sp>
          <p:sp>
            <p:nvSpPr>
              <p:cNvPr id="56" name="Line 40"/>
              <p:cNvSpPr>
                <a:spLocks noChangeShapeType="1"/>
              </p:cNvSpPr>
              <p:nvPr/>
            </p:nvSpPr>
            <p:spPr bwMode="auto">
              <a:xfrm flipH="1">
                <a:off x="1655" y="1521"/>
                <a:ext cx="633" cy="180"/>
              </a:xfrm>
              <a:prstGeom prst="line">
                <a:avLst/>
              </a:prstGeom>
              <a:noFill/>
              <a:ln w="19050">
                <a:solidFill>
                  <a:schemeClr val="tx1"/>
                </a:solidFill>
                <a:round/>
                <a:headEnd/>
                <a:tailEnd/>
              </a:ln>
              <a:effectLst/>
            </p:spPr>
            <p:txBody>
              <a:bodyPr wrap="none" anchor="ctr"/>
              <a:lstStyle/>
              <a:p>
                <a:endParaRPr lang="en-US"/>
              </a:p>
            </p:txBody>
          </p:sp>
          <p:sp>
            <p:nvSpPr>
              <p:cNvPr id="57" name="Oval 41"/>
              <p:cNvSpPr>
                <a:spLocks noChangeArrowheads="1"/>
              </p:cNvSpPr>
              <p:nvPr/>
            </p:nvSpPr>
            <p:spPr bwMode="auto">
              <a:xfrm>
                <a:off x="2255" y="1843"/>
                <a:ext cx="58" cy="4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 name="Oval 42"/>
              <p:cNvSpPr>
                <a:spLocks noChangeArrowheads="1"/>
              </p:cNvSpPr>
              <p:nvPr/>
            </p:nvSpPr>
            <p:spPr bwMode="auto">
              <a:xfrm>
                <a:off x="2258" y="1360"/>
                <a:ext cx="58" cy="4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9" name="Text Box 43"/>
              <p:cNvSpPr txBox="1">
                <a:spLocks noChangeArrowheads="1"/>
              </p:cNvSpPr>
              <p:nvPr/>
            </p:nvSpPr>
            <p:spPr bwMode="auto">
              <a:xfrm>
                <a:off x="1266" y="1192"/>
                <a:ext cx="216" cy="231"/>
              </a:xfrm>
              <a:prstGeom prst="rect">
                <a:avLst/>
              </a:prstGeom>
              <a:noFill/>
              <a:ln w="9525">
                <a:noFill/>
                <a:miter lim="800000"/>
                <a:headEnd/>
                <a:tailEnd/>
              </a:ln>
              <a:effectLst/>
            </p:spPr>
            <p:txBody>
              <a:bodyPr>
                <a:spAutoFit/>
              </a:bodyPr>
              <a:lstStyle/>
              <a:p>
                <a:r>
                  <a:rPr lang="en-GB" sz="1800" b="0" i="1"/>
                  <a:t>R</a:t>
                </a:r>
                <a:endParaRPr lang="en-GB" sz="1800" b="0"/>
              </a:p>
            </p:txBody>
          </p:sp>
          <p:sp>
            <p:nvSpPr>
              <p:cNvPr id="60" name="Text Box 44"/>
              <p:cNvSpPr txBox="1">
                <a:spLocks noChangeArrowheads="1"/>
              </p:cNvSpPr>
              <p:nvPr/>
            </p:nvSpPr>
            <p:spPr bwMode="auto">
              <a:xfrm>
                <a:off x="1275" y="1823"/>
                <a:ext cx="216" cy="231"/>
              </a:xfrm>
              <a:prstGeom prst="rect">
                <a:avLst/>
              </a:prstGeom>
              <a:noFill/>
              <a:ln w="9525">
                <a:noFill/>
                <a:miter lim="800000"/>
                <a:headEnd/>
                <a:tailEnd/>
              </a:ln>
              <a:effectLst/>
            </p:spPr>
            <p:txBody>
              <a:bodyPr>
                <a:spAutoFit/>
              </a:bodyPr>
              <a:lstStyle/>
              <a:p>
                <a:r>
                  <a:rPr lang="en-GB" sz="1800" b="0" i="1"/>
                  <a:t>S</a:t>
                </a:r>
                <a:endParaRPr lang="en-GB" sz="1800" b="0"/>
              </a:p>
            </p:txBody>
          </p:sp>
          <p:sp>
            <p:nvSpPr>
              <p:cNvPr id="61" name="Text Box 45"/>
              <p:cNvSpPr txBox="1">
                <a:spLocks noChangeArrowheads="1"/>
              </p:cNvSpPr>
              <p:nvPr/>
            </p:nvSpPr>
            <p:spPr bwMode="auto">
              <a:xfrm>
                <a:off x="2513" y="1268"/>
                <a:ext cx="267" cy="231"/>
              </a:xfrm>
              <a:prstGeom prst="rect">
                <a:avLst/>
              </a:prstGeom>
              <a:noFill/>
              <a:ln w="9525">
                <a:noFill/>
                <a:miter lim="800000"/>
                <a:headEnd/>
                <a:tailEnd/>
              </a:ln>
              <a:effectLst/>
            </p:spPr>
            <p:txBody>
              <a:bodyPr>
                <a:spAutoFit/>
              </a:bodyPr>
              <a:lstStyle/>
              <a:p>
                <a:r>
                  <a:rPr lang="en-GB" sz="1800" b="0" i="1"/>
                  <a:t>Q</a:t>
                </a:r>
                <a:endParaRPr lang="en-GB" sz="1800" b="0"/>
              </a:p>
            </p:txBody>
          </p:sp>
          <p:sp>
            <p:nvSpPr>
              <p:cNvPr id="62" name="Text Box 46"/>
              <p:cNvSpPr txBox="1">
                <a:spLocks noChangeArrowheads="1"/>
              </p:cNvSpPr>
              <p:nvPr/>
            </p:nvSpPr>
            <p:spPr bwMode="auto">
              <a:xfrm>
                <a:off x="2500" y="1740"/>
                <a:ext cx="267" cy="231"/>
              </a:xfrm>
              <a:prstGeom prst="rect">
                <a:avLst/>
              </a:prstGeom>
              <a:noFill/>
              <a:ln w="9525">
                <a:noFill/>
                <a:miter lim="800000"/>
                <a:headEnd/>
                <a:tailEnd/>
              </a:ln>
              <a:effectLst/>
            </p:spPr>
            <p:txBody>
              <a:bodyPr>
                <a:spAutoFit/>
              </a:bodyPr>
              <a:lstStyle/>
              <a:p>
                <a:r>
                  <a:rPr lang="en-GB" sz="1800" b="0" i="1"/>
                  <a:t>Q'</a:t>
                </a:r>
                <a:endParaRPr lang="en-GB" sz="1800" b="0"/>
              </a:p>
            </p:txBody>
          </p:sp>
        </p:grpSp>
        <p:sp>
          <p:nvSpPr>
            <p:cNvPr id="31" name="Text Box 172"/>
            <p:cNvSpPr txBox="1">
              <a:spLocks noChangeArrowheads="1"/>
            </p:cNvSpPr>
            <p:nvPr/>
          </p:nvSpPr>
          <p:spPr bwMode="auto">
            <a:xfrm>
              <a:off x="1676400" y="528639"/>
              <a:ext cx="381000" cy="366713"/>
            </a:xfrm>
            <a:prstGeom prst="rect">
              <a:avLst/>
            </a:prstGeom>
            <a:noFill/>
            <a:ln w="9525">
              <a:noFill/>
              <a:miter lim="800000"/>
              <a:headEnd/>
              <a:tailEnd/>
            </a:ln>
            <a:effectLst/>
          </p:spPr>
          <p:txBody>
            <a:bodyPr>
              <a:spAutoFit/>
            </a:bodyPr>
            <a:lstStyle/>
            <a:p>
              <a:endParaRPr lang="en-GB" sz="1800" dirty="0">
                <a:solidFill>
                  <a:srgbClr val="0000CC"/>
                </a:solidFill>
              </a:endParaRPr>
            </a:p>
          </p:txBody>
        </p:sp>
        <p:sp>
          <p:nvSpPr>
            <p:cNvPr id="77" name="TextBox 76"/>
            <p:cNvSpPr txBox="1"/>
            <p:nvPr/>
          </p:nvSpPr>
          <p:spPr>
            <a:xfrm>
              <a:off x="2743200" y="609600"/>
              <a:ext cx="304800" cy="369332"/>
            </a:xfrm>
            <a:prstGeom prst="rect">
              <a:avLst/>
            </a:prstGeom>
            <a:noFill/>
          </p:spPr>
          <p:txBody>
            <a:bodyPr wrap="square" rtlCol="0">
              <a:spAutoFit/>
            </a:bodyPr>
            <a:lstStyle/>
            <a:p>
              <a:r>
                <a:rPr lang="en-US" dirty="0" smtClean="0"/>
                <a:t>A</a:t>
              </a:r>
              <a:endParaRPr lang="en-US" dirty="0"/>
            </a:p>
          </p:txBody>
        </p:sp>
        <p:sp>
          <p:nvSpPr>
            <p:cNvPr id="78" name="TextBox 77"/>
            <p:cNvSpPr txBox="1"/>
            <p:nvPr/>
          </p:nvSpPr>
          <p:spPr>
            <a:xfrm>
              <a:off x="2743200" y="1383268"/>
              <a:ext cx="304800" cy="369332"/>
            </a:xfrm>
            <a:prstGeom prst="rect">
              <a:avLst/>
            </a:prstGeom>
            <a:noFill/>
          </p:spPr>
          <p:txBody>
            <a:bodyPr wrap="square" rtlCol="0">
              <a:spAutoFit/>
            </a:bodyPr>
            <a:lstStyle/>
            <a:p>
              <a:r>
                <a:rPr lang="en-US" dirty="0" smtClean="0"/>
                <a:t>B</a:t>
              </a:r>
              <a:endParaRPr lang="en-US" dirty="0"/>
            </a:p>
          </p:txBody>
        </p:sp>
        <p:sp>
          <p:nvSpPr>
            <p:cNvPr id="79" name="Rectangle 78"/>
            <p:cNvSpPr/>
            <p:nvPr/>
          </p:nvSpPr>
          <p:spPr>
            <a:xfrm>
              <a:off x="2286000" y="17526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0</a:t>
              </a:r>
              <a:endParaRPr lang="en-US" dirty="0">
                <a:solidFill>
                  <a:srgbClr val="FF0000"/>
                </a:solidFill>
              </a:endParaRPr>
            </a:p>
          </p:txBody>
        </p:sp>
        <p:cxnSp>
          <p:nvCxnSpPr>
            <p:cNvPr id="88" name="Straight Arrow Connector 87"/>
            <p:cNvCxnSpPr>
              <a:stCxn id="79" idx="3"/>
            </p:cNvCxnSpPr>
            <p:nvPr/>
          </p:nvCxnSpPr>
          <p:spPr>
            <a:xfrm>
              <a:off x="2667000" y="1905000"/>
              <a:ext cx="1371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4114800" y="167640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1</a:t>
              </a:r>
              <a:endParaRPr lang="en-US" dirty="0">
                <a:solidFill>
                  <a:srgbClr val="FF0000"/>
                </a:solidFill>
              </a:endParaRPr>
            </a:p>
          </p:txBody>
        </p:sp>
        <p:cxnSp>
          <p:nvCxnSpPr>
            <p:cNvPr id="91" name="Straight Arrow Connector 90"/>
            <p:cNvCxnSpPr/>
            <p:nvPr/>
          </p:nvCxnSpPr>
          <p:spPr>
            <a:xfrm rot="10800000">
              <a:off x="2438400" y="1066800"/>
              <a:ext cx="16764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2133600" y="9144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1</a:t>
              </a:r>
              <a:endParaRPr lang="en-US" dirty="0">
                <a:solidFill>
                  <a:srgbClr val="FF0000"/>
                </a:solidFill>
              </a:endParaRPr>
            </a:p>
          </p:txBody>
        </p:sp>
        <p:cxnSp>
          <p:nvCxnSpPr>
            <p:cNvPr id="99" name="Straight Arrow Connector 98"/>
            <p:cNvCxnSpPr/>
            <p:nvPr/>
          </p:nvCxnSpPr>
          <p:spPr>
            <a:xfrm>
              <a:off x="2667000" y="1065212"/>
              <a:ext cx="1447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114800" y="9144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0</a:t>
              </a:r>
              <a:endParaRPr lang="en-US" dirty="0">
                <a:solidFill>
                  <a:srgbClr val="FF0000"/>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type="body" idx="1"/>
          </p:nvPr>
        </p:nvSpPr>
        <p:spPr>
          <a:xfrm>
            <a:off x="1143000" y="2286000"/>
            <a:ext cx="7696200" cy="4191000"/>
          </a:xfrm>
        </p:spPr>
        <p:txBody>
          <a:bodyPr>
            <a:noAutofit/>
          </a:bodyPr>
          <a:lstStyle/>
          <a:p>
            <a:pPr>
              <a:spcBef>
                <a:spcPts val="0"/>
              </a:spcBef>
              <a:buFont typeface="Monotype Sorts" pitchFamily="2" charset="2"/>
              <a:buNone/>
            </a:pPr>
            <a:r>
              <a:rPr lang="en-GB" sz="2800" dirty="0" smtClean="0">
                <a:solidFill>
                  <a:srgbClr val="002060"/>
                </a:solidFill>
              </a:rPr>
              <a:t>Case 2: R = 0 and S = 1;</a:t>
            </a:r>
          </a:p>
          <a:p>
            <a:pPr>
              <a:spcBef>
                <a:spcPts val="0"/>
              </a:spcBef>
            </a:pPr>
            <a:r>
              <a:rPr lang="en-GB" sz="2800" dirty="0" smtClean="0"/>
              <a:t>It forces the output of NOR gate B low.</a:t>
            </a:r>
          </a:p>
          <a:p>
            <a:pPr>
              <a:spcBef>
                <a:spcPts val="0"/>
              </a:spcBef>
            </a:pPr>
            <a:r>
              <a:rPr lang="en-GB" sz="2800" dirty="0" smtClean="0"/>
              <a:t>Both input to NOR gate A are now low and the NOR gate output must be high.</a:t>
            </a:r>
          </a:p>
          <a:p>
            <a:pPr>
              <a:spcBef>
                <a:spcPts val="0"/>
              </a:spcBef>
            </a:pPr>
            <a:r>
              <a:rPr lang="en-GB" sz="2800" dirty="0" smtClean="0"/>
              <a:t>Thus, 1 at the S input is said to SET the FF and it switches to the stable state where Q = 1.</a:t>
            </a:r>
          </a:p>
          <a:p>
            <a:pPr>
              <a:spcBef>
                <a:spcPts val="0"/>
              </a:spcBef>
              <a:buFont typeface="Monotype Sorts" pitchFamily="2" charset="2"/>
              <a:buNone/>
            </a:pPr>
            <a:endParaRPr lang="en-GB" sz="2800" dirty="0" smtClean="0"/>
          </a:p>
        </p:txBody>
      </p:sp>
      <p:grpSp>
        <p:nvGrpSpPr>
          <p:cNvPr id="2" name="Group 138"/>
          <p:cNvGrpSpPr>
            <a:grpSpLocks/>
          </p:cNvGrpSpPr>
          <p:nvPr/>
        </p:nvGrpSpPr>
        <p:grpSpPr bwMode="auto">
          <a:xfrm>
            <a:off x="1905002" y="528639"/>
            <a:ext cx="2403477" cy="1368426"/>
            <a:chOff x="1266" y="1192"/>
            <a:chExt cx="1514" cy="862"/>
          </a:xfrm>
        </p:grpSpPr>
        <p:grpSp>
          <p:nvGrpSpPr>
            <p:cNvPr id="3" name="Group 12"/>
            <p:cNvGrpSpPr>
              <a:grpSpLocks/>
            </p:cNvGrpSpPr>
            <p:nvPr/>
          </p:nvGrpSpPr>
          <p:grpSpPr bwMode="auto">
            <a:xfrm>
              <a:off x="1770" y="1743"/>
              <a:ext cx="401" cy="240"/>
              <a:chOff x="1619" y="1584"/>
              <a:chExt cx="314" cy="192"/>
            </a:xfrm>
          </p:grpSpPr>
          <p:grpSp>
            <p:nvGrpSpPr>
              <p:cNvPr id="4" name="Group 13"/>
              <p:cNvGrpSpPr>
                <a:grpSpLocks/>
              </p:cNvGrpSpPr>
              <p:nvPr/>
            </p:nvGrpSpPr>
            <p:grpSpPr bwMode="auto">
              <a:xfrm>
                <a:off x="1619" y="1584"/>
                <a:ext cx="238" cy="192"/>
                <a:chOff x="6768" y="11808"/>
                <a:chExt cx="1008" cy="792"/>
              </a:xfrm>
            </p:grpSpPr>
            <p:sp>
              <p:nvSpPr>
                <p:cNvPr id="72" name="Freeform 14"/>
                <p:cNvSpPr>
                  <a:spLocks/>
                </p:cNvSpPr>
                <p:nvPr/>
              </p:nvSpPr>
              <p:spPr bwMode="auto">
                <a:xfrm>
                  <a:off x="6768" y="11808"/>
                  <a:ext cx="144" cy="792"/>
                </a:xfrm>
                <a:custGeom>
                  <a:avLst/>
                  <a:gdLst/>
                  <a:ahLst/>
                  <a:cxnLst>
                    <a:cxn ang="0">
                      <a:pos x="0" y="0"/>
                    </a:cxn>
                    <a:cxn ang="0">
                      <a:pos x="288" y="432"/>
                    </a:cxn>
                    <a:cxn ang="0">
                      <a:pos x="0" y="864"/>
                    </a:cxn>
                  </a:cxnLst>
                  <a:rect l="0" t="0" r="r" b="b"/>
                  <a:pathLst>
                    <a:path w="288" h="864">
                      <a:moveTo>
                        <a:pt x="0" y="0"/>
                      </a:moveTo>
                      <a:cubicBezTo>
                        <a:pt x="144" y="144"/>
                        <a:pt x="288" y="288"/>
                        <a:pt x="288" y="432"/>
                      </a:cubicBezTo>
                      <a:cubicBezTo>
                        <a:pt x="288" y="576"/>
                        <a:pt x="48" y="792"/>
                        <a:pt x="0" y="864"/>
                      </a:cubicBezTo>
                    </a:path>
                  </a:pathLst>
                </a:custGeom>
                <a:noFill/>
                <a:ln w="25400">
                  <a:solidFill>
                    <a:srgbClr val="000000"/>
                  </a:solidFill>
                  <a:round/>
                  <a:headEnd/>
                  <a:tailEnd/>
                </a:ln>
              </p:spPr>
              <p:txBody>
                <a:bodyPr/>
                <a:lstStyle/>
                <a:p>
                  <a:endParaRPr lang="en-US"/>
                </a:p>
              </p:txBody>
            </p:sp>
            <p:sp>
              <p:nvSpPr>
                <p:cNvPr id="73" name="Line 15"/>
                <p:cNvSpPr>
                  <a:spLocks noChangeShapeType="1"/>
                </p:cNvSpPr>
                <p:nvPr/>
              </p:nvSpPr>
              <p:spPr bwMode="auto">
                <a:xfrm>
                  <a:off x="6768" y="11808"/>
                  <a:ext cx="360" cy="0"/>
                </a:xfrm>
                <a:prstGeom prst="line">
                  <a:avLst/>
                </a:prstGeom>
                <a:noFill/>
                <a:ln w="25400">
                  <a:solidFill>
                    <a:srgbClr val="000000"/>
                  </a:solidFill>
                  <a:round/>
                  <a:headEnd/>
                  <a:tailEnd/>
                </a:ln>
              </p:spPr>
              <p:txBody>
                <a:bodyPr/>
                <a:lstStyle/>
                <a:p>
                  <a:endParaRPr lang="en-US"/>
                </a:p>
              </p:txBody>
            </p:sp>
            <p:sp>
              <p:nvSpPr>
                <p:cNvPr id="74" name="Line 16"/>
                <p:cNvSpPr>
                  <a:spLocks noChangeShapeType="1"/>
                </p:cNvSpPr>
                <p:nvPr/>
              </p:nvSpPr>
              <p:spPr bwMode="auto">
                <a:xfrm>
                  <a:off x="6768" y="12600"/>
                  <a:ext cx="360" cy="0"/>
                </a:xfrm>
                <a:prstGeom prst="line">
                  <a:avLst/>
                </a:prstGeom>
                <a:noFill/>
                <a:ln w="25400">
                  <a:solidFill>
                    <a:srgbClr val="000000"/>
                  </a:solidFill>
                  <a:round/>
                  <a:headEnd/>
                  <a:tailEnd/>
                </a:ln>
              </p:spPr>
              <p:txBody>
                <a:bodyPr/>
                <a:lstStyle/>
                <a:p>
                  <a:endParaRPr lang="en-US"/>
                </a:p>
              </p:txBody>
            </p:sp>
            <p:sp>
              <p:nvSpPr>
                <p:cNvPr id="75" name="Freeform 17"/>
                <p:cNvSpPr>
                  <a:spLocks/>
                </p:cNvSpPr>
                <p:nvPr/>
              </p:nvSpPr>
              <p:spPr bwMode="auto">
                <a:xfrm>
                  <a:off x="7128" y="1180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sp>
              <p:nvSpPr>
                <p:cNvPr id="76" name="Freeform 18"/>
                <p:cNvSpPr>
                  <a:spLocks/>
                </p:cNvSpPr>
                <p:nvPr/>
              </p:nvSpPr>
              <p:spPr bwMode="auto">
                <a:xfrm flipV="1">
                  <a:off x="7128" y="1216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grpSp>
          <p:sp>
            <p:nvSpPr>
              <p:cNvPr id="71" name="Oval 19"/>
              <p:cNvSpPr>
                <a:spLocks noChangeArrowheads="1"/>
              </p:cNvSpPr>
              <p:nvPr/>
            </p:nvSpPr>
            <p:spPr bwMode="auto">
              <a:xfrm>
                <a:off x="1872" y="1646"/>
                <a:ext cx="61" cy="62"/>
              </a:xfrm>
              <a:prstGeom prst="ellipse">
                <a:avLst/>
              </a:prstGeom>
              <a:noFill/>
              <a:ln w="25400">
                <a:solidFill>
                  <a:schemeClr val="tx1"/>
                </a:solidFill>
                <a:round/>
                <a:headEnd/>
                <a:tailEnd/>
              </a:ln>
              <a:effectLst/>
            </p:spPr>
            <p:txBody>
              <a:bodyPr wrap="none" anchor="ctr"/>
              <a:lstStyle/>
              <a:p>
                <a:endParaRPr lang="en-US"/>
              </a:p>
            </p:txBody>
          </p:sp>
        </p:grpSp>
        <p:sp>
          <p:nvSpPr>
            <p:cNvPr id="44" name="Line 21"/>
            <p:cNvSpPr>
              <a:spLocks noChangeShapeType="1"/>
            </p:cNvSpPr>
            <p:nvPr/>
          </p:nvSpPr>
          <p:spPr bwMode="auto">
            <a:xfrm>
              <a:off x="1467" y="1311"/>
              <a:ext cx="336" cy="0"/>
            </a:xfrm>
            <a:prstGeom prst="line">
              <a:avLst/>
            </a:prstGeom>
            <a:noFill/>
            <a:ln w="19050">
              <a:solidFill>
                <a:schemeClr val="tx1"/>
              </a:solidFill>
              <a:round/>
              <a:headEnd/>
              <a:tailEnd/>
            </a:ln>
            <a:effectLst/>
          </p:spPr>
          <p:txBody>
            <a:bodyPr wrap="none" anchor="ctr"/>
            <a:lstStyle/>
            <a:p>
              <a:endParaRPr lang="en-US"/>
            </a:p>
          </p:txBody>
        </p:sp>
        <p:sp>
          <p:nvSpPr>
            <p:cNvPr id="45" name="Line 22"/>
            <p:cNvSpPr>
              <a:spLocks noChangeShapeType="1"/>
            </p:cNvSpPr>
            <p:nvPr/>
          </p:nvSpPr>
          <p:spPr bwMode="auto">
            <a:xfrm>
              <a:off x="1467" y="1935"/>
              <a:ext cx="336" cy="0"/>
            </a:xfrm>
            <a:prstGeom prst="line">
              <a:avLst/>
            </a:prstGeom>
            <a:noFill/>
            <a:ln w="19050">
              <a:solidFill>
                <a:schemeClr val="tx1"/>
              </a:solidFill>
              <a:round/>
              <a:headEnd/>
              <a:tailEnd/>
            </a:ln>
            <a:effectLst/>
          </p:spPr>
          <p:txBody>
            <a:bodyPr wrap="none" anchor="ctr"/>
            <a:lstStyle/>
            <a:p>
              <a:endParaRPr lang="en-US"/>
            </a:p>
          </p:txBody>
        </p:sp>
        <p:sp>
          <p:nvSpPr>
            <p:cNvPr id="46" name="Line 23"/>
            <p:cNvSpPr>
              <a:spLocks noChangeShapeType="1"/>
            </p:cNvSpPr>
            <p:nvPr/>
          </p:nvSpPr>
          <p:spPr bwMode="auto">
            <a:xfrm>
              <a:off x="1659" y="1455"/>
              <a:ext cx="144" cy="0"/>
            </a:xfrm>
            <a:prstGeom prst="line">
              <a:avLst/>
            </a:prstGeom>
            <a:noFill/>
            <a:ln w="19050">
              <a:solidFill>
                <a:schemeClr val="tx1"/>
              </a:solidFill>
              <a:round/>
              <a:headEnd/>
              <a:tailEnd/>
            </a:ln>
            <a:effectLst/>
          </p:spPr>
          <p:txBody>
            <a:bodyPr wrap="none" anchor="ctr"/>
            <a:lstStyle/>
            <a:p>
              <a:endParaRPr lang="en-US"/>
            </a:p>
          </p:txBody>
        </p:sp>
        <p:sp>
          <p:nvSpPr>
            <p:cNvPr id="47" name="Line 24"/>
            <p:cNvSpPr>
              <a:spLocks noChangeShapeType="1"/>
            </p:cNvSpPr>
            <p:nvPr/>
          </p:nvSpPr>
          <p:spPr bwMode="auto">
            <a:xfrm>
              <a:off x="1659" y="1791"/>
              <a:ext cx="144" cy="0"/>
            </a:xfrm>
            <a:prstGeom prst="line">
              <a:avLst/>
            </a:prstGeom>
            <a:noFill/>
            <a:ln w="19050">
              <a:solidFill>
                <a:schemeClr val="tx1"/>
              </a:solidFill>
              <a:round/>
              <a:headEnd/>
              <a:tailEnd/>
            </a:ln>
            <a:effectLst/>
          </p:spPr>
          <p:txBody>
            <a:bodyPr wrap="none" anchor="ctr"/>
            <a:lstStyle/>
            <a:p>
              <a:endParaRPr lang="en-US"/>
            </a:p>
          </p:txBody>
        </p:sp>
        <p:sp>
          <p:nvSpPr>
            <p:cNvPr id="48" name="Line 25"/>
            <p:cNvSpPr>
              <a:spLocks noChangeShapeType="1"/>
            </p:cNvSpPr>
            <p:nvPr/>
          </p:nvSpPr>
          <p:spPr bwMode="auto">
            <a:xfrm rot="5400000">
              <a:off x="1611" y="1503"/>
              <a:ext cx="96" cy="0"/>
            </a:xfrm>
            <a:prstGeom prst="line">
              <a:avLst/>
            </a:prstGeom>
            <a:noFill/>
            <a:ln w="19050">
              <a:solidFill>
                <a:schemeClr val="tx1"/>
              </a:solidFill>
              <a:round/>
              <a:headEnd/>
              <a:tailEnd/>
            </a:ln>
            <a:effectLst/>
          </p:spPr>
          <p:txBody>
            <a:bodyPr wrap="none" anchor="ctr"/>
            <a:lstStyle/>
            <a:p>
              <a:endParaRPr lang="en-US"/>
            </a:p>
          </p:txBody>
        </p:sp>
        <p:sp>
          <p:nvSpPr>
            <p:cNvPr id="49" name="Line 26"/>
            <p:cNvSpPr>
              <a:spLocks noChangeShapeType="1"/>
            </p:cNvSpPr>
            <p:nvPr/>
          </p:nvSpPr>
          <p:spPr bwMode="auto">
            <a:xfrm rot="5400000">
              <a:off x="1611" y="1743"/>
              <a:ext cx="96" cy="0"/>
            </a:xfrm>
            <a:prstGeom prst="line">
              <a:avLst/>
            </a:prstGeom>
            <a:noFill/>
            <a:ln w="19050">
              <a:solidFill>
                <a:schemeClr val="tx1"/>
              </a:solidFill>
              <a:round/>
              <a:headEnd/>
              <a:tailEnd/>
            </a:ln>
            <a:effectLst/>
          </p:spPr>
          <p:txBody>
            <a:bodyPr wrap="none" anchor="ctr"/>
            <a:lstStyle/>
            <a:p>
              <a:endParaRPr lang="en-US"/>
            </a:p>
          </p:txBody>
        </p:sp>
        <p:sp>
          <p:nvSpPr>
            <p:cNvPr id="50" name="Line 27"/>
            <p:cNvSpPr>
              <a:spLocks noChangeShapeType="1"/>
            </p:cNvSpPr>
            <p:nvPr/>
          </p:nvSpPr>
          <p:spPr bwMode="auto">
            <a:xfrm>
              <a:off x="2158" y="1380"/>
              <a:ext cx="336" cy="0"/>
            </a:xfrm>
            <a:prstGeom prst="line">
              <a:avLst/>
            </a:prstGeom>
            <a:noFill/>
            <a:ln w="19050">
              <a:solidFill>
                <a:schemeClr val="tx1"/>
              </a:solidFill>
              <a:round/>
              <a:headEnd/>
              <a:tailEnd/>
            </a:ln>
            <a:effectLst/>
          </p:spPr>
          <p:txBody>
            <a:bodyPr wrap="none" anchor="ctr"/>
            <a:lstStyle/>
            <a:p>
              <a:endParaRPr lang="en-US"/>
            </a:p>
          </p:txBody>
        </p:sp>
        <p:sp>
          <p:nvSpPr>
            <p:cNvPr id="51" name="Line 28"/>
            <p:cNvSpPr>
              <a:spLocks noChangeShapeType="1"/>
            </p:cNvSpPr>
            <p:nvPr/>
          </p:nvSpPr>
          <p:spPr bwMode="auto">
            <a:xfrm>
              <a:off x="2178" y="1865"/>
              <a:ext cx="336" cy="0"/>
            </a:xfrm>
            <a:prstGeom prst="line">
              <a:avLst/>
            </a:prstGeom>
            <a:noFill/>
            <a:ln w="19050">
              <a:solidFill>
                <a:schemeClr val="tx1"/>
              </a:solidFill>
              <a:round/>
              <a:headEnd/>
              <a:tailEnd/>
            </a:ln>
            <a:effectLst/>
          </p:spPr>
          <p:txBody>
            <a:bodyPr wrap="none" anchor="ctr"/>
            <a:lstStyle/>
            <a:p>
              <a:endParaRPr lang="en-US"/>
            </a:p>
          </p:txBody>
        </p:sp>
        <p:sp>
          <p:nvSpPr>
            <p:cNvPr id="52" name="Line 29"/>
            <p:cNvSpPr>
              <a:spLocks noChangeShapeType="1"/>
            </p:cNvSpPr>
            <p:nvPr/>
          </p:nvSpPr>
          <p:spPr bwMode="auto">
            <a:xfrm rot="5400000">
              <a:off x="2213" y="1800"/>
              <a:ext cx="146" cy="0"/>
            </a:xfrm>
            <a:prstGeom prst="line">
              <a:avLst/>
            </a:prstGeom>
            <a:noFill/>
            <a:ln w="19050">
              <a:solidFill>
                <a:schemeClr val="tx1"/>
              </a:solidFill>
              <a:round/>
              <a:headEnd/>
              <a:tailEnd/>
            </a:ln>
            <a:effectLst/>
          </p:spPr>
          <p:txBody>
            <a:bodyPr wrap="none" anchor="ctr"/>
            <a:lstStyle/>
            <a:p>
              <a:endParaRPr lang="en-US"/>
            </a:p>
          </p:txBody>
        </p:sp>
        <p:sp>
          <p:nvSpPr>
            <p:cNvPr id="53" name="Line 30"/>
            <p:cNvSpPr>
              <a:spLocks noChangeShapeType="1"/>
            </p:cNvSpPr>
            <p:nvPr/>
          </p:nvSpPr>
          <p:spPr bwMode="auto">
            <a:xfrm rot="5400000">
              <a:off x="2225" y="1455"/>
              <a:ext cx="139" cy="0"/>
            </a:xfrm>
            <a:prstGeom prst="line">
              <a:avLst/>
            </a:prstGeom>
            <a:noFill/>
            <a:ln w="19050">
              <a:solidFill>
                <a:schemeClr val="tx1"/>
              </a:solidFill>
              <a:round/>
              <a:headEnd/>
              <a:tailEnd/>
            </a:ln>
            <a:effectLst/>
          </p:spPr>
          <p:txBody>
            <a:bodyPr wrap="none" anchor="ctr"/>
            <a:lstStyle/>
            <a:p>
              <a:endParaRPr lang="en-US"/>
            </a:p>
          </p:txBody>
        </p:sp>
        <p:grpSp>
          <p:nvGrpSpPr>
            <p:cNvPr id="5" name="Group 31"/>
            <p:cNvGrpSpPr>
              <a:grpSpLocks/>
            </p:cNvGrpSpPr>
            <p:nvPr/>
          </p:nvGrpSpPr>
          <p:grpSpPr bwMode="auto">
            <a:xfrm>
              <a:off x="1755" y="1263"/>
              <a:ext cx="401" cy="240"/>
              <a:chOff x="1619" y="1584"/>
              <a:chExt cx="314" cy="192"/>
            </a:xfrm>
          </p:grpSpPr>
          <p:grpSp>
            <p:nvGrpSpPr>
              <p:cNvPr id="6" name="Group 32"/>
              <p:cNvGrpSpPr>
                <a:grpSpLocks/>
              </p:cNvGrpSpPr>
              <p:nvPr/>
            </p:nvGrpSpPr>
            <p:grpSpPr bwMode="auto">
              <a:xfrm>
                <a:off x="1619" y="1584"/>
                <a:ext cx="238" cy="192"/>
                <a:chOff x="6768" y="11808"/>
                <a:chExt cx="1008" cy="792"/>
              </a:xfrm>
            </p:grpSpPr>
            <p:sp>
              <p:nvSpPr>
                <p:cNvPr id="65" name="Freeform 33"/>
                <p:cNvSpPr>
                  <a:spLocks/>
                </p:cNvSpPr>
                <p:nvPr/>
              </p:nvSpPr>
              <p:spPr bwMode="auto">
                <a:xfrm>
                  <a:off x="6768" y="11808"/>
                  <a:ext cx="144" cy="792"/>
                </a:xfrm>
                <a:custGeom>
                  <a:avLst/>
                  <a:gdLst/>
                  <a:ahLst/>
                  <a:cxnLst>
                    <a:cxn ang="0">
                      <a:pos x="0" y="0"/>
                    </a:cxn>
                    <a:cxn ang="0">
                      <a:pos x="288" y="432"/>
                    </a:cxn>
                    <a:cxn ang="0">
                      <a:pos x="0" y="864"/>
                    </a:cxn>
                  </a:cxnLst>
                  <a:rect l="0" t="0" r="r" b="b"/>
                  <a:pathLst>
                    <a:path w="288" h="864">
                      <a:moveTo>
                        <a:pt x="0" y="0"/>
                      </a:moveTo>
                      <a:cubicBezTo>
                        <a:pt x="144" y="144"/>
                        <a:pt x="288" y="288"/>
                        <a:pt x="288" y="432"/>
                      </a:cubicBezTo>
                      <a:cubicBezTo>
                        <a:pt x="288" y="576"/>
                        <a:pt x="48" y="792"/>
                        <a:pt x="0" y="864"/>
                      </a:cubicBezTo>
                    </a:path>
                  </a:pathLst>
                </a:custGeom>
                <a:noFill/>
                <a:ln w="25400">
                  <a:solidFill>
                    <a:srgbClr val="000000"/>
                  </a:solidFill>
                  <a:round/>
                  <a:headEnd/>
                  <a:tailEnd/>
                </a:ln>
              </p:spPr>
              <p:txBody>
                <a:bodyPr/>
                <a:lstStyle/>
                <a:p>
                  <a:endParaRPr lang="en-US"/>
                </a:p>
              </p:txBody>
            </p:sp>
            <p:sp>
              <p:nvSpPr>
                <p:cNvPr id="66" name="Line 34"/>
                <p:cNvSpPr>
                  <a:spLocks noChangeShapeType="1"/>
                </p:cNvSpPr>
                <p:nvPr/>
              </p:nvSpPr>
              <p:spPr bwMode="auto">
                <a:xfrm>
                  <a:off x="6768" y="11808"/>
                  <a:ext cx="360" cy="0"/>
                </a:xfrm>
                <a:prstGeom prst="line">
                  <a:avLst/>
                </a:prstGeom>
                <a:noFill/>
                <a:ln w="25400">
                  <a:solidFill>
                    <a:srgbClr val="000000"/>
                  </a:solidFill>
                  <a:round/>
                  <a:headEnd/>
                  <a:tailEnd/>
                </a:ln>
              </p:spPr>
              <p:txBody>
                <a:bodyPr/>
                <a:lstStyle/>
                <a:p>
                  <a:endParaRPr lang="en-US"/>
                </a:p>
              </p:txBody>
            </p:sp>
            <p:sp>
              <p:nvSpPr>
                <p:cNvPr id="67" name="Line 35"/>
                <p:cNvSpPr>
                  <a:spLocks noChangeShapeType="1"/>
                </p:cNvSpPr>
                <p:nvPr/>
              </p:nvSpPr>
              <p:spPr bwMode="auto">
                <a:xfrm>
                  <a:off x="6768" y="12600"/>
                  <a:ext cx="360" cy="0"/>
                </a:xfrm>
                <a:prstGeom prst="line">
                  <a:avLst/>
                </a:prstGeom>
                <a:noFill/>
                <a:ln w="25400">
                  <a:solidFill>
                    <a:srgbClr val="000000"/>
                  </a:solidFill>
                  <a:round/>
                  <a:headEnd/>
                  <a:tailEnd/>
                </a:ln>
              </p:spPr>
              <p:txBody>
                <a:bodyPr/>
                <a:lstStyle/>
                <a:p>
                  <a:endParaRPr lang="en-US"/>
                </a:p>
              </p:txBody>
            </p:sp>
            <p:sp>
              <p:nvSpPr>
                <p:cNvPr id="68" name="Freeform 36"/>
                <p:cNvSpPr>
                  <a:spLocks/>
                </p:cNvSpPr>
                <p:nvPr/>
              </p:nvSpPr>
              <p:spPr bwMode="auto">
                <a:xfrm>
                  <a:off x="7128" y="1180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sp>
              <p:nvSpPr>
                <p:cNvPr id="69" name="Freeform 37"/>
                <p:cNvSpPr>
                  <a:spLocks/>
                </p:cNvSpPr>
                <p:nvPr/>
              </p:nvSpPr>
              <p:spPr bwMode="auto">
                <a:xfrm flipV="1">
                  <a:off x="7128" y="1216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grpSp>
          <p:sp>
            <p:nvSpPr>
              <p:cNvPr id="64" name="Oval 38"/>
              <p:cNvSpPr>
                <a:spLocks noChangeArrowheads="1"/>
              </p:cNvSpPr>
              <p:nvPr/>
            </p:nvSpPr>
            <p:spPr bwMode="auto">
              <a:xfrm>
                <a:off x="1872" y="1646"/>
                <a:ext cx="61" cy="62"/>
              </a:xfrm>
              <a:prstGeom prst="ellipse">
                <a:avLst/>
              </a:prstGeom>
              <a:noFill/>
              <a:ln w="25400">
                <a:solidFill>
                  <a:schemeClr val="tx1"/>
                </a:solidFill>
                <a:round/>
                <a:headEnd/>
                <a:tailEnd/>
              </a:ln>
              <a:effectLst/>
            </p:spPr>
            <p:txBody>
              <a:bodyPr wrap="none" anchor="ctr"/>
              <a:lstStyle/>
              <a:p>
                <a:endParaRPr lang="en-US"/>
              </a:p>
            </p:txBody>
          </p:sp>
        </p:grpSp>
        <p:sp>
          <p:nvSpPr>
            <p:cNvPr id="55" name="Line 39"/>
            <p:cNvSpPr>
              <a:spLocks noChangeShapeType="1"/>
            </p:cNvSpPr>
            <p:nvPr/>
          </p:nvSpPr>
          <p:spPr bwMode="auto">
            <a:xfrm>
              <a:off x="1654" y="1548"/>
              <a:ext cx="633" cy="180"/>
            </a:xfrm>
            <a:prstGeom prst="line">
              <a:avLst/>
            </a:prstGeom>
            <a:noFill/>
            <a:ln w="19050">
              <a:solidFill>
                <a:schemeClr val="tx1"/>
              </a:solidFill>
              <a:round/>
              <a:headEnd/>
              <a:tailEnd/>
            </a:ln>
            <a:effectLst/>
          </p:spPr>
          <p:txBody>
            <a:bodyPr wrap="none" anchor="ctr"/>
            <a:lstStyle/>
            <a:p>
              <a:endParaRPr lang="en-US"/>
            </a:p>
          </p:txBody>
        </p:sp>
        <p:sp>
          <p:nvSpPr>
            <p:cNvPr id="56" name="Line 40"/>
            <p:cNvSpPr>
              <a:spLocks noChangeShapeType="1"/>
            </p:cNvSpPr>
            <p:nvPr/>
          </p:nvSpPr>
          <p:spPr bwMode="auto">
            <a:xfrm flipH="1">
              <a:off x="1655" y="1521"/>
              <a:ext cx="633" cy="180"/>
            </a:xfrm>
            <a:prstGeom prst="line">
              <a:avLst/>
            </a:prstGeom>
            <a:noFill/>
            <a:ln w="19050">
              <a:solidFill>
                <a:schemeClr val="tx1"/>
              </a:solidFill>
              <a:round/>
              <a:headEnd/>
              <a:tailEnd/>
            </a:ln>
            <a:effectLst/>
          </p:spPr>
          <p:txBody>
            <a:bodyPr wrap="none" anchor="ctr"/>
            <a:lstStyle/>
            <a:p>
              <a:endParaRPr lang="en-US"/>
            </a:p>
          </p:txBody>
        </p:sp>
        <p:sp>
          <p:nvSpPr>
            <p:cNvPr id="57" name="Oval 41"/>
            <p:cNvSpPr>
              <a:spLocks noChangeArrowheads="1"/>
            </p:cNvSpPr>
            <p:nvPr/>
          </p:nvSpPr>
          <p:spPr bwMode="auto">
            <a:xfrm>
              <a:off x="2255" y="1843"/>
              <a:ext cx="58" cy="4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 name="Oval 42"/>
            <p:cNvSpPr>
              <a:spLocks noChangeArrowheads="1"/>
            </p:cNvSpPr>
            <p:nvPr/>
          </p:nvSpPr>
          <p:spPr bwMode="auto">
            <a:xfrm>
              <a:off x="2258" y="1360"/>
              <a:ext cx="58" cy="4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9" name="Text Box 43"/>
            <p:cNvSpPr txBox="1">
              <a:spLocks noChangeArrowheads="1"/>
            </p:cNvSpPr>
            <p:nvPr/>
          </p:nvSpPr>
          <p:spPr bwMode="auto">
            <a:xfrm>
              <a:off x="1266" y="1192"/>
              <a:ext cx="216" cy="231"/>
            </a:xfrm>
            <a:prstGeom prst="rect">
              <a:avLst/>
            </a:prstGeom>
            <a:noFill/>
            <a:ln w="9525">
              <a:noFill/>
              <a:miter lim="800000"/>
              <a:headEnd/>
              <a:tailEnd/>
            </a:ln>
            <a:effectLst/>
          </p:spPr>
          <p:txBody>
            <a:bodyPr>
              <a:spAutoFit/>
            </a:bodyPr>
            <a:lstStyle/>
            <a:p>
              <a:r>
                <a:rPr lang="en-GB" sz="1800" b="0" i="1"/>
                <a:t>R</a:t>
              </a:r>
              <a:endParaRPr lang="en-GB" sz="1800" b="0"/>
            </a:p>
          </p:txBody>
        </p:sp>
        <p:sp>
          <p:nvSpPr>
            <p:cNvPr id="60" name="Text Box 44"/>
            <p:cNvSpPr txBox="1">
              <a:spLocks noChangeArrowheads="1"/>
            </p:cNvSpPr>
            <p:nvPr/>
          </p:nvSpPr>
          <p:spPr bwMode="auto">
            <a:xfrm>
              <a:off x="1275" y="1823"/>
              <a:ext cx="216" cy="231"/>
            </a:xfrm>
            <a:prstGeom prst="rect">
              <a:avLst/>
            </a:prstGeom>
            <a:noFill/>
            <a:ln w="9525">
              <a:noFill/>
              <a:miter lim="800000"/>
              <a:headEnd/>
              <a:tailEnd/>
            </a:ln>
            <a:effectLst/>
          </p:spPr>
          <p:txBody>
            <a:bodyPr>
              <a:spAutoFit/>
            </a:bodyPr>
            <a:lstStyle/>
            <a:p>
              <a:r>
                <a:rPr lang="en-GB" sz="1800" b="0" i="1"/>
                <a:t>S</a:t>
              </a:r>
              <a:endParaRPr lang="en-GB" sz="1800" b="0"/>
            </a:p>
          </p:txBody>
        </p:sp>
        <p:sp>
          <p:nvSpPr>
            <p:cNvPr id="61" name="Text Box 45"/>
            <p:cNvSpPr txBox="1">
              <a:spLocks noChangeArrowheads="1"/>
            </p:cNvSpPr>
            <p:nvPr/>
          </p:nvSpPr>
          <p:spPr bwMode="auto">
            <a:xfrm>
              <a:off x="2513" y="1268"/>
              <a:ext cx="267" cy="231"/>
            </a:xfrm>
            <a:prstGeom prst="rect">
              <a:avLst/>
            </a:prstGeom>
            <a:noFill/>
            <a:ln w="9525">
              <a:noFill/>
              <a:miter lim="800000"/>
              <a:headEnd/>
              <a:tailEnd/>
            </a:ln>
            <a:effectLst/>
          </p:spPr>
          <p:txBody>
            <a:bodyPr>
              <a:spAutoFit/>
            </a:bodyPr>
            <a:lstStyle/>
            <a:p>
              <a:r>
                <a:rPr lang="en-GB" sz="1800" b="0" i="1"/>
                <a:t>Q</a:t>
              </a:r>
              <a:endParaRPr lang="en-GB" sz="1800" b="0"/>
            </a:p>
          </p:txBody>
        </p:sp>
        <p:sp>
          <p:nvSpPr>
            <p:cNvPr id="62" name="Text Box 46"/>
            <p:cNvSpPr txBox="1">
              <a:spLocks noChangeArrowheads="1"/>
            </p:cNvSpPr>
            <p:nvPr/>
          </p:nvSpPr>
          <p:spPr bwMode="auto">
            <a:xfrm>
              <a:off x="2500" y="1740"/>
              <a:ext cx="267" cy="231"/>
            </a:xfrm>
            <a:prstGeom prst="rect">
              <a:avLst/>
            </a:prstGeom>
            <a:noFill/>
            <a:ln w="9525">
              <a:noFill/>
              <a:miter lim="800000"/>
              <a:headEnd/>
              <a:tailEnd/>
            </a:ln>
            <a:effectLst/>
          </p:spPr>
          <p:txBody>
            <a:bodyPr>
              <a:spAutoFit/>
            </a:bodyPr>
            <a:lstStyle/>
            <a:p>
              <a:r>
                <a:rPr lang="en-GB" sz="1800" b="0" i="1"/>
                <a:t>Q'</a:t>
              </a:r>
              <a:endParaRPr lang="en-GB" sz="1800" b="0"/>
            </a:p>
          </p:txBody>
        </p:sp>
      </p:grpSp>
      <p:grpSp>
        <p:nvGrpSpPr>
          <p:cNvPr id="7" name="Group 99"/>
          <p:cNvGrpSpPr>
            <a:grpSpLocks/>
          </p:cNvGrpSpPr>
          <p:nvPr/>
        </p:nvGrpSpPr>
        <p:grpSpPr bwMode="auto">
          <a:xfrm>
            <a:off x="5280026" y="528637"/>
            <a:ext cx="3429000" cy="1604963"/>
            <a:chOff x="3209" y="1166"/>
            <a:chExt cx="2160" cy="1011"/>
          </a:xfrm>
        </p:grpSpPr>
        <p:graphicFrame>
          <p:nvGraphicFramePr>
            <p:cNvPr id="40" name="Object 49"/>
            <p:cNvGraphicFramePr>
              <a:graphicFrameLocks noChangeAspect="1"/>
            </p:cNvGraphicFramePr>
            <p:nvPr/>
          </p:nvGraphicFramePr>
          <p:xfrm>
            <a:off x="3209" y="1169"/>
            <a:ext cx="2160" cy="1008"/>
          </p:xfrm>
          <a:graphic>
            <a:graphicData uri="http://schemas.openxmlformats.org/presentationml/2006/ole">
              <p:oleObj spid="_x0000_s57346" name="Document" r:id="rId3" imgW="3877777" imgH="1746224" progId="Word.Document.8">
                <p:embed/>
              </p:oleObj>
            </a:graphicData>
          </a:graphic>
        </p:graphicFrame>
        <p:sp>
          <p:nvSpPr>
            <p:cNvPr id="41" name="Line 50"/>
            <p:cNvSpPr>
              <a:spLocks noChangeShapeType="1"/>
            </p:cNvSpPr>
            <p:nvPr/>
          </p:nvSpPr>
          <p:spPr bwMode="auto">
            <a:xfrm>
              <a:off x="3303" y="1310"/>
              <a:ext cx="998" cy="0"/>
            </a:xfrm>
            <a:prstGeom prst="line">
              <a:avLst/>
            </a:prstGeom>
            <a:noFill/>
            <a:ln w="15875">
              <a:solidFill>
                <a:schemeClr val="tx1"/>
              </a:solidFill>
              <a:round/>
              <a:headEnd/>
              <a:tailEnd/>
            </a:ln>
            <a:effectLst/>
          </p:spPr>
          <p:txBody>
            <a:bodyPr wrap="none" anchor="ctr"/>
            <a:lstStyle/>
            <a:p>
              <a:endParaRPr lang="en-US"/>
            </a:p>
          </p:txBody>
        </p:sp>
        <p:sp>
          <p:nvSpPr>
            <p:cNvPr id="42" name="Line 51"/>
            <p:cNvSpPr>
              <a:spLocks noChangeShapeType="1"/>
            </p:cNvSpPr>
            <p:nvPr/>
          </p:nvSpPr>
          <p:spPr bwMode="auto">
            <a:xfrm rot="5400000">
              <a:off x="3231" y="1658"/>
              <a:ext cx="984" cy="0"/>
            </a:xfrm>
            <a:prstGeom prst="line">
              <a:avLst/>
            </a:prstGeom>
            <a:noFill/>
            <a:ln w="15875">
              <a:solidFill>
                <a:schemeClr val="tx1"/>
              </a:solidFill>
              <a:round/>
              <a:headEnd/>
              <a:tailEnd/>
            </a:ln>
            <a:effectLst/>
          </p:spPr>
          <p:txBody>
            <a:bodyPr wrap="none" anchor="ctr"/>
            <a:lstStyle/>
            <a:p>
              <a:endParaRPr lang="en-US"/>
            </a:p>
          </p:txBody>
        </p:sp>
      </p:grpSp>
      <p:sp>
        <p:nvSpPr>
          <p:cNvPr id="35" name="AutoShape 186"/>
          <p:cNvSpPr>
            <a:spLocks noChangeArrowheads="1"/>
          </p:cNvSpPr>
          <p:nvPr/>
        </p:nvSpPr>
        <p:spPr bwMode="auto">
          <a:xfrm>
            <a:off x="5105400" y="985837"/>
            <a:ext cx="304800" cy="152400"/>
          </a:xfrm>
          <a:prstGeom prst="rightArrow">
            <a:avLst>
              <a:gd name="adj1" fmla="val 50000"/>
              <a:gd name="adj2" fmla="val 50000"/>
            </a:avLst>
          </a:prstGeom>
          <a:solidFill>
            <a:srgbClr val="0000FF"/>
          </a:solidFill>
          <a:ln w="9525">
            <a:solidFill>
              <a:schemeClr val="tx1"/>
            </a:solidFill>
            <a:miter lim="800000"/>
            <a:headEnd/>
            <a:tailEnd/>
          </a:ln>
          <a:effectLst/>
        </p:spPr>
        <p:txBody>
          <a:bodyPr wrap="none" anchor="ctr"/>
          <a:lstStyle/>
          <a:p>
            <a:endParaRPr lang="en-US"/>
          </a:p>
        </p:txBody>
      </p:sp>
      <p:sp>
        <p:nvSpPr>
          <p:cNvPr id="12" name="AutoShape 187"/>
          <p:cNvSpPr>
            <a:spLocks noChangeArrowheads="1"/>
          </p:cNvSpPr>
          <p:nvPr/>
        </p:nvSpPr>
        <p:spPr bwMode="auto">
          <a:xfrm>
            <a:off x="5105400" y="757237"/>
            <a:ext cx="304800" cy="152400"/>
          </a:xfrm>
          <a:prstGeom prst="rightArrow">
            <a:avLst>
              <a:gd name="adj1" fmla="val 50000"/>
              <a:gd name="adj2" fmla="val 50000"/>
            </a:avLst>
          </a:prstGeom>
          <a:solidFill>
            <a:srgbClr val="FF0000"/>
          </a:solidFill>
          <a:ln w="9525">
            <a:solidFill>
              <a:schemeClr val="tx1"/>
            </a:solidFill>
            <a:miter lim="800000"/>
            <a:headEnd/>
            <a:tailEnd/>
          </a:ln>
          <a:effectLst/>
        </p:spPr>
        <p:txBody>
          <a:bodyPr wrap="none" anchor="ctr"/>
          <a:lstStyle/>
          <a:p>
            <a:endParaRPr lang="en-US"/>
          </a:p>
        </p:txBody>
      </p:sp>
      <p:sp>
        <p:nvSpPr>
          <p:cNvPr id="24" name="AutoShape 188"/>
          <p:cNvSpPr>
            <a:spLocks noChangeArrowheads="1"/>
          </p:cNvSpPr>
          <p:nvPr/>
        </p:nvSpPr>
        <p:spPr bwMode="auto">
          <a:xfrm>
            <a:off x="5105400" y="1214437"/>
            <a:ext cx="304800" cy="152400"/>
          </a:xfrm>
          <a:prstGeom prst="rightArrow">
            <a:avLst>
              <a:gd name="adj1" fmla="val 50000"/>
              <a:gd name="adj2" fmla="val 50000"/>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a:p>
        </p:txBody>
      </p:sp>
      <p:sp>
        <p:nvSpPr>
          <p:cNvPr id="77" name="TextBox 76"/>
          <p:cNvSpPr txBox="1"/>
          <p:nvPr/>
        </p:nvSpPr>
        <p:spPr>
          <a:xfrm>
            <a:off x="2743200" y="609600"/>
            <a:ext cx="304800" cy="369332"/>
          </a:xfrm>
          <a:prstGeom prst="rect">
            <a:avLst/>
          </a:prstGeom>
          <a:noFill/>
        </p:spPr>
        <p:txBody>
          <a:bodyPr wrap="square" rtlCol="0">
            <a:spAutoFit/>
          </a:bodyPr>
          <a:lstStyle/>
          <a:p>
            <a:r>
              <a:rPr lang="en-US" dirty="0" smtClean="0">
                <a:solidFill>
                  <a:srgbClr val="3333FF"/>
                </a:solidFill>
              </a:rPr>
              <a:t>A</a:t>
            </a:r>
            <a:endParaRPr lang="en-US" dirty="0">
              <a:solidFill>
                <a:srgbClr val="3333FF"/>
              </a:solidFill>
            </a:endParaRPr>
          </a:p>
        </p:txBody>
      </p:sp>
      <p:sp>
        <p:nvSpPr>
          <p:cNvPr id="78" name="TextBox 77"/>
          <p:cNvSpPr txBox="1"/>
          <p:nvPr/>
        </p:nvSpPr>
        <p:spPr>
          <a:xfrm>
            <a:off x="2743200" y="1383268"/>
            <a:ext cx="304800" cy="369332"/>
          </a:xfrm>
          <a:prstGeom prst="rect">
            <a:avLst/>
          </a:prstGeom>
          <a:noFill/>
        </p:spPr>
        <p:txBody>
          <a:bodyPr wrap="square" rtlCol="0">
            <a:spAutoFit/>
          </a:bodyPr>
          <a:lstStyle/>
          <a:p>
            <a:r>
              <a:rPr lang="en-US" dirty="0" smtClean="0">
                <a:solidFill>
                  <a:srgbClr val="3333FF"/>
                </a:solidFill>
              </a:rPr>
              <a:t>B</a:t>
            </a:r>
            <a:endParaRPr lang="en-US" dirty="0">
              <a:solidFill>
                <a:srgbClr val="3333FF"/>
              </a:solidFill>
            </a:endParaRPr>
          </a:p>
        </p:txBody>
      </p:sp>
      <p:sp>
        <p:nvSpPr>
          <p:cNvPr id="79" name="Rectangle 78"/>
          <p:cNvSpPr/>
          <p:nvPr/>
        </p:nvSpPr>
        <p:spPr>
          <a:xfrm>
            <a:off x="2286000" y="17526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33FF"/>
                </a:solidFill>
              </a:rPr>
              <a:t>1</a:t>
            </a:r>
            <a:endParaRPr lang="en-US" dirty="0">
              <a:solidFill>
                <a:srgbClr val="3333FF"/>
              </a:solidFill>
            </a:endParaRPr>
          </a:p>
        </p:txBody>
      </p:sp>
      <p:cxnSp>
        <p:nvCxnSpPr>
          <p:cNvPr id="88" name="Straight Arrow Connector 87"/>
          <p:cNvCxnSpPr>
            <a:stCxn id="79" idx="3"/>
          </p:cNvCxnSpPr>
          <p:nvPr/>
        </p:nvCxnSpPr>
        <p:spPr>
          <a:xfrm>
            <a:off x="2667000" y="1905000"/>
            <a:ext cx="1371600" cy="1588"/>
          </a:xfrm>
          <a:prstGeom prst="straightConnector1">
            <a:avLst/>
          </a:prstGeom>
          <a:ln>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4114800" y="167640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33FF"/>
                </a:solidFill>
              </a:rPr>
              <a:t>0</a:t>
            </a:r>
            <a:endParaRPr lang="en-US" dirty="0">
              <a:solidFill>
                <a:srgbClr val="3333FF"/>
              </a:solidFill>
            </a:endParaRPr>
          </a:p>
        </p:txBody>
      </p:sp>
      <p:cxnSp>
        <p:nvCxnSpPr>
          <p:cNvPr id="91" name="Straight Arrow Connector 90"/>
          <p:cNvCxnSpPr/>
          <p:nvPr/>
        </p:nvCxnSpPr>
        <p:spPr>
          <a:xfrm rot="10800000">
            <a:off x="2438400" y="1066800"/>
            <a:ext cx="1676400" cy="685800"/>
          </a:xfrm>
          <a:prstGeom prst="straightConnector1">
            <a:avLst/>
          </a:prstGeom>
          <a:ln>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2133600" y="9144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33FF"/>
                </a:solidFill>
              </a:rPr>
              <a:t>0</a:t>
            </a:r>
            <a:endParaRPr lang="en-US" dirty="0">
              <a:solidFill>
                <a:srgbClr val="3333FF"/>
              </a:solidFill>
            </a:endParaRPr>
          </a:p>
        </p:txBody>
      </p:sp>
      <p:cxnSp>
        <p:nvCxnSpPr>
          <p:cNvPr id="99" name="Straight Arrow Connector 98"/>
          <p:cNvCxnSpPr/>
          <p:nvPr/>
        </p:nvCxnSpPr>
        <p:spPr>
          <a:xfrm>
            <a:off x="2667000" y="1065212"/>
            <a:ext cx="1447800" cy="1588"/>
          </a:xfrm>
          <a:prstGeom prst="straightConnector1">
            <a:avLst/>
          </a:prstGeom>
          <a:ln>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114800" y="9144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33FF"/>
                </a:solidFill>
              </a:rPr>
              <a:t>1</a:t>
            </a:r>
            <a:endParaRPr lang="en-US"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linds(horizont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linds(horizontal)">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blinds(horizontal)">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blinds(horizontal)">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blinds(horizontal)">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blinds(horizontal)">
                                      <p:cBhvr>
                                        <p:cTn id="32" dur="500"/>
                                        <p:tgtEl>
                                          <p:spTgt spid="9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blinds(horizontal)">
                                      <p:cBhvr>
                                        <p:cTn id="37" dur="500"/>
                                        <p:tgtEl>
                                          <p:spTgt spid="9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blinds(horizontal)">
                                      <p:cBhvr>
                                        <p:cTn id="4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9" grpId="0" animBg="1"/>
      <p:bldP spid="92" grpId="0" animBg="1"/>
      <p:bldP spid="1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type="body" idx="1"/>
          </p:nvPr>
        </p:nvSpPr>
        <p:spPr>
          <a:xfrm>
            <a:off x="1143000" y="2438400"/>
            <a:ext cx="7696200" cy="4191000"/>
          </a:xfrm>
        </p:spPr>
        <p:txBody>
          <a:bodyPr>
            <a:normAutofit/>
          </a:bodyPr>
          <a:lstStyle/>
          <a:p>
            <a:pPr>
              <a:lnSpc>
                <a:spcPct val="120000"/>
              </a:lnSpc>
              <a:buFont typeface="Monotype Sorts" pitchFamily="2" charset="2"/>
              <a:buNone/>
            </a:pPr>
            <a:r>
              <a:rPr lang="en-GB" sz="2600" dirty="0" smtClean="0">
                <a:solidFill>
                  <a:srgbClr val="00B050"/>
                </a:solidFill>
              </a:rPr>
              <a:t>Case 3: R = 1 and S = 0;</a:t>
            </a:r>
          </a:p>
          <a:p>
            <a:pPr>
              <a:lnSpc>
                <a:spcPct val="120000"/>
              </a:lnSpc>
            </a:pPr>
            <a:r>
              <a:rPr lang="en-GB" sz="2600" dirty="0" smtClean="0"/>
              <a:t>This condition forces the output of NOR gate A low and since both inputs to NOR gate B are now low and the output must be high.</a:t>
            </a:r>
          </a:p>
          <a:p>
            <a:pPr>
              <a:lnSpc>
                <a:spcPct val="120000"/>
              </a:lnSpc>
            </a:pPr>
            <a:r>
              <a:rPr lang="en-GB" sz="2600" dirty="0" smtClean="0"/>
              <a:t>Thus 1 at the R input is said to RESET the FF and it switches to the stable state where Q = 0, Q’  = 1.</a:t>
            </a:r>
            <a:r>
              <a:rPr lang="en-GB" sz="2600" dirty="0"/>
              <a:t>		</a:t>
            </a:r>
            <a:endParaRPr lang="en-GB" sz="2600" dirty="0" smtClean="0"/>
          </a:p>
          <a:p>
            <a:pPr>
              <a:lnSpc>
                <a:spcPct val="120000"/>
              </a:lnSpc>
              <a:buFont typeface="Monotype Sorts" pitchFamily="2" charset="2"/>
              <a:buNone/>
            </a:pPr>
            <a:endParaRPr lang="en-GB" sz="2600" dirty="0" smtClean="0"/>
          </a:p>
        </p:txBody>
      </p:sp>
      <p:grpSp>
        <p:nvGrpSpPr>
          <p:cNvPr id="79" name="Group 78"/>
          <p:cNvGrpSpPr/>
          <p:nvPr/>
        </p:nvGrpSpPr>
        <p:grpSpPr>
          <a:xfrm>
            <a:off x="1905002" y="528637"/>
            <a:ext cx="6804024" cy="1604963"/>
            <a:chOff x="2209802" y="1905000"/>
            <a:chExt cx="6804024" cy="1604963"/>
          </a:xfrm>
        </p:grpSpPr>
        <p:grpSp>
          <p:nvGrpSpPr>
            <p:cNvPr id="80" name="Group 138"/>
            <p:cNvGrpSpPr>
              <a:grpSpLocks/>
            </p:cNvGrpSpPr>
            <p:nvPr/>
          </p:nvGrpSpPr>
          <p:grpSpPr bwMode="auto">
            <a:xfrm>
              <a:off x="2209802" y="1905002"/>
              <a:ext cx="2403477" cy="1368426"/>
              <a:chOff x="1266" y="1192"/>
              <a:chExt cx="1514" cy="862"/>
            </a:xfrm>
          </p:grpSpPr>
          <p:grpSp>
            <p:nvGrpSpPr>
              <p:cNvPr id="116" name="Group 12"/>
              <p:cNvGrpSpPr>
                <a:grpSpLocks/>
              </p:cNvGrpSpPr>
              <p:nvPr/>
            </p:nvGrpSpPr>
            <p:grpSpPr bwMode="auto">
              <a:xfrm>
                <a:off x="1770" y="1743"/>
                <a:ext cx="401" cy="240"/>
                <a:chOff x="1619" y="1584"/>
                <a:chExt cx="314" cy="192"/>
              </a:xfrm>
            </p:grpSpPr>
            <p:grpSp>
              <p:nvGrpSpPr>
                <p:cNvPr id="143" name="Group 13"/>
                <p:cNvGrpSpPr>
                  <a:grpSpLocks/>
                </p:cNvGrpSpPr>
                <p:nvPr/>
              </p:nvGrpSpPr>
              <p:grpSpPr bwMode="auto">
                <a:xfrm>
                  <a:off x="1619" y="1584"/>
                  <a:ext cx="238" cy="192"/>
                  <a:chOff x="6768" y="11808"/>
                  <a:chExt cx="1008" cy="792"/>
                </a:xfrm>
              </p:grpSpPr>
              <p:sp>
                <p:nvSpPr>
                  <p:cNvPr id="145" name="Freeform 14"/>
                  <p:cNvSpPr>
                    <a:spLocks/>
                  </p:cNvSpPr>
                  <p:nvPr/>
                </p:nvSpPr>
                <p:spPr bwMode="auto">
                  <a:xfrm>
                    <a:off x="6768" y="11808"/>
                    <a:ext cx="144" cy="792"/>
                  </a:xfrm>
                  <a:custGeom>
                    <a:avLst/>
                    <a:gdLst/>
                    <a:ahLst/>
                    <a:cxnLst>
                      <a:cxn ang="0">
                        <a:pos x="0" y="0"/>
                      </a:cxn>
                      <a:cxn ang="0">
                        <a:pos x="288" y="432"/>
                      </a:cxn>
                      <a:cxn ang="0">
                        <a:pos x="0" y="864"/>
                      </a:cxn>
                    </a:cxnLst>
                    <a:rect l="0" t="0" r="r" b="b"/>
                    <a:pathLst>
                      <a:path w="288" h="864">
                        <a:moveTo>
                          <a:pt x="0" y="0"/>
                        </a:moveTo>
                        <a:cubicBezTo>
                          <a:pt x="144" y="144"/>
                          <a:pt x="288" y="288"/>
                          <a:pt x="288" y="432"/>
                        </a:cubicBezTo>
                        <a:cubicBezTo>
                          <a:pt x="288" y="576"/>
                          <a:pt x="48" y="792"/>
                          <a:pt x="0" y="864"/>
                        </a:cubicBezTo>
                      </a:path>
                    </a:pathLst>
                  </a:custGeom>
                  <a:noFill/>
                  <a:ln w="25400">
                    <a:solidFill>
                      <a:srgbClr val="000000"/>
                    </a:solidFill>
                    <a:round/>
                    <a:headEnd/>
                    <a:tailEnd/>
                  </a:ln>
                </p:spPr>
                <p:txBody>
                  <a:bodyPr/>
                  <a:lstStyle/>
                  <a:p>
                    <a:endParaRPr lang="en-US"/>
                  </a:p>
                </p:txBody>
              </p:sp>
              <p:sp>
                <p:nvSpPr>
                  <p:cNvPr id="146" name="Line 15"/>
                  <p:cNvSpPr>
                    <a:spLocks noChangeShapeType="1"/>
                  </p:cNvSpPr>
                  <p:nvPr/>
                </p:nvSpPr>
                <p:spPr bwMode="auto">
                  <a:xfrm>
                    <a:off x="6768" y="11808"/>
                    <a:ext cx="360" cy="0"/>
                  </a:xfrm>
                  <a:prstGeom prst="line">
                    <a:avLst/>
                  </a:prstGeom>
                  <a:noFill/>
                  <a:ln w="25400">
                    <a:solidFill>
                      <a:srgbClr val="000000"/>
                    </a:solidFill>
                    <a:round/>
                    <a:headEnd/>
                    <a:tailEnd/>
                  </a:ln>
                </p:spPr>
                <p:txBody>
                  <a:bodyPr/>
                  <a:lstStyle/>
                  <a:p>
                    <a:endParaRPr lang="en-US"/>
                  </a:p>
                </p:txBody>
              </p:sp>
              <p:sp>
                <p:nvSpPr>
                  <p:cNvPr id="147" name="Line 16"/>
                  <p:cNvSpPr>
                    <a:spLocks noChangeShapeType="1"/>
                  </p:cNvSpPr>
                  <p:nvPr/>
                </p:nvSpPr>
                <p:spPr bwMode="auto">
                  <a:xfrm>
                    <a:off x="6768" y="12600"/>
                    <a:ext cx="360" cy="0"/>
                  </a:xfrm>
                  <a:prstGeom prst="line">
                    <a:avLst/>
                  </a:prstGeom>
                  <a:noFill/>
                  <a:ln w="25400">
                    <a:solidFill>
                      <a:srgbClr val="000000"/>
                    </a:solidFill>
                    <a:round/>
                    <a:headEnd/>
                    <a:tailEnd/>
                  </a:ln>
                </p:spPr>
                <p:txBody>
                  <a:bodyPr/>
                  <a:lstStyle/>
                  <a:p>
                    <a:endParaRPr lang="en-US"/>
                  </a:p>
                </p:txBody>
              </p:sp>
              <p:sp>
                <p:nvSpPr>
                  <p:cNvPr id="148" name="Freeform 17"/>
                  <p:cNvSpPr>
                    <a:spLocks/>
                  </p:cNvSpPr>
                  <p:nvPr/>
                </p:nvSpPr>
                <p:spPr bwMode="auto">
                  <a:xfrm>
                    <a:off x="7128" y="1180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sp>
                <p:nvSpPr>
                  <p:cNvPr id="149" name="Freeform 18"/>
                  <p:cNvSpPr>
                    <a:spLocks/>
                  </p:cNvSpPr>
                  <p:nvPr/>
                </p:nvSpPr>
                <p:spPr bwMode="auto">
                  <a:xfrm flipV="1">
                    <a:off x="7128" y="1216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grpSp>
            <p:sp>
              <p:nvSpPr>
                <p:cNvPr id="144" name="Oval 19"/>
                <p:cNvSpPr>
                  <a:spLocks noChangeArrowheads="1"/>
                </p:cNvSpPr>
                <p:nvPr/>
              </p:nvSpPr>
              <p:spPr bwMode="auto">
                <a:xfrm>
                  <a:off x="1872" y="1646"/>
                  <a:ext cx="61" cy="62"/>
                </a:xfrm>
                <a:prstGeom prst="ellipse">
                  <a:avLst/>
                </a:prstGeom>
                <a:noFill/>
                <a:ln w="25400">
                  <a:solidFill>
                    <a:schemeClr val="tx1"/>
                  </a:solidFill>
                  <a:round/>
                  <a:headEnd/>
                  <a:tailEnd/>
                </a:ln>
                <a:effectLst/>
              </p:spPr>
              <p:txBody>
                <a:bodyPr wrap="none" anchor="ctr"/>
                <a:lstStyle/>
                <a:p>
                  <a:endParaRPr lang="en-US"/>
                </a:p>
              </p:txBody>
            </p:sp>
          </p:grpSp>
          <p:sp>
            <p:nvSpPr>
              <p:cNvPr id="117" name="Line 21"/>
              <p:cNvSpPr>
                <a:spLocks noChangeShapeType="1"/>
              </p:cNvSpPr>
              <p:nvPr/>
            </p:nvSpPr>
            <p:spPr bwMode="auto">
              <a:xfrm>
                <a:off x="1467" y="1311"/>
                <a:ext cx="336" cy="0"/>
              </a:xfrm>
              <a:prstGeom prst="line">
                <a:avLst/>
              </a:prstGeom>
              <a:noFill/>
              <a:ln w="19050">
                <a:solidFill>
                  <a:schemeClr val="tx1"/>
                </a:solidFill>
                <a:round/>
                <a:headEnd/>
                <a:tailEnd/>
              </a:ln>
              <a:effectLst/>
            </p:spPr>
            <p:txBody>
              <a:bodyPr wrap="none" anchor="ctr"/>
              <a:lstStyle/>
              <a:p>
                <a:endParaRPr lang="en-US"/>
              </a:p>
            </p:txBody>
          </p:sp>
          <p:sp>
            <p:nvSpPr>
              <p:cNvPr id="118" name="Line 22"/>
              <p:cNvSpPr>
                <a:spLocks noChangeShapeType="1"/>
              </p:cNvSpPr>
              <p:nvPr/>
            </p:nvSpPr>
            <p:spPr bwMode="auto">
              <a:xfrm>
                <a:off x="1467" y="1935"/>
                <a:ext cx="336" cy="0"/>
              </a:xfrm>
              <a:prstGeom prst="line">
                <a:avLst/>
              </a:prstGeom>
              <a:noFill/>
              <a:ln w="19050">
                <a:solidFill>
                  <a:schemeClr val="tx1"/>
                </a:solidFill>
                <a:round/>
                <a:headEnd/>
                <a:tailEnd/>
              </a:ln>
              <a:effectLst/>
            </p:spPr>
            <p:txBody>
              <a:bodyPr wrap="none" anchor="ctr"/>
              <a:lstStyle/>
              <a:p>
                <a:endParaRPr lang="en-US"/>
              </a:p>
            </p:txBody>
          </p:sp>
          <p:sp>
            <p:nvSpPr>
              <p:cNvPr id="119" name="Line 23"/>
              <p:cNvSpPr>
                <a:spLocks noChangeShapeType="1"/>
              </p:cNvSpPr>
              <p:nvPr/>
            </p:nvSpPr>
            <p:spPr bwMode="auto">
              <a:xfrm>
                <a:off x="1659" y="1455"/>
                <a:ext cx="144" cy="0"/>
              </a:xfrm>
              <a:prstGeom prst="line">
                <a:avLst/>
              </a:prstGeom>
              <a:noFill/>
              <a:ln w="19050">
                <a:solidFill>
                  <a:schemeClr val="tx1"/>
                </a:solidFill>
                <a:round/>
                <a:headEnd/>
                <a:tailEnd/>
              </a:ln>
              <a:effectLst/>
            </p:spPr>
            <p:txBody>
              <a:bodyPr wrap="none" anchor="ctr"/>
              <a:lstStyle/>
              <a:p>
                <a:endParaRPr lang="en-US"/>
              </a:p>
            </p:txBody>
          </p:sp>
          <p:sp>
            <p:nvSpPr>
              <p:cNvPr id="120" name="Line 24"/>
              <p:cNvSpPr>
                <a:spLocks noChangeShapeType="1"/>
              </p:cNvSpPr>
              <p:nvPr/>
            </p:nvSpPr>
            <p:spPr bwMode="auto">
              <a:xfrm>
                <a:off x="1659" y="1791"/>
                <a:ext cx="144" cy="0"/>
              </a:xfrm>
              <a:prstGeom prst="line">
                <a:avLst/>
              </a:prstGeom>
              <a:noFill/>
              <a:ln w="19050">
                <a:solidFill>
                  <a:schemeClr val="tx1"/>
                </a:solidFill>
                <a:round/>
                <a:headEnd/>
                <a:tailEnd/>
              </a:ln>
              <a:effectLst/>
            </p:spPr>
            <p:txBody>
              <a:bodyPr wrap="none" anchor="ctr"/>
              <a:lstStyle/>
              <a:p>
                <a:endParaRPr lang="en-US"/>
              </a:p>
            </p:txBody>
          </p:sp>
          <p:sp>
            <p:nvSpPr>
              <p:cNvPr id="121" name="Line 25"/>
              <p:cNvSpPr>
                <a:spLocks noChangeShapeType="1"/>
              </p:cNvSpPr>
              <p:nvPr/>
            </p:nvSpPr>
            <p:spPr bwMode="auto">
              <a:xfrm rot="5400000">
                <a:off x="1611" y="1503"/>
                <a:ext cx="96" cy="0"/>
              </a:xfrm>
              <a:prstGeom prst="line">
                <a:avLst/>
              </a:prstGeom>
              <a:noFill/>
              <a:ln w="19050">
                <a:solidFill>
                  <a:schemeClr val="tx1"/>
                </a:solidFill>
                <a:round/>
                <a:headEnd/>
                <a:tailEnd/>
              </a:ln>
              <a:effectLst/>
            </p:spPr>
            <p:txBody>
              <a:bodyPr wrap="none" anchor="ctr"/>
              <a:lstStyle/>
              <a:p>
                <a:endParaRPr lang="en-US"/>
              </a:p>
            </p:txBody>
          </p:sp>
          <p:sp>
            <p:nvSpPr>
              <p:cNvPr id="122" name="Line 26"/>
              <p:cNvSpPr>
                <a:spLocks noChangeShapeType="1"/>
              </p:cNvSpPr>
              <p:nvPr/>
            </p:nvSpPr>
            <p:spPr bwMode="auto">
              <a:xfrm rot="5400000">
                <a:off x="1611" y="1743"/>
                <a:ext cx="96" cy="0"/>
              </a:xfrm>
              <a:prstGeom prst="line">
                <a:avLst/>
              </a:prstGeom>
              <a:noFill/>
              <a:ln w="19050">
                <a:solidFill>
                  <a:schemeClr val="tx1"/>
                </a:solidFill>
                <a:round/>
                <a:headEnd/>
                <a:tailEnd/>
              </a:ln>
              <a:effectLst/>
            </p:spPr>
            <p:txBody>
              <a:bodyPr wrap="none" anchor="ctr"/>
              <a:lstStyle/>
              <a:p>
                <a:endParaRPr lang="en-US"/>
              </a:p>
            </p:txBody>
          </p:sp>
          <p:sp>
            <p:nvSpPr>
              <p:cNvPr id="123" name="Line 27"/>
              <p:cNvSpPr>
                <a:spLocks noChangeShapeType="1"/>
              </p:cNvSpPr>
              <p:nvPr/>
            </p:nvSpPr>
            <p:spPr bwMode="auto">
              <a:xfrm>
                <a:off x="2158" y="1380"/>
                <a:ext cx="336" cy="0"/>
              </a:xfrm>
              <a:prstGeom prst="line">
                <a:avLst/>
              </a:prstGeom>
              <a:noFill/>
              <a:ln w="19050">
                <a:solidFill>
                  <a:schemeClr val="tx1"/>
                </a:solidFill>
                <a:round/>
                <a:headEnd/>
                <a:tailEnd/>
              </a:ln>
              <a:effectLst/>
            </p:spPr>
            <p:txBody>
              <a:bodyPr wrap="none" anchor="ctr"/>
              <a:lstStyle/>
              <a:p>
                <a:endParaRPr lang="en-US"/>
              </a:p>
            </p:txBody>
          </p:sp>
          <p:sp>
            <p:nvSpPr>
              <p:cNvPr id="124" name="Line 28"/>
              <p:cNvSpPr>
                <a:spLocks noChangeShapeType="1"/>
              </p:cNvSpPr>
              <p:nvPr/>
            </p:nvSpPr>
            <p:spPr bwMode="auto">
              <a:xfrm>
                <a:off x="2178" y="1865"/>
                <a:ext cx="336" cy="0"/>
              </a:xfrm>
              <a:prstGeom prst="line">
                <a:avLst/>
              </a:prstGeom>
              <a:noFill/>
              <a:ln w="19050">
                <a:solidFill>
                  <a:schemeClr val="tx1"/>
                </a:solidFill>
                <a:round/>
                <a:headEnd/>
                <a:tailEnd/>
              </a:ln>
              <a:effectLst/>
            </p:spPr>
            <p:txBody>
              <a:bodyPr wrap="none" anchor="ctr"/>
              <a:lstStyle/>
              <a:p>
                <a:endParaRPr lang="en-US"/>
              </a:p>
            </p:txBody>
          </p:sp>
          <p:sp>
            <p:nvSpPr>
              <p:cNvPr id="125" name="Line 29"/>
              <p:cNvSpPr>
                <a:spLocks noChangeShapeType="1"/>
              </p:cNvSpPr>
              <p:nvPr/>
            </p:nvSpPr>
            <p:spPr bwMode="auto">
              <a:xfrm rot="5400000">
                <a:off x="2213" y="1800"/>
                <a:ext cx="146" cy="0"/>
              </a:xfrm>
              <a:prstGeom prst="line">
                <a:avLst/>
              </a:prstGeom>
              <a:noFill/>
              <a:ln w="19050">
                <a:solidFill>
                  <a:schemeClr val="tx1"/>
                </a:solidFill>
                <a:round/>
                <a:headEnd/>
                <a:tailEnd/>
              </a:ln>
              <a:effectLst/>
            </p:spPr>
            <p:txBody>
              <a:bodyPr wrap="none" anchor="ctr"/>
              <a:lstStyle/>
              <a:p>
                <a:endParaRPr lang="en-US"/>
              </a:p>
            </p:txBody>
          </p:sp>
          <p:sp>
            <p:nvSpPr>
              <p:cNvPr id="126" name="Line 30"/>
              <p:cNvSpPr>
                <a:spLocks noChangeShapeType="1"/>
              </p:cNvSpPr>
              <p:nvPr/>
            </p:nvSpPr>
            <p:spPr bwMode="auto">
              <a:xfrm rot="5400000">
                <a:off x="2225" y="1455"/>
                <a:ext cx="139" cy="0"/>
              </a:xfrm>
              <a:prstGeom prst="line">
                <a:avLst/>
              </a:prstGeom>
              <a:noFill/>
              <a:ln w="19050">
                <a:solidFill>
                  <a:schemeClr val="tx1"/>
                </a:solidFill>
                <a:round/>
                <a:headEnd/>
                <a:tailEnd/>
              </a:ln>
              <a:effectLst/>
            </p:spPr>
            <p:txBody>
              <a:bodyPr wrap="none" anchor="ctr"/>
              <a:lstStyle/>
              <a:p>
                <a:endParaRPr lang="en-US"/>
              </a:p>
            </p:txBody>
          </p:sp>
          <p:grpSp>
            <p:nvGrpSpPr>
              <p:cNvPr id="127" name="Group 31"/>
              <p:cNvGrpSpPr>
                <a:grpSpLocks/>
              </p:cNvGrpSpPr>
              <p:nvPr/>
            </p:nvGrpSpPr>
            <p:grpSpPr bwMode="auto">
              <a:xfrm>
                <a:off x="1755" y="1263"/>
                <a:ext cx="401" cy="240"/>
                <a:chOff x="1619" y="1584"/>
                <a:chExt cx="314" cy="192"/>
              </a:xfrm>
            </p:grpSpPr>
            <p:grpSp>
              <p:nvGrpSpPr>
                <p:cNvPr id="136" name="Group 32"/>
                <p:cNvGrpSpPr>
                  <a:grpSpLocks/>
                </p:cNvGrpSpPr>
                <p:nvPr/>
              </p:nvGrpSpPr>
              <p:grpSpPr bwMode="auto">
                <a:xfrm>
                  <a:off x="1619" y="1584"/>
                  <a:ext cx="238" cy="192"/>
                  <a:chOff x="6768" y="11808"/>
                  <a:chExt cx="1008" cy="792"/>
                </a:xfrm>
              </p:grpSpPr>
              <p:sp>
                <p:nvSpPr>
                  <p:cNvPr id="138" name="Freeform 33"/>
                  <p:cNvSpPr>
                    <a:spLocks/>
                  </p:cNvSpPr>
                  <p:nvPr/>
                </p:nvSpPr>
                <p:spPr bwMode="auto">
                  <a:xfrm>
                    <a:off x="6768" y="11808"/>
                    <a:ext cx="144" cy="792"/>
                  </a:xfrm>
                  <a:custGeom>
                    <a:avLst/>
                    <a:gdLst/>
                    <a:ahLst/>
                    <a:cxnLst>
                      <a:cxn ang="0">
                        <a:pos x="0" y="0"/>
                      </a:cxn>
                      <a:cxn ang="0">
                        <a:pos x="288" y="432"/>
                      </a:cxn>
                      <a:cxn ang="0">
                        <a:pos x="0" y="864"/>
                      </a:cxn>
                    </a:cxnLst>
                    <a:rect l="0" t="0" r="r" b="b"/>
                    <a:pathLst>
                      <a:path w="288" h="864">
                        <a:moveTo>
                          <a:pt x="0" y="0"/>
                        </a:moveTo>
                        <a:cubicBezTo>
                          <a:pt x="144" y="144"/>
                          <a:pt x="288" y="288"/>
                          <a:pt x="288" y="432"/>
                        </a:cubicBezTo>
                        <a:cubicBezTo>
                          <a:pt x="288" y="576"/>
                          <a:pt x="48" y="792"/>
                          <a:pt x="0" y="864"/>
                        </a:cubicBezTo>
                      </a:path>
                    </a:pathLst>
                  </a:custGeom>
                  <a:noFill/>
                  <a:ln w="25400">
                    <a:solidFill>
                      <a:srgbClr val="000000"/>
                    </a:solidFill>
                    <a:round/>
                    <a:headEnd/>
                    <a:tailEnd/>
                  </a:ln>
                </p:spPr>
                <p:txBody>
                  <a:bodyPr/>
                  <a:lstStyle/>
                  <a:p>
                    <a:endParaRPr lang="en-US"/>
                  </a:p>
                </p:txBody>
              </p:sp>
              <p:sp>
                <p:nvSpPr>
                  <p:cNvPr id="139" name="Line 34"/>
                  <p:cNvSpPr>
                    <a:spLocks noChangeShapeType="1"/>
                  </p:cNvSpPr>
                  <p:nvPr/>
                </p:nvSpPr>
                <p:spPr bwMode="auto">
                  <a:xfrm>
                    <a:off x="6768" y="11808"/>
                    <a:ext cx="360" cy="0"/>
                  </a:xfrm>
                  <a:prstGeom prst="line">
                    <a:avLst/>
                  </a:prstGeom>
                  <a:noFill/>
                  <a:ln w="25400">
                    <a:solidFill>
                      <a:srgbClr val="000000"/>
                    </a:solidFill>
                    <a:round/>
                    <a:headEnd/>
                    <a:tailEnd/>
                  </a:ln>
                </p:spPr>
                <p:txBody>
                  <a:bodyPr/>
                  <a:lstStyle/>
                  <a:p>
                    <a:endParaRPr lang="en-US"/>
                  </a:p>
                </p:txBody>
              </p:sp>
              <p:sp>
                <p:nvSpPr>
                  <p:cNvPr id="140" name="Line 35"/>
                  <p:cNvSpPr>
                    <a:spLocks noChangeShapeType="1"/>
                  </p:cNvSpPr>
                  <p:nvPr/>
                </p:nvSpPr>
                <p:spPr bwMode="auto">
                  <a:xfrm>
                    <a:off x="6768" y="12600"/>
                    <a:ext cx="360" cy="0"/>
                  </a:xfrm>
                  <a:prstGeom prst="line">
                    <a:avLst/>
                  </a:prstGeom>
                  <a:noFill/>
                  <a:ln w="25400">
                    <a:solidFill>
                      <a:srgbClr val="000000"/>
                    </a:solidFill>
                    <a:round/>
                    <a:headEnd/>
                    <a:tailEnd/>
                  </a:ln>
                </p:spPr>
                <p:txBody>
                  <a:bodyPr/>
                  <a:lstStyle/>
                  <a:p>
                    <a:endParaRPr lang="en-US"/>
                  </a:p>
                </p:txBody>
              </p:sp>
              <p:sp>
                <p:nvSpPr>
                  <p:cNvPr id="141" name="Freeform 36"/>
                  <p:cNvSpPr>
                    <a:spLocks/>
                  </p:cNvSpPr>
                  <p:nvPr/>
                </p:nvSpPr>
                <p:spPr bwMode="auto">
                  <a:xfrm>
                    <a:off x="7128" y="1180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sp>
                <p:nvSpPr>
                  <p:cNvPr id="142" name="Freeform 37"/>
                  <p:cNvSpPr>
                    <a:spLocks/>
                  </p:cNvSpPr>
                  <p:nvPr/>
                </p:nvSpPr>
                <p:spPr bwMode="auto">
                  <a:xfrm flipV="1">
                    <a:off x="7128" y="1216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grpSp>
            <p:sp>
              <p:nvSpPr>
                <p:cNvPr id="137" name="Oval 38"/>
                <p:cNvSpPr>
                  <a:spLocks noChangeArrowheads="1"/>
                </p:cNvSpPr>
                <p:nvPr/>
              </p:nvSpPr>
              <p:spPr bwMode="auto">
                <a:xfrm>
                  <a:off x="1872" y="1646"/>
                  <a:ext cx="61" cy="62"/>
                </a:xfrm>
                <a:prstGeom prst="ellipse">
                  <a:avLst/>
                </a:prstGeom>
                <a:noFill/>
                <a:ln w="25400">
                  <a:solidFill>
                    <a:schemeClr val="tx1"/>
                  </a:solidFill>
                  <a:round/>
                  <a:headEnd/>
                  <a:tailEnd/>
                </a:ln>
                <a:effectLst/>
              </p:spPr>
              <p:txBody>
                <a:bodyPr wrap="none" anchor="ctr"/>
                <a:lstStyle/>
                <a:p>
                  <a:endParaRPr lang="en-US"/>
                </a:p>
              </p:txBody>
            </p:sp>
          </p:grpSp>
          <p:sp>
            <p:nvSpPr>
              <p:cNvPr id="128" name="Line 39"/>
              <p:cNvSpPr>
                <a:spLocks noChangeShapeType="1"/>
              </p:cNvSpPr>
              <p:nvPr/>
            </p:nvSpPr>
            <p:spPr bwMode="auto">
              <a:xfrm>
                <a:off x="1654" y="1548"/>
                <a:ext cx="633" cy="180"/>
              </a:xfrm>
              <a:prstGeom prst="line">
                <a:avLst/>
              </a:prstGeom>
              <a:noFill/>
              <a:ln w="19050">
                <a:solidFill>
                  <a:schemeClr val="tx1"/>
                </a:solidFill>
                <a:round/>
                <a:headEnd/>
                <a:tailEnd/>
              </a:ln>
              <a:effectLst/>
            </p:spPr>
            <p:txBody>
              <a:bodyPr wrap="none" anchor="ctr"/>
              <a:lstStyle/>
              <a:p>
                <a:endParaRPr lang="en-US"/>
              </a:p>
            </p:txBody>
          </p:sp>
          <p:sp>
            <p:nvSpPr>
              <p:cNvPr id="129" name="Line 40"/>
              <p:cNvSpPr>
                <a:spLocks noChangeShapeType="1"/>
              </p:cNvSpPr>
              <p:nvPr/>
            </p:nvSpPr>
            <p:spPr bwMode="auto">
              <a:xfrm flipH="1">
                <a:off x="1655" y="1521"/>
                <a:ext cx="633" cy="180"/>
              </a:xfrm>
              <a:prstGeom prst="line">
                <a:avLst/>
              </a:prstGeom>
              <a:noFill/>
              <a:ln w="19050">
                <a:solidFill>
                  <a:schemeClr val="tx1"/>
                </a:solidFill>
                <a:round/>
                <a:headEnd/>
                <a:tailEnd/>
              </a:ln>
              <a:effectLst/>
            </p:spPr>
            <p:txBody>
              <a:bodyPr wrap="none" anchor="ctr"/>
              <a:lstStyle/>
              <a:p>
                <a:endParaRPr lang="en-US"/>
              </a:p>
            </p:txBody>
          </p:sp>
          <p:sp>
            <p:nvSpPr>
              <p:cNvPr id="130" name="Oval 41"/>
              <p:cNvSpPr>
                <a:spLocks noChangeArrowheads="1"/>
              </p:cNvSpPr>
              <p:nvPr/>
            </p:nvSpPr>
            <p:spPr bwMode="auto">
              <a:xfrm>
                <a:off x="2255" y="1843"/>
                <a:ext cx="58" cy="4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31" name="Oval 42"/>
              <p:cNvSpPr>
                <a:spLocks noChangeArrowheads="1"/>
              </p:cNvSpPr>
              <p:nvPr/>
            </p:nvSpPr>
            <p:spPr bwMode="auto">
              <a:xfrm>
                <a:off x="2258" y="1360"/>
                <a:ext cx="58" cy="4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32" name="Text Box 43"/>
              <p:cNvSpPr txBox="1">
                <a:spLocks noChangeArrowheads="1"/>
              </p:cNvSpPr>
              <p:nvPr/>
            </p:nvSpPr>
            <p:spPr bwMode="auto">
              <a:xfrm>
                <a:off x="1266" y="1192"/>
                <a:ext cx="216" cy="231"/>
              </a:xfrm>
              <a:prstGeom prst="rect">
                <a:avLst/>
              </a:prstGeom>
              <a:noFill/>
              <a:ln w="9525">
                <a:noFill/>
                <a:miter lim="800000"/>
                <a:headEnd/>
                <a:tailEnd/>
              </a:ln>
              <a:effectLst/>
            </p:spPr>
            <p:txBody>
              <a:bodyPr>
                <a:spAutoFit/>
              </a:bodyPr>
              <a:lstStyle/>
              <a:p>
                <a:r>
                  <a:rPr lang="en-GB" sz="1800" b="0" i="1"/>
                  <a:t>R</a:t>
                </a:r>
                <a:endParaRPr lang="en-GB" sz="1800" b="0"/>
              </a:p>
            </p:txBody>
          </p:sp>
          <p:sp>
            <p:nvSpPr>
              <p:cNvPr id="133" name="Text Box 44"/>
              <p:cNvSpPr txBox="1">
                <a:spLocks noChangeArrowheads="1"/>
              </p:cNvSpPr>
              <p:nvPr/>
            </p:nvSpPr>
            <p:spPr bwMode="auto">
              <a:xfrm>
                <a:off x="1275" y="1823"/>
                <a:ext cx="216" cy="231"/>
              </a:xfrm>
              <a:prstGeom prst="rect">
                <a:avLst/>
              </a:prstGeom>
              <a:noFill/>
              <a:ln w="9525">
                <a:noFill/>
                <a:miter lim="800000"/>
                <a:headEnd/>
                <a:tailEnd/>
              </a:ln>
              <a:effectLst/>
            </p:spPr>
            <p:txBody>
              <a:bodyPr>
                <a:spAutoFit/>
              </a:bodyPr>
              <a:lstStyle/>
              <a:p>
                <a:r>
                  <a:rPr lang="en-GB" sz="1800" b="0" i="1"/>
                  <a:t>S</a:t>
                </a:r>
                <a:endParaRPr lang="en-GB" sz="1800" b="0"/>
              </a:p>
            </p:txBody>
          </p:sp>
          <p:sp>
            <p:nvSpPr>
              <p:cNvPr id="134" name="Text Box 45"/>
              <p:cNvSpPr txBox="1">
                <a:spLocks noChangeArrowheads="1"/>
              </p:cNvSpPr>
              <p:nvPr/>
            </p:nvSpPr>
            <p:spPr bwMode="auto">
              <a:xfrm>
                <a:off x="2513" y="1268"/>
                <a:ext cx="267" cy="231"/>
              </a:xfrm>
              <a:prstGeom prst="rect">
                <a:avLst/>
              </a:prstGeom>
              <a:noFill/>
              <a:ln w="9525">
                <a:noFill/>
                <a:miter lim="800000"/>
                <a:headEnd/>
                <a:tailEnd/>
              </a:ln>
              <a:effectLst/>
            </p:spPr>
            <p:txBody>
              <a:bodyPr>
                <a:spAutoFit/>
              </a:bodyPr>
              <a:lstStyle/>
              <a:p>
                <a:r>
                  <a:rPr lang="en-GB" sz="1800" b="0" i="1"/>
                  <a:t>Q</a:t>
                </a:r>
                <a:endParaRPr lang="en-GB" sz="1800" b="0"/>
              </a:p>
            </p:txBody>
          </p:sp>
          <p:sp>
            <p:nvSpPr>
              <p:cNvPr id="135" name="Text Box 46"/>
              <p:cNvSpPr txBox="1">
                <a:spLocks noChangeArrowheads="1"/>
              </p:cNvSpPr>
              <p:nvPr/>
            </p:nvSpPr>
            <p:spPr bwMode="auto">
              <a:xfrm>
                <a:off x="2500" y="1740"/>
                <a:ext cx="267" cy="231"/>
              </a:xfrm>
              <a:prstGeom prst="rect">
                <a:avLst/>
              </a:prstGeom>
              <a:noFill/>
              <a:ln w="9525">
                <a:noFill/>
                <a:miter lim="800000"/>
                <a:headEnd/>
                <a:tailEnd/>
              </a:ln>
              <a:effectLst/>
            </p:spPr>
            <p:txBody>
              <a:bodyPr>
                <a:spAutoFit/>
              </a:bodyPr>
              <a:lstStyle/>
              <a:p>
                <a:r>
                  <a:rPr lang="en-GB" sz="1800" b="0" i="1"/>
                  <a:t>Q'</a:t>
                </a:r>
                <a:endParaRPr lang="en-GB" sz="1800" b="0"/>
              </a:p>
            </p:txBody>
          </p:sp>
        </p:grpSp>
        <p:grpSp>
          <p:nvGrpSpPr>
            <p:cNvPr id="81" name="Group 99"/>
            <p:cNvGrpSpPr>
              <a:grpSpLocks/>
            </p:cNvGrpSpPr>
            <p:nvPr/>
          </p:nvGrpSpPr>
          <p:grpSpPr bwMode="auto">
            <a:xfrm>
              <a:off x="5584826" y="1905000"/>
              <a:ext cx="3429000" cy="1604963"/>
              <a:chOff x="3209" y="1166"/>
              <a:chExt cx="2160" cy="1011"/>
            </a:xfrm>
          </p:grpSpPr>
          <p:graphicFrame>
            <p:nvGraphicFramePr>
              <p:cNvPr id="113" name="Object 49"/>
              <p:cNvGraphicFramePr>
                <a:graphicFrameLocks noChangeAspect="1"/>
              </p:cNvGraphicFramePr>
              <p:nvPr/>
            </p:nvGraphicFramePr>
            <p:xfrm>
              <a:off x="3209" y="1169"/>
              <a:ext cx="2160" cy="1008"/>
            </p:xfrm>
            <a:graphic>
              <a:graphicData uri="http://schemas.openxmlformats.org/presentationml/2006/ole">
                <p:oleObj spid="_x0000_s28675" name="Document" r:id="rId3" imgW="3877777" imgH="1746224" progId="Word.Document.8">
                  <p:embed/>
                </p:oleObj>
              </a:graphicData>
            </a:graphic>
          </p:graphicFrame>
          <p:sp>
            <p:nvSpPr>
              <p:cNvPr id="114" name="Line 50"/>
              <p:cNvSpPr>
                <a:spLocks noChangeShapeType="1"/>
              </p:cNvSpPr>
              <p:nvPr/>
            </p:nvSpPr>
            <p:spPr bwMode="auto">
              <a:xfrm>
                <a:off x="3303" y="1310"/>
                <a:ext cx="998" cy="0"/>
              </a:xfrm>
              <a:prstGeom prst="line">
                <a:avLst/>
              </a:prstGeom>
              <a:noFill/>
              <a:ln w="15875">
                <a:solidFill>
                  <a:schemeClr val="tx1"/>
                </a:solidFill>
                <a:round/>
                <a:headEnd/>
                <a:tailEnd/>
              </a:ln>
              <a:effectLst/>
            </p:spPr>
            <p:txBody>
              <a:bodyPr wrap="none" anchor="ctr"/>
              <a:lstStyle/>
              <a:p>
                <a:endParaRPr lang="en-US"/>
              </a:p>
            </p:txBody>
          </p:sp>
          <p:sp>
            <p:nvSpPr>
              <p:cNvPr id="115" name="Line 51"/>
              <p:cNvSpPr>
                <a:spLocks noChangeShapeType="1"/>
              </p:cNvSpPr>
              <p:nvPr/>
            </p:nvSpPr>
            <p:spPr bwMode="auto">
              <a:xfrm rot="5400000">
                <a:off x="3231" y="1658"/>
                <a:ext cx="984" cy="0"/>
              </a:xfrm>
              <a:prstGeom prst="line">
                <a:avLst/>
              </a:prstGeom>
              <a:noFill/>
              <a:ln w="15875">
                <a:solidFill>
                  <a:schemeClr val="tx1"/>
                </a:solidFill>
                <a:round/>
                <a:headEnd/>
                <a:tailEnd/>
              </a:ln>
              <a:effectLst/>
            </p:spPr>
            <p:txBody>
              <a:bodyPr wrap="none" anchor="ctr"/>
              <a:lstStyle/>
              <a:p>
                <a:endParaRPr lang="en-US"/>
              </a:p>
            </p:txBody>
          </p:sp>
        </p:grpSp>
        <p:sp>
          <p:nvSpPr>
            <p:cNvPr id="108" name="AutoShape 186"/>
            <p:cNvSpPr>
              <a:spLocks noChangeArrowheads="1"/>
            </p:cNvSpPr>
            <p:nvPr/>
          </p:nvSpPr>
          <p:spPr bwMode="auto">
            <a:xfrm>
              <a:off x="5410200" y="2362200"/>
              <a:ext cx="304800" cy="152400"/>
            </a:xfrm>
            <a:prstGeom prst="rightArrow">
              <a:avLst>
                <a:gd name="adj1" fmla="val 50000"/>
                <a:gd name="adj2" fmla="val 50000"/>
              </a:avLst>
            </a:prstGeom>
            <a:solidFill>
              <a:srgbClr val="0000FF"/>
            </a:solidFill>
            <a:ln w="9525">
              <a:solidFill>
                <a:schemeClr val="tx1"/>
              </a:solidFill>
              <a:miter lim="800000"/>
              <a:headEnd/>
              <a:tailEnd/>
            </a:ln>
            <a:effectLst/>
          </p:spPr>
          <p:txBody>
            <a:bodyPr wrap="none" anchor="ctr"/>
            <a:lstStyle/>
            <a:p>
              <a:endParaRPr lang="en-US"/>
            </a:p>
          </p:txBody>
        </p:sp>
        <p:sp>
          <p:nvSpPr>
            <p:cNvPr id="85" name="AutoShape 187"/>
            <p:cNvSpPr>
              <a:spLocks noChangeArrowheads="1"/>
            </p:cNvSpPr>
            <p:nvPr/>
          </p:nvSpPr>
          <p:spPr bwMode="auto">
            <a:xfrm>
              <a:off x="5410200" y="2133600"/>
              <a:ext cx="304800" cy="152400"/>
            </a:xfrm>
            <a:prstGeom prst="rightArrow">
              <a:avLst>
                <a:gd name="adj1" fmla="val 50000"/>
                <a:gd name="adj2" fmla="val 50000"/>
              </a:avLst>
            </a:prstGeom>
            <a:solidFill>
              <a:srgbClr val="FF0000"/>
            </a:solidFill>
            <a:ln w="9525">
              <a:solidFill>
                <a:schemeClr val="tx1"/>
              </a:solidFill>
              <a:miter lim="800000"/>
              <a:headEnd/>
              <a:tailEnd/>
            </a:ln>
            <a:effectLst/>
          </p:spPr>
          <p:txBody>
            <a:bodyPr wrap="none" anchor="ctr"/>
            <a:lstStyle/>
            <a:p>
              <a:endParaRPr lang="en-US"/>
            </a:p>
          </p:txBody>
        </p:sp>
        <p:sp>
          <p:nvSpPr>
            <p:cNvPr id="97" name="AutoShape 188"/>
            <p:cNvSpPr>
              <a:spLocks noChangeArrowheads="1"/>
            </p:cNvSpPr>
            <p:nvPr/>
          </p:nvSpPr>
          <p:spPr bwMode="auto">
            <a:xfrm>
              <a:off x="5410200" y="2590800"/>
              <a:ext cx="304800" cy="152400"/>
            </a:xfrm>
            <a:prstGeom prst="rightArrow">
              <a:avLst>
                <a:gd name="adj1" fmla="val 50000"/>
                <a:gd name="adj2" fmla="val 50000"/>
              </a:avLst>
            </a:prstGeom>
            <a:solidFill>
              <a:srgbClr val="00B05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a:p>
          </p:txBody>
        </p:sp>
        <p:sp>
          <p:nvSpPr>
            <p:cNvPr id="88" name="AutoShape 190"/>
            <p:cNvSpPr>
              <a:spLocks noChangeArrowheads="1"/>
            </p:cNvSpPr>
            <p:nvPr/>
          </p:nvSpPr>
          <p:spPr bwMode="auto">
            <a:xfrm>
              <a:off x="5410200" y="2819406"/>
              <a:ext cx="304800" cy="152400"/>
            </a:xfrm>
            <a:prstGeom prst="rightArrow">
              <a:avLst>
                <a:gd name="adj1" fmla="val 50000"/>
                <a:gd name="adj2" fmla="val 5000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p>
          </p:txBody>
        </p:sp>
      </p:grpSp>
      <p:sp>
        <p:nvSpPr>
          <p:cNvPr id="150" name="TextBox 149"/>
          <p:cNvSpPr txBox="1"/>
          <p:nvPr/>
        </p:nvSpPr>
        <p:spPr>
          <a:xfrm>
            <a:off x="2743200" y="609600"/>
            <a:ext cx="304800" cy="369332"/>
          </a:xfrm>
          <a:prstGeom prst="rect">
            <a:avLst/>
          </a:prstGeom>
          <a:noFill/>
        </p:spPr>
        <p:txBody>
          <a:bodyPr wrap="square" rtlCol="0">
            <a:spAutoFit/>
          </a:bodyPr>
          <a:lstStyle/>
          <a:p>
            <a:r>
              <a:rPr lang="en-US" dirty="0" smtClean="0"/>
              <a:t>A</a:t>
            </a:r>
            <a:endParaRPr lang="en-US" dirty="0"/>
          </a:p>
        </p:txBody>
      </p:sp>
      <p:sp>
        <p:nvSpPr>
          <p:cNvPr id="151" name="TextBox 150"/>
          <p:cNvSpPr txBox="1"/>
          <p:nvPr/>
        </p:nvSpPr>
        <p:spPr>
          <a:xfrm>
            <a:off x="2743200" y="1383268"/>
            <a:ext cx="304800" cy="369332"/>
          </a:xfrm>
          <a:prstGeom prst="rect">
            <a:avLst/>
          </a:prstGeom>
          <a:noFill/>
        </p:spPr>
        <p:txBody>
          <a:bodyPr wrap="square" rtlCol="0">
            <a:spAutoFit/>
          </a:bodyPr>
          <a:lstStyle/>
          <a:p>
            <a:r>
              <a:rPr lang="en-US" dirty="0" smtClean="0"/>
              <a:t>B</a:t>
            </a:r>
            <a:endParaRPr lang="en-US" dirty="0"/>
          </a:p>
        </p:txBody>
      </p:sp>
      <p:sp>
        <p:nvSpPr>
          <p:cNvPr id="76" name="Rectangle 75"/>
          <p:cNvSpPr/>
          <p:nvPr/>
        </p:nvSpPr>
        <p:spPr>
          <a:xfrm>
            <a:off x="2209800" y="381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1</a:t>
            </a:r>
            <a:endParaRPr lang="en-US" dirty="0">
              <a:solidFill>
                <a:srgbClr val="00B050"/>
              </a:solidFill>
            </a:endParaRPr>
          </a:p>
        </p:txBody>
      </p:sp>
      <p:cxnSp>
        <p:nvCxnSpPr>
          <p:cNvPr id="153" name="Straight Arrow Connector 152"/>
          <p:cNvCxnSpPr/>
          <p:nvPr/>
        </p:nvCxnSpPr>
        <p:spPr>
          <a:xfrm>
            <a:off x="2590800" y="531812"/>
            <a:ext cx="1143000"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3733800" y="3810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0</a:t>
            </a:r>
            <a:endParaRPr lang="en-US" dirty="0">
              <a:solidFill>
                <a:srgbClr val="00B050"/>
              </a:solidFill>
            </a:endParaRPr>
          </a:p>
        </p:txBody>
      </p:sp>
      <p:cxnSp>
        <p:nvCxnSpPr>
          <p:cNvPr id="156" name="Straight Arrow Connector 155"/>
          <p:cNvCxnSpPr/>
          <p:nvPr/>
        </p:nvCxnSpPr>
        <p:spPr>
          <a:xfrm rot="10800000" flipV="1">
            <a:off x="2281726" y="766718"/>
            <a:ext cx="1452077" cy="68108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1981200" y="12954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0</a:t>
            </a:r>
            <a:endParaRPr lang="en-US" dirty="0">
              <a:solidFill>
                <a:srgbClr val="00B050"/>
              </a:solidFill>
            </a:endParaRPr>
          </a:p>
        </p:txBody>
      </p:sp>
      <p:cxnSp>
        <p:nvCxnSpPr>
          <p:cNvPr id="163" name="Straight Arrow Connector 162"/>
          <p:cNvCxnSpPr/>
          <p:nvPr/>
        </p:nvCxnSpPr>
        <p:spPr>
          <a:xfrm>
            <a:off x="2362200" y="1905000"/>
            <a:ext cx="1219200"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a:xfrm>
            <a:off x="3657600" y="1752600"/>
            <a:ext cx="228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1</a:t>
            </a:r>
            <a:endParaRPr lang="en-US"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linds(horizont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blinds(horizontal)">
                                      <p:cBhvr>
                                        <p:cTn id="12" dur="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blinds(horizontal)">
                                      <p:cBhvr>
                                        <p:cTn id="17" dur="5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blinds(horizontal)">
                                      <p:cBhvr>
                                        <p:cTn id="22" dur="500"/>
                                        <p:tgtEl>
                                          <p:spTgt spid="1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blinds(horizontal)">
                                      <p:cBhvr>
                                        <p:cTn id="27" dur="500"/>
                                        <p:tgtEl>
                                          <p:spTgt spid="15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3"/>
                                        </p:tgtEl>
                                        <p:attrNameLst>
                                          <p:attrName>style.visibility</p:attrName>
                                        </p:attrNameLst>
                                      </p:cBhvr>
                                      <p:to>
                                        <p:strVal val="visible"/>
                                      </p:to>
                                    </p:set>
                                    <p:animEffect transition="in" filter="blinds(horizontal)">
                                      <p:cBhvr>
                                        <p:cTn id="32" dur="500"/>
                                        <p:tgtEl>
                                          <p:spTgt spid="16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blinds(horizontal)">
                                      <p:cBhvr>
                                        <p:cTn id="3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54" grpId="0" animBg="1"/>
      <p:bldP spid="159" grpId="0" animBg="1"/>
      <p:bldP spid="1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type="body" idx="1"/>
          </p:nvPr>
        </p:nvSpPr>
        <p:spPr>
          <a:xfrm>
            <a:off x="1143000" y="2438400"/>
            <a:ext cx="7696200" cy="4191000"/>
          </a:xfrm>
        </p:spPr>
        <p:txBody>
          <a:bodyPr>
            <a:noAutofit/>
          </a:bodyPr>
          <a:lstStyle/>
          <a:p>
            <a:pPr>
              <a:spcBef>
                <a:spcPts val="0"/>
              </a:spcBef>
              <a:buFont typeface="Monotype Sorts" pitchFamily="2" charset="2"/>
              <a:buNone/>
            </a:pPr>
            <a:r>
              <a:rPr lang="en-GB" sz="2800" dirty="0"/>
              <a:t>	</a:t>
            </a:r>
            <a:endParaRPr lang="en-GB" sz="2800" dirty="0" smtClean="0"/>
          </a:p>
          <a:p>
            <a:pPr>
              <a:spcBef>
                <a:spcPts val="0"/>
              </a:spcBef>
              <a:buFont typeface="Monotype Sorts" pitchFamily="2" charset="2"/>
              <a:buNone/>
            </a:pPr>
            <a:r>
              <a:rPr lang="en-GB" sz="2800" dirty="0" smtClean="0">
                <a:solidFill>
                  <a:schemeClr val="accent3"/>
                </a:solidFill>
              </a:rPr>
              <a:t>Case 4: R = 1 and S = 1;</a:t>
            </a:r>
          </a:p>
          <a:p>
            <a:pPr>
              <a:spcBef>
                <a:spcPts val="0"/>
              </a:spcBef>
            </a:pPr>
            <a:r>
              <a:rPr lang="en-GB" sz="2800" dirty="0" smtClean="0"/>
              <a:t>It forces the output of both NOR gates to the low state i.e. both Q and Q’ = 0 at the same time.</a:t>
            </a:r>
          </a:p>
          <a:p>
            <a:pPr>
              <a:spcBef>
                <a:spcPts val="0"/>
              </a:spcBef>
            </a:pPr>
            <a:r>
              <a:rPr lang="en-GB" sz="2800" dirty="0" smtClean="0"/>
              <a:t>This condition violates the basic conditions of a FF that requires Q to be the complement of Q’.</a:t>
            </a:r>
          </a:p>
          <a:p>
            <a:pPr>
              <a:spcBef>
                <a:spcPts val="0"/>
              </a:spcBef>
              <a:buFont typeface="Monotype Sorts" pitchFamily="2" charset="2"/>
              <a:buNone/>
            </a:pPr>
            <a:endParaRPr lang="en-GB" sz="2800" dirty="0" smtClean="0"/>
          </a:p>
        </p:txBody>
      </p:sp>
      <p:grpSp>
        <p:nvGrpSpPr>
          <p:cNvPr id="2" name="Group 78"/>
          <p:cNvGrpSpPr/>
          <p:nvPr/>
        </p:nvGrpSpPr>
        <p:grpSpPr>
          <a:xfrm>
            <a:off x="1905002" y="528637"/>
            <a:ext cx="6804024" cy="1604963"/>
            <a:chOff x="2209802" y="1905000"/>
            <a:chExt cx="6804024" cy="1604963"/>
          </a:xfrm>
        </p:grpSpPr>
        <p:grpSp>
          <p:nvGrpSpPr>
            <p:cNvPr id="3" name="Group 138"/>
            <p:cNvGrpSpPr>
              <a:grpSpLocks/>
            </p:cNvGrpSpPr>
            <p:nvPr/>
          </p:nvGrpSpPr>
          <p:grpSpPr bwMode="auto">
            <a:xfrm>
              <a:off x="2209802" y="1905002"/>
              <a:ext cx="2403477" cy="1368426"/>
              <a:chOff x="1266" y="1192"/>
              <a:chExt cx="1514" cy="862"/>
            </a:xfrm>
          </p:grpSpPr>
          <p:grpSp>
            <p:nvGrpSpPr>
              <p:cNvPr id="4" name="Group 12"/>
              <p:cNvGrpSpPr>
                <a:grpSpLocks/>
              </p:cNvGrpSpPr>
              <p:nvPr/>
            </p:nvGrpSpPr>
            <p:grpSpPr bwMode="auto">
              <a:xfrm>
                <a:off x="1770" y="1743"/>
                <a:ext cx="401" cy="240"/>
                <a:chOff x="1619" y="1584"/>
                <a:chExt cx="314" cy="192"/>
              </a:xfrm>
            </p:grpSpPr>
            <p:grpSp>
              <p:nvGrpSpPr>
                <p:cNvPr id="5" name="Group 13"/>
                <p:cNvGrpSpPr>
                  <a:grpSpLocks/>
                </p:cNvGrpSpPr>
                <p:nvPr/>
              </p:nvGrpSpPr>
              <p:grpSpPr bwMode="auto">
                <a:xfrm>
                  <a:off x="1619" y="1584"/>
                  <a:ext cx="238" cy="192"/>
                  <a:chOff x="6768" y="11808"/>
                  <a:chExt cx="1008" cy="792"/>
                </a:xfrm>
              </p:grpSpPr>
              <p:sp>
                <p:nvSpPr>
                  <p:cNvPr id="145" name="Freeform 14"/>
                  <p:cNvSpPr>
                    <a:spLocks/>
                  </p:cNvSpPr>
                  <p:nvPr/>
                </p:nvSpPr>
                <p:spPr bwMode="auto">
                  <a:xfrm>
                    <a:off x="6768" y="11808"/>
                    <a:ext cx="144" cy="792"/>
                  </a:xfrm>
                  <a:custGeom>
                    <a:avLst/>
                    <a:gdLst/>
                    <a:ahLst/>
                    <a:cxnLst>
                      <a:cxn ang="0">
                        <a:pos x="0" y="0"/>
                      </a:cxn>
                      <a:cxn ang="0">
                        <a:pos x="288" y="432"/>
                      </a:cxn>
                      <a:cxn ang="0">
                        <a:pos x="0" y="864"/>
                      </a:cxn>
                    </a:cxnLst>
                    <a:rect l="0" t="0" r="r" b="b"/>
                    <a:pathLst>
                      <a:path w="288" h="864">
                        <a:moveTo>
                          <a:pt x="0" y="0"/>
                        </a:moveTo>
                        <a:cubicBezTo>
                          <a:pt x="144" y="144"/>
                          <a:pt x="288" y="288"/>
                          <a:pt x="288" y="432"/>
                        </a:cubicBezTo>
                        <a:cubicBezTo>
                          <a:pt x="288" y="576"/>
                          <a:pt x="48" y="792"/>
                          <a:pt x="0" y="864"/>
                        </a:cubicBezTo>
                      </a:path>
                    </a:pathLst>
                  </a:custGeom>
                  <a:noFill/>
                  <a:ln w="25400">
                    <a:solidFill>
                      <a:srgbClr val="000000"/>
                    </a:solidFill>
                    <a:round/>
                    <a:headEnd/>
                    <a:tailEnd/>
                  </a:ln>
                </p:spPr>
                <p:txBody>
                  <a:bodyPr/>
                  <a:lstStyle/>
                  <a:p>
                    <a:endParaRPr lang="en-US"/>
                  </a:p>
                </p:txBody>
              </p:sp>
              <p:sp>
                <p:nvSpPr>
                  <p:cNvPr id="146" name="Line 15"/>
                  <p:cNvSpPr>
                    <a:spLocks noChangeShapeType="1"/>
                  </p:cNvSpPr>
                  <p:nvPr/>
                </p:nvSpPr>
                <p:spPr bwMode="auto">
                  <a:xfrm>
                    <a:off x="6768" y="11808"/>
                    <a:ext cx="360" cy="0"/>
                  </a:xfrm>
                  <a:prstGeom prst="line">
                    <a:avLst/>
                  </a:prstGeom>
                  <a:noFill/>
                  <a:ln w="25400">
                    <a:solidFill>
                      <a:srgbClr val="000000"/>
                    </a:solidFill>
                    <a:round/>
                    <a:headEnd/>
                    <a:tailEnd/>
                  </a:ln>
                </p:spPr>
                <p:txBody>
                  <a:bodyPr/>
                  <a:lstStyle/>
                  <a:p>
                    <a:endParaRPr lang="en-US"/>
                  </a:p>
                </p:txBody>
              </p:sp>
              <p:sp>
                <p:nvSpPr>
                  <p:cNvPr id="147" name="Line 16"/>
                  <p:cNvSpPr>
                    <a:spLocks noChangeShapeType="1"/>
                  </p:cNvSpPr>
                  <p:nvPr/>
                </p:nvSpPr>
                <p:spPr bwMode="auto">
                  <a:xfrm>
                    <a:off x="6768" y="12600"/>
                    <a:ext cx="360" cy="0"/>
                  </a:xfrm>
                  <a:prstGeom prst="line">
                    <a:avLst/>
                  </a:prstGeom>
                  <a:noFill/>
                  <a:ln w="25400">
                    <a:solidFill>
                      <a:srgbClr val="000000"/>
                    </a:solidFill>
                    <a:round/>
                    <a:headEnd/>
                    <a:tailEnd/>
                  </a:ln>
                </p:spPr>
                <p:txBody>
                  <a:bodyPr/>
                  <a:lstStyle/>
                  <a:p>
                    <a:endParaRPr lang="en-US"/>
                  </a:p>
                </p:txBody>
              </p:sp>
              <p:sp>
                <p:nvSpPr>
                  <p:cNvPr id="148" name="Freeform 17"/>
                  <p:cNvSpPr>
                    <a:spLocks/>
                  </p:cNvSpPr>
                  <p:nvPr/>
                </p:nvSpPr>
                <p:spPr bwMode="auto">
                  <a:xfrm>
                    <a:off x="7128" y="1180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sp>
                <p:nvSpPr>
                  <p:cNvPr id="149" name="Freeform 18"/>
                  <p:cNvSpPr>
                    <a:spLocks/>
                  </p:cNvSpPr>
                  <p:nvPr/>
                </p:nvSpPr>
                <p:spPr bwMode="auto">
                  <a:xfrm flipV="1">
                    <a:off x="7128" y="1216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grpSp>
            <p:sp>
              <p:nvSpPr>
                <p:cNvPr id="144" name="Oval 19"/>
                <p:cNvSpPr>
                  <a:spLocks noChangeArrowheads="1"/>
                </p:cNvSpPr>
                <p:nvPr/>
              </p:nvSpPr>
              <p:spPr bwMode="auto">
                <a:xfrm>
                  <a:off x="1872" y="1646"/>
                  <a:ext cx="61" cy="62"/>
                </a:xfrm>
                <a:prstGeom prst="ellipse">
                  <a:avLst/>
                </a:prstGeom>
                <a:noFill/>
                <a:ln w="25400">
                  <a:solidFill>
                    <a:schemeClr val="tx1"/>
                  </a:solidFill>
                  <a:round/>
                  <a:headEnd/>
                  <a:tailEnd/>
                </a:ln>
                <a:effectLst/>
              </p:spPr>
              <p:txBody>
                <a:bodyPr wrap="none" anchor="ctr"/>
                <a:lstStyle/>
                <a:p>
                  <a:endParaRPr lang="en-US"/>
                </a:p>
              </p:txBody>
            </p:sp>
          </p:grpSp>
          <p:sp>
            <p:nvSpPr>
              <p:cNvPr id="117" name="Line 21"/>
              <p:cNvSpPr>
                <a:spLocks noChangeShapeType="1"/>
              </p:cNvSpPr>
              <p:nvPr/>
            </p:nvSpPr>
            <p:spPr bwMode="auto">
              <a:xfrm>
                <a:off x="1467" y="1311"/>
                <a:ext cx="336" cy="0"/>
              </a:xfrm>
              <a:prstGeom prst="line">
                <a:avLst/>
              </a:prstGeom>
              <a:noFill/>
              <a:ln w="19050">
                <a:solidFill>
                  <a:schemeClr val="tx1"/>
                </a:solidFill>
                <a:round/>
                <a:headEnd/>
                <a:tailEnd/>
              </a:ln>
              <a:effectLst/>
            </p:spPr>
            <p:txBody>
              <a:bodyPr wrap="none" anchor="ctr"/>
              <a:lstStyle/>
              <a:p>
                <a:endParaRPr lang="en-US"/>
              </a:p>
            </p:txBody>
          </p:sp>
          <p:sp>
            <p:nvSpPr>
              <p:cNvPr id="118" name="Line 22"/>
              <p:cNvSpPr>
                <a:spLocks noChangeShapeType="1"/>
              </p:cNvSpPr>
              <p:nvPr/>
            </p:nvSpPr>
            <p:spPr bwMode="auto">
              <a:xfrm>
                <a:off x="1467" y="1935"/>
                <a:ext cx="336" cy="0"/>
              </a:xfrm>
              <a:prstGeom prst="line">
                <a:avLst/>
              </a:prstGeom>
              <a:noFill/>
              <a:ln w="19050">
                <a:solidFill>
                  <a:schemeClr val="tx1"/>
                </a:solidFill>
                <a:round/>
                <a:headEnd/>
                <a:tailEnd/>
              </a:ln>
              <a:effectLst/>
            </p:spPr>
            <p:txBody>
              <a:bodyPr wrap="none" anchor="ctr"/>
              <a:lstStyle/>
              <a:p>
                <a:endParaRPr lang="en-US"/>
              </a:p>
            </p:txBody>
          </p:sp>
          <p:sp>
            <p:nvSpPr>
              <p:cNvPr id="119" name="Line 23"/>
              <p:cNvSpPr>
                <a:spLocks noChangeShapeType="1"/>
              </p:cNvSpPr>
              <p:nvPr/>
            </p:nvSpPr>
            <p:spPr bwMode="auto">
              <a:xfrm>
                <a:off x="1659" y="1455"/>
                <a:ext cx="144" cy="0"/>
              </a:xfrm>
              <a:prstGeom prst="line">
                <a:avLst/>
              </a:prstGeom>
              <a:noFill/>
              <a:ln w="19050">
                <a:solidFill>
                  <a:schemeClr val="tx1"/>
                </a:solidFill>
                <a:round/>
                <a:headEnd/>
                <a:tailEnd/>
              </a:ln>
              <a:effectLst/>
            </p:spPr>
            <p:txBody>
              <a:bodyPr wrap="none" anchor="ctr"/>
              <a:lstStyle/>
              <a:p>
                <a:endParaRPr lang="en-US"/>
              </a:p>
            </p:txBody>
          </p:sp>
          <p:sp>
            <p:nvSpPr>
              <p:cNvPr id="120" name="Line 24"/>
              <p:cNvSpPr>
                <a:spLocks noChangeShapeType="1"/>
              </p:cNvSpPr>
              <p:nvPr/>
            </p:nvSpPr>
            <p:spPr bwMode="auto">
              <a:xfrm>
                <a:off x="1659" y="1791"/>
                <a:ext cx="144" cy="0"/>
              </a:xfrm>
              <a:prstGeom prst="line">
                <a:avLst/>
              </a:prstGeom>
              <a:noFill/>
              <a:ln w="19050">
                <a:solidFill>
                  <a:schemeClr val="tx1"/>
                </a:solidFill>
                <a:round/>
                <a:headEnd/>
                <a:tailEnd/>
              </a:ln>
              <a:effectLst/>
            </p:spPr>
            <p:txBody>
              <a:bodyPr wrap="none" anchor="ctr"/>
              <a:lstStyle/>
              <a:p>
                <a:endParaRPr lang="en-US"/>
              </a:p>
            </p:txBody>
          </p:sp>
          <p:sp>
            <p:nvSpPr>
              <p:cNvPr id="121" name="Line 25"/>
              <p:cNvSpPr>
                <a:spLocks noChangeShapeType="1"/>
              </p:cNvSpPr>
              <p:nvPr/>
            </p:nvSpPr>
            <p:spPr bwMode="auto">
              <a:xfrm rot="5400000">
                <a:off x="1611" y="1503"/>
                <a:ext cx="96" cy="0"/>
              </a:xfrm>
              <a:prstGeom prst="line">
                <a:avLst/>
              </a:prstGeom>
              <a:noFill/>
              <a:ln w="19050">
                <a:solidFill>
                  <a:schemeClr val="tx1"/>
                </a:solidFill>
                <a:round/>
                <a:headEnd/>
                <a:tailEnd/>
              </a:ln>
              <a:effectLst/>
            </p:spPr>
            <p:txBody>
              <a:bodyPr wrap="none" anchor="ctr"/>
              <a:lstStyle/>
              <a:p>
                <a:endParaRPr lang="en-US"/>
              </a:p>
            </p:txBody>
          </p:sp>
          <p:sp>
            <p:nvSpPr>
              <p:cNvPr id="122" name="Line 26"/>
              <p:cNvSpPr>
                <a:spLocks noChangeShapeType="1"/>
              </p:cNvSpPr>
              <p:nvPr/>
            </p:nvSpPr>
            <p:spPr bwMode="auto">
              <a:xfrm rot="5400000">
                <a:off x="1611" y="1743"/>
                <a:ext cx="96" cy="0"/>
              </a:xfrm>
              <a:prstGeom prst="line">
                <a:avLst/>
              </a:prstGeom>
              <a:noFill/>
              <a:ln w="19050">
                <a:solidFill>
                  <a:schemeClr val="tx1"/>
                </a:solidFill>
                <a:round/>
                <a:headEnd/>
                <a:tailEnd/>
              </a:ln>
              <a:effectLst/>
            </p:spPr>
            <p:txBody>
              <a:bodyPr wrap="none" anchor="ctr"/>
              <a:lstStyle/>
              <a:p>
                <a:endParaRPr lang="en-US"/>
              </a:p>
            </p:txBody>
          </p:sp>
          <p:sp>
            <p:nvSpPr>
              <p:cNvPr id="123" name="Line 27"/>
              <p:cNvSpPr>
                <a:spLocks noChangeShapeType="1"/>
              </p:cNvSpPr>
              <p:nvPr/>
            </p:nvSpPr>
            <p:spPr bwMode="auto">
              <a:xfrm>
                <a:off x="2158" y="1380"/>
                <a:ext cx="336" cy="0"/>
              </a:xfrm>
              <a:prstGeom prst="line">
                <a:avLst/>
              </a:prstGeom>
              <a:noFill/>
              <a:ln w="19050">
                <a:solidFill>
                  <a:schemeClr val="tx1"/>
                </a:solidFill>
                <a:round/>
                <a:headEnd/>
                <a:tailEnd/>
              </a:ln>
              <a:effectLst/>
            </p:spPr>
            <p:txBody>
              <a:bodyPr wrap="none" anchor="ctr"/>
              <a:lstStyle/>
              <a:p>
                <a:endParaRPr lang="en-US"/>
              </a:p>
            </p:txBody>
          </p:sp>
          <p:sp>
            <p:nvSpPr>
              <p:cNvPr id="124" name="Line 28"/>
              <p:cNvSpPr>
                <a:spLocks noChangeShapeType="1"/>
              </p:cNvSpPr>
              <p:nvPr/>
            </p:nvSpPr>
            <p:spPr bwMode="auto">
              <a:xfrm>
                <a:off x="2178" y="1865"/>
                <a:ext cx="336" cy="0"/>
              </a:xfrm>
              <a:prstGeom prst="line">
                <a:avLst/>
              </a:prstGeom>
              <a:noFill/>
              <a:ln w="19050">
                <a:solidFill>
                  <a:schemeClr val="tx1"/>
                </a:solidFill>
                <a:round/>
                <a:headEnd/>
                <a:tailEnd/>
              </a:ln>
              <a:effectLst/>
            </p:spPr>
            <p:txBody>
              <a:bodyPr wrap="none" anchor="ctr"/>
              <a:lstStyle/>
              <a:p>
                <a:endParaRPr lang="en-US"/>
              </a:p>
            </p:txBody>
          </p:sp>
          <p:sp>
            <p:nvSpPr>
              <p:cNvPr id="125" name="Line 29"/>
              <p:cNvSpPr>
                <a:spLocks noChangeShapeType="1"/>
              </p:cNvSpPr>
              <p:nvPr/>
            </p:nvSpPr>
            <p:spPr bwMode="auto">
              <a:xfrm rot="5400000">
                <a:off x="2213" y="1800"/>
                <a:ext cx="146" cy="0"/>
              </a:xfrm>
              <a:prstGeom prst="line">
                <a:avLst/>
              </a:prstGeom>
              <a:noFill/>
              <a:ln w="19050">
                <a:solidFill>
                  <a:schemeClr val="tx1"/>
                </a:solidFill>
                <a:round/>
                <a:headEnd/>
                <a:tailEnd/>
              </a:ln>
              <a:effectLst/>
            </p:spPr>
            <p:txBody>
              <a:bodyPr wrap="none" anchor="ctr"/>
              <a:lstStyle/>
              <a:p>
                <a:endParaRPr lang="en-US"/>
              </a:p>
            </p:txBody>
          </p:sp>
          <p:sp>
            <p:nvSpPr>
              <p:cNvPr id="126" name="Line 30"/>
              <p:cNvSpPr>
                <a:spLocks noChangeShapeType="1"/>
              </p:cNvSpPr>
              <p:nvPr/>
            </p:nvSpPr>
            <p:spPr bwMode="auto">
              <a:xfrm rot="5400000">
                <a:off x="2225" y="1455"/>
                <a:ext cx="139" cy="0"/>
              </a:xfrm>
              <a:prstGeom prst="line">
                <a:avLst/>
              </a:prstGeom>
              <a:noFill/>
              <a:ln w="19050">
                <a:solidFill>
                  <a:schemeClr val="tx1"/>
                </a:solidFill>
                <a:round/>
                <a:headEnd/>
                <a:tailEnd/>
              </a:ln>
              <a:effectLst/>
            </p:spPr>
            <p:txBody>
              <a:bodyPr wrap="none" anchor="ctr"/>
              <a:lstStyle/>
              <a:p>
                <a:endParaRPr lang="en-US"/>
              </a:p>
            </p:txBody>
          </p:sp>
          <p:grpSp>
            <p:nvGrpSpPr>
              <p:cNvPr id="6" name="Group 31"/>
              <p:cNvGrpSpPr>
                <a:grpSpLocks/>
              </p:cNvGrpSpPr>
              <p:nvPr/>
            </p:nvGrpSpPr>
            <p:grpSpPr bwMode="auto">
              <a:xfrm>
                <a:off x="1755" y="1263"/>
                <a:ext cx="401" cy="240"/>
                <a:chOff x="1619" y="1584"/>
                <a:chExt cx="314" cy="192"/>
              </a:xfrm>
            </p:grpSpPr>
            <p:grpSp>
              <p:nvGrpSpPr>
                <p:cNvPr id="7" name="Group 32"/>
                <p:cNvGrpSpPr>
                  <a:grpSpLocks/>
                </p:cNvGrpSpPr>
                <p:nvPr/>
              </p:nvGrpSpPr>
              <p:grpSpPr bwMode="auto">
                <a:xfrm>
                  <a:off x="1619" y="1584"/>
                  <a:ext cx="238" cy="192"/>
                  <a:chOff x="6768" y="11808"/>
                  <a:chExt cx="1008" cy="792"/>
                </a:xfrm>
              </p:grpSpPr>
              <p:sp>
                <p:nvSpPr>
                  <p:cNvPr id="138" name="Freeform 33"/>
                  <p:cNvSpPr>
                    <a:spLocks/>
                  </p:cNvSpPr>
                  <p:nvPr/>
                </p:nvSpPr>
                <p:spPr bwMode="auto">
                  <a:xfrm>
                    <a:off x="6768" y="11808"/>
                    <a:ext cx="144" cy="792"/>
                  </a:xfrm>
                  <a:custGeom>
                    <a:avLst/>
                    <a:gdLst/>
                    <a:ahLst/>
                    <a:cxnLst>
                      <a:cxn ang="0">
                        <a:pos x="0" y="0"/>
                      </a:cxn>
                      <a:cxn ang="0">
                        <a:pos x="288" y="432"/>
                      </a:cxn>
                      <a:cxn ang="0">
                        <a:pos x="0" y="864"/>
                      </a:cxn>
                    </a:cxnLst>
                    <a:rect l="0" t="0" r="r" b="b"/>
                    <a:pathLst>
                      <a:path w="288" h="864">
                        <a:moveTo>
                          <a:pt x="0" y="0"/>
                        </a:moveTo>
                        <a:cubicBezTo>
                          <a:pt x="144" y="144"/>
                          <a:pt x="288" y="288"/>
                          <a:pt x="288" y="432"/>
                        </a:cubicBezTo>
                        <a:cubicBezTo>
                          <a:pt x="288" y="576"/>
                          <a:pt x="48" y="792"/>
                          <a:pt x="0" y="864"/>
                        </a:cubicBezTo>
                      </a:path>
                    </a:pathLst>
                  </a:custGeom>
                  <a:noFill/>
                  <a:ln w="25400">
                    <a:solidFill>
                      <a:srgbClr val="000000"/>
                    </a:solidFill>
                    <a:round/>
                    <a:headEnd/>
                    <a:tailEnd/>
                  </a:ln>
                </p:spPr>
                <p:txBody>
                  <a:bodyPr/>
                  <a:lstStyle/>
                  <a:p>
                    <a:endParaRPr lang="en-US"/>
                  </a:p>
                </p:txBody>
              </p:sp>
              <p:sp>
                <p:nvSpPr>
                  <p:cNvPr id="139" name="Line 34"/>
                  <p:cNvSpPr>
                    <a:spLocks noChangeShapeType="1"/>
                  </p:cNvSpPr>
                  <p:nvPr/>
                </p:nvSpPr>
                <p:spPr bwMode="auto">
                  <a:xfrm>
                    <a:off x="6768" y="11808"/>
                    <a:ext cx="360" cy="0"/>
                  </a:xfrm>
                  <a:prstGeom prst="line">
                    <a:avLst/>
                  </a:prstGeom>
                  <a:noFill/>
                  <a:ln w="25400">
                    <a:solidFill>
                      <a:srgbClr val="000000"/>
                    </a:solidFill>
                    <a:round/>
                    <a:headEnd/>
                    <a:tailEnd/>
                  </a:ln>
                </p:spPr>
                <p:txBody>
                  <a:bodyPr/>
                  <a:lstStyle/>
                  <a:p>
                    <a:endParaRPr lang="en-US"/>
                  </a:p>
                </p:txBody>
              </p:sp>
              <p:sp>
                <p:nvSpPr>
                  <p:cNvPr id="140" name="Line 35"/>
                  <p:cNvSpPr>
                    <a:spLocks noChangeShapeType="1"/>
                  </p:cNvSpPr>
                  <p:nvPr/>
                </p:nvSpPr>
                <p:spPr bwMode="auto">
                  <a:xfrm>
                    <a:off x="6768" y="12600"/>
                    <a:ext cx="360" cy="0"/>
                  </a:xfrm>
                  <a:prstGeom prst="line">
                    <a:avLst/>
                  </a:prstGeom>
                  <a:noFill/>
                  <a:ln w="25400">
                    <a:solidFill>
                      <a:srgbClr val="000000"/>
                    </a:solidFill>
                    <a:round/>
                    <a:headEnd/>
                    <a:tailEnd/>
                  </a:ln>
                </p:spPr>
                <p:txBody>
                  <a:bodyPr/>
                  <a:lstStyle/>
                  <a:p>
                    <a:endParaRPr lang="en-US"/>
                  </a:p>
                </p:txBody>
              </p:sp>
              <p:sp>
                <p:nvSpPr>
                  <p:cNvPr id="141" name="Freeform 36"/>
                  <p:cNvSpPr>
                    <a:spLocks/>
                  </p:cNvSpPr>
                  <p:nvPr/>
                </p:nvSpPr>
                <p:spPr bwMode="auto">
                  <a:xfrm>
                    <a:off x="7128" y="1180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sp>
                <p:nvSpPr>
                  <p:cNvPr id="142" name="Freeform 37"/>
                  <p:cNvSpPr>
                    <a:spLocks/>
                  </p:cNvSpPr>
                  <p:nvPr/>
                </p:nvSpPr>
                <p:spPr bwMode="auto">
                  <a:xfrm flipV="1">
                    <a:off x="7128" y="1216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25400">
                    <a:solidFill>
                      <a:srgbClr val="000000"/>
                    </a:solidFill>
                    <a:round/>
                    <a:headEnd/>
                    <a:tailEnd/>
                  </a:ln>
                </p:spPr>
                <p:txBody>
                  <a:bodyPr/>
                  <a:lstStyle/>
                  <a:p>
                    <a:endParaRPr lang="en-US"/>
                  </a:p>
                </p:txBody>
              </p:sp>
            </p:grpSp>
            <p:sp>
              <p:nvSpPr>
                <p:cNvPr id="137" name="Oval 38"/>
                <p:cNvSpPr>
                  <a:spLocks noChangeArrowheads="1"/>
                </p:cNvSpPr>
                <p:nvPr/>
              </p:nvSpPr>
              <p:spPr bwMode="auto">
                <a:xfrm>
                  <a:off x="1872" y="1646"/>
                  <a:ext cx="61" cy="62"/>
                </a:xfrm>
                <a:prstGeom prst="ellipse">
                  <a:avLst/>
                </a:prstGeom>
                <a:noFill/>
                <a:ln w="25400">
                  <a:solidFill>
                    <a:schemeClr val="tx1"/>
                  </a:solidFill>
                  <a:round/>
                  <a:headEnd/>
                  <a:tailEnd/>
                </a:ln>
                <a:effectLst/>
              </p:spPr>
              <p:txBody>
                <a:bodyPr wrap="none" anchor="ctr"/>
                <a:lstStyle/>
                <a:p>
                  <a:endParaRPr lang="en-US"/>
                </a:p>
              </p:txBody>
            </p:sp>
          </p:grpSp>
          <p:sp>
            <p:nvSpPr>
              <p:cNvPr id="128" name="Line 39"/>
              <p:cNvSpPr>
                <a:spLocks noChangeShapeType="1"/>
              </p:cNvSpPr>
              <p:nvPr/>
            </p:nvSpPr>
            <p:spPr bwMode="auto">
              <a:xfrm>
                <a:off x="1654" y="1548"/>
                <a:ext cx="633" cy="180"/>
              </a:xfrm>
              <a:prstGeom prst="line">
                <a:avLst/>
              </a:prstGeom>
              <a:noFill/>
              <a:ln w="19050">
                <a:solidFill>
                  <a:schemeClr val="tx1"/>
                </a:solidFill>
                <a:round/>
                <a:headEnd/>
                <a:tailEnd/>
              </a:ln>
              <a:effectLst/>
            </p:spPr>
            <p:txBody>
              <a:bodyPr wrap="none" anchor="ctr"/>
              <a:lstStyle/>
              <a:p>
                <a:endParaRPr lang="en-US"/>
              </a:p>
            </p:txBody>
          </p:sp>
          <p:sp>
            <p:nvSpPr>
              <p:cNvPr id="129" name="Line 40"/>
              <p:cNvSpPr>
                <a:spLocks noChangeShapeType="1"/>
              </p:cNvSpPr>
              <p:nvPr/>
            </p:nvSpPr>
            <p:spPr bwMode="auto">
              <a:xfrm flipH="1">
                <a:off x="1655" y="1521"/>
                <a:ext cx="633" cy="180"/>
              </a:xfrm>
              <a:prstGeom prst="line">
                <a:avLst/>
              </a:prstGeom>
              <a:noFill/>
              <a:ln w="19050">
                <a:solidFill>
                  <a:schemeClr val="tx1"/>
                </a:solidFill>
                <a:round/>
                <a:headEnd/>
                <a:tailEnd/>
              </a:ln>
              <a:effectLst/>
            </p:spPr>
            <p:txBody>
              <a:bodyPr wrap="none" anchor="ctr"/>
              <a:lstStyle/>
              <a:p>
                <a:endParaRPr lang="en-US"/>
              </a:p>
            </p:txBody>
          </p:sp>
          <p:sp>
            <p:nvSpPr>
              <p:cNvPr id="130" name="Oval 41"/>
              <p:cNvSpPr>
                <a:spLocks noChangeArrowheads="1"/>
              </p:cNvSpPr>
              <p:nvPr/>
            </p:nvSpPr>
            <p:spPr bwMode="auto">
              <a:xfrm>
                <a:off x="2255" y="1843"/>
                <a:ext cx="58" cy="4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31" name="Oval 42"/>
              <p:cNvSpPr>
                <a:spLocks noChangeArrowheads="1"/>
              </p:cNvSpPr>
              <p:nvPr/>
            </p:nvSpPr>
            <p:spPr bwMode="auto">
              <a:xfrm>
                <a:off x="2258" y="1360"/>
                <a:ext cx="58" cy="4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32" name="Text Box 43"/>
              <p:cNvSpPr txBox="1">
                <a:spLocks noChangeArrowheads="1"/>
              </p:cNvSpPr>
              <p:nvPr/>
            </p:nvSpPr>
            <p:spPr bwMode="auto">
              <a:xfrm>
                <a:off x="1266" y="1192"/>
                <a:ext cx="216" cy="231"/>
              </a:xfrm>
              <a:prstGeom prst="rect">
                <a:avLst/>
              </a:prstGeom>
              <a:noFill/>
              <a:ln w="9525">
                <a:noFill/>
                <a:miter lim="800000"/>
                <a:headEnd/>
                <a:tailEnd/>
              </a:ln>
              <a:effectLst/>
            </p:spPr>
            <p:txBody>
              <a:bodyPr>
                <a:spAutoFit/>
              </a:bodyPr>
              <a:lstStyle/>
              <a:p>
                <a:r>
                  <a:rPr lang="en-GB" sz="1800" b="0" i="1"/>
                  <a:t>R</a:t>
                </a:r>
                <a:endParaRPr lang="en-GB" sz="1800" b="0"/>
              </a:p>
            </p:txBody>
          </p:sp>
          <p:sp>
            <p:nvSpPr>
              <p:cNvPr id="133" name="Text Box 44"/>
              <p:cNvSpPr txBox="1">
                <a:spLocks noChangeArrowheads="1"/>
              </p:cNvSpPr>
              <p:nvPr/>
            </p:nvSpPr>
            <p:spPr bwMode="auto">
              <a:xfrm>
                <a:off x="1275" y="1823"/>
                <a:ext cx="216" cy="231"/>
              </a:xfrm>
              <a:prstGeom prst="rect">
                <a:avLst/>
              </a:prstGeom>
              <a:noFill/>
              <a:ln w="9525">
                <a:noFill/>
                <a:miter lim="800000"/>
                <a:headEnd/>
                <a:tailEnd/>
              </a:ln>
              <a:effectLst/>
            </p:spPr>
            <p:txBody>
              <a:bodyPr>
                <a:spAutoFit/>
              </a:bodyPr>
              <a:lstStyle/>
              <a:p>
                <a:r>
                  <a:rPr lang="en-GB" sz="1800" b="0" i="1"/>
                  <a:t>S</a:t>
                </a:r>
                <a:endParaRPr lang="en-GB" sz="1800" b="0"/>
              </a:p>
            </p:txBody>
          </p:sp>
          <p:sp>
            <p:nvSpPr>
              <p:cNvPr id="134" name="Text Box 45"/>
              <p:cNvSpPr txBox="1">
                <a:spLocks noChangeArrowheads="1"/>
              </p:cNvSpPr>
              <p:nvPr/>
            </p:nvSpPr>
            <p:spPr bwMode="auto">
              <a:xfrm>
                <a:off x="2513" y="1268"/>
                <a:ext cx="267" cy="231"/>
              </a:xfrm>
              <a:prstGeom prst="rect">
                <a:avLst/>
              </a:prstGeom>
              <a:noFill/>
              <a:ln w="9525">
                <a:noFill/>
                <a:miter lim="800000"/>
                <a:headEnd/>
                <a:tailEnd/>
              </a:ln>
              <a:effectLst/>
            </p:spPr>
            <p:txBody>
              <a:bodyPr>
                <a:spAutoFit/>
              </a:bodyPr>
              <a:lstStyle/>
              <a:p>
                <a:r>
                  <a:rPr lang="en-GB" sz="1800" b="0" i="1"/>
                  <a:t>Q</a:t>
                </a:r>
                <a:endParaRPr lang="en-GB" sz="1800" b="0"/>
              </a:p>
            </p:txBody>
          </p:sp>
          <p:sp>
            <p:nvSpPr>
              <p:cNvPr id="135" name="Text Box 46"/>
              <p:cNvSpPr txBox="1">
                <a:spLocks noChangeArrowheads="1"/>
              </p:cNvSpPr>
              <p:nvPr/>
            </p:nvSpPr>
            <p:spPr bwMode="auto">
              <a:xfrm>
                <a:off x="2500" y="1740"/>
                <a:ext cx="267" cy="231"/>
              </a:xfrm>
              <a:prstGeom prst="rect">
                <a:avLst/>
              </a:prstGeom>
              <a:noFill/>
              <a:ln w="9525">
                <a:noFill/>
                <a:miter lim="800000"/>
                <a:headEnd/>
                <a:tailEnd/>
              </a:ln>
              <a:effectLst/>
            </p:spPr>
            <p:txBody>
              <a:bodyPr>
                <a:spAutoFit/>
              </a:bodyPr>
              <a:lstStyle/>
              <a:p>
                <a:r>
                  <a:rPr lang="en-GB" sz="1800" b="0" i="1"/>
                  <a:t>Q'</a:t>
                </a:r>
                <a:endParaRPr lang="en-GB" sz="1800" b="0"/>
              </a:p>
            </p:txBody>
          </p:sp>
        </p:grpSp>
        <p:grpSp>
          <p:nvGrpSpPr>
            <p:cNvPr id="8" name="Group 99"/>
            <p:cNvGrpSpPr>
              <a:grpSpLocks/>
            </p:cNvGrpSpPr>
            <p:nvPr/>
          </p:nvGrpSpPr>
          <p:grpSpPr bwMode="auto">
            <a:xfrm>
              <a:off x="5584826" y="1905000"/>
              <a:ext cx="3429000" cy="1604963"/>
              <a:chOff x="3209" y="1166"/>
              <a:chExt cx="2160" cy="1011"/>
            </a:xfrm>
          </p:grpSpPr>
          <p:graphicFrame>
            <p:nvGraphicFramePr>
              <p:cNvPr id="113" name="Object 49"/>
              <p:cNvGraphicFramePr>
                <a:graphicFrameLocks noChangeAspect="1"/>
              </p:cNvGraphicFramePr>
              <p:nvPr/>
            </p:nvGraphicFramePr>
            <p:xfrm>
              <a:off x="3209" y="1169"/>
              <a:ext cx="2160" cy="1008"/>
            </p:xfrm>
            <a:graphic>
              <a:graphicData uri="http://schemas.openxmlformats.org/presentationml/2006/ole">
                <p:oleObj spid="_x0000_s59394" name="Document" r:id="rId3" imgW="3877777" imgH="1746224" progId="Word.Document.8">
                  <p:embed/>
                </p:oleObj>
              </a:graphicData>
            </a:graphic>
          </p:graphicFrame>
          <p:sp>
            <p:nvSpPr>
              <p:cNvPr id="114" name="Line 50"/>
              <p:cNvSpPr>
                <a:spLocks noChangeShapeType="1"/>
              </p:cNvSpPr>
              <p:nvPr/>
            </p:nvSpPr>
            <p:spPr bwMode="auto">
              <a:xfrm>
                <a:off x="3303" y="1310"/>
                <a:ext cx="998" cy="0"/>
              </a:xfrm>
              <a:prstGeom prst="line">
                <a:avLst/>
              </a:prstGeom>
              <a:noFill/>
              <a:ln w="15875">
                <a:solidFill>
                  <a:schemeClr val="tx1"/>
                </a:solidFill>
                <a:round/>
                <a:headEnd/>
                <a:tailEnd/>
              </a:ln>
              <a:effectLst/>
            </p:spPr>
            <p:txBody>
              <a:bodyPr wrap="none" anchor="ctr"/>
              <a:lstStyle/>
              <a:p>
                <a:endParaRPr lang="en-US"/>
              </a:p>
            </p:txBody>
          </p:sp>
          <p:sp>
            <p:nvSpPr>
              <p:cNvPr id="115" name="Line 51"/>
              <p:cNvSpPr>
                <a:spLocks noChangeShapeType="1"/>
              </p:cNvSpPr>
              <p:nvPr/>
            </p:nvSpPr>
            <p:spPr bwMode="auto">
              <a:xfrm rot="5400000">
                <a:off x="3231" y="1658"/>
                <a:ext cx="984" cy="0"/>
              </a:xfrm>
              <a:prstGeom prst="line">
                <a:avLst/>
              </a:prstGeom>
              <a:noFill/>
              <a:ln w="15875">
                <a:solidFill>
                  <a:schemeClr val="tx1"/>
                </a:solidFill>
                <a:round/>
                <a:headEnd/>
                <a:tailEnd/>
              </a:ln>
              <a:effectLst/>
            </p:spPr>
            <p:txBody>
              <a:bodyPr wrap="none" anchor="ctr"/>
              <a:lstStyle/>
              <a:p>
                <a:endParaRPr lang="en-US"/>
              </a:p>
            </p:txBody>
          </p:sp>
        </p:grpSp>
        <p:sp>
          <p:nvSpPr>
            <p:cNvPr id="108" name="AutoShape 186"/>
            <p:cNvSpPr>
              <a:spLocks noChangeArrowheads="1"/>
            </p:cNvSpPr>
            <p:nvPr/>
          </p:nvSpPr>
          <p:spPr bwMode="auto">
            <a:xfrm>
              <a:off x="5410200" y="2362200"/>
              <a:ext cx="304800" cy="152400"/>
            </a:xfrm>
            <a:prstGeom prst="rightArrow">
              <a:avLst>
                <a:gd name="adj1" fmla="val 50000"/>
                <a:gd name="adj2" fmla="val 50000"/>
              </a:avLst>
            </a:prstGeom>
            <a:solidFill>
              <a:srgbClr val="0000FF"/>
            </a:solidFill>
            <a:ln w="9525">
              <a:solidFill>
                <a:schemeClr val="tx1"/>
              </a:solidFill>
              <a:miter lim="800000"/>
              <a:headEnd/>
              <a:tailEnd/>
            </a:ln>
            <a:effectLst/>
          </p:spPr>
          <p:txBody>
            <a:bodyPr wrap="none" anchor="ctr"/>
            <a:lstStyle/>
            <a:p>
              <a:endParaRPr lang="en-US"/>
            </a:p>
          </p:txBody>
        </p:sp>
        <p:sp>
          <p:nvSpPr>
            <p:cNvPr id="85" name="AutoShape 187"/>
            <p:cNvSpPr>
              <a:spLocks noChangeArrowheads="1"/>
            </p:cNvSpPr>
            <p:nvPr/>
          </p:nvSpPr>
          <p:spPr bwMode="auto">
            <a:xfrm>
              <a:off x="5410200" y="2133600"/>
              <a:ext cx="304800" cy="152400"/>
            </a:xfrm>
            <a:prstGeom prst="rightArrow">
              <a:avLst>
                <a:gd name="adj1" fmla="val 50000"/>
                <a:gd name="adj2" fmla="val 50000"/>
              </a:avLst>
            </a:prstGeom>
            <a:solidFill>
              <a:srgbClr val="FF0000"/>
            </a:solidFill>
            <a:ln w="9525">
              <a:solidFill>
                <a:schemeClr val="tx1"/>
              </a:solidFill>
              <a:miter lim="800000"/>
              <a:headEnd/>
              <a:tailEnd/>
            </a:ln>
            <a:effectLst/>
          </p:spPr>
          <p:txBody>
            <a:bodyPr wrap="none" anchor="ctr"/>
            <a:lstStyle/>
            <a:p>
              <a:endParaRPr lang="en-US"/>
            </a:p>
          </p:txBody>
        </p:sp>
        <p:sp>
          <p:nvSpPr>
            <p:cNvPr id="97" name="AutoShape 188"/>
            <p:cNvSpPr>
              <a:spLocks noChangeArrowheads="1"/>
            </p:cNvSpPr>
            <p:nvPr/>
          </p:nvSpPr>
          <p:spPr bwMode="auto">
            <a:xfrm>
              <a:off x="5410200" y="2590800"/>
              <a:ext cx="304800" cy="152400"/>
            </a:xfrm>
            <a:prstGeom prst="rightArrow">
              <a:avLst>
                <a:gd name="adj1" fmla="val 50000"/>
                <a:gd name="adj2" fmla="val 50000"/>
              </a:avLst>
            </a:prstGeom>
            <a:solidFill>
              <a:srgbClr val="00B05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a:p>
          </p:txBody>
        </p:sp>
        <p:sp>
          <p:nvSpPr>
            <p:cNvPr id="88" name="AutoShape 190"/>
            <p:cNvSpPr>
              <a:spLocks noChangeArrowheads="1"/>
            </p:cNvSpPr>
            <p:nvPr/>
          </p:nvSpPr>
          <p:spPr bwMode="auto">
            <a:xfrm>
              <a:off x="5410200" y="2819406"/>
              <a:ext cx="304800" cy="152400"/>
            </a:xfrm>
            <a:prstGeom prst="rightArrow">
              <a:avLst>
                <a:gd name="adj1" fmla="val 50000"/>
                <a:gd name="adj2" fmla="val 50000"/>
              </a:avLst>
            </a:prstGeom>
            <a:solidFill>
              <a:schemeClr val="accent3"/>
            </a:solidFill>
            <a:ln>
              <a:solidFill>
                <a:schemeClr val="accent3"/>
              </a:solidFill>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p>
          </p:txBody>
        </p:sp>
      </p:grpSp>
      <p:sp>
        <p:nvSpPr>
          <p:cNvPr id="150" name="TextBox 149"/>
          <p:cNvSpPr txBox="1"/>
          <p:nvPr/>
        </p:nvSpPr>
        <p:spPr>
          <a:xfrm>
            <a:off x="2743200" y="609600"/>
            <a:ext cx="304800" cy="369332"/>
          </a:xfrm>
          <a:prstGeom prst="rect">
            <a:avLst/>
          </a:prstGeom>
          <a:noFill/>
        </p:spPr>
        <p:txBody>
          <a:bodyPr wrap="square" rtlCol="0">
            <a:spAutoFit/>
          </a:bodyPr>
          <a:lstStyle/>
          <a:p>
            <a:r>
              <a:rPr lang="en-US" dirty="0" smtClean="0">
                <a:solidFill>
                  <a:schemeClr val="accent3"/>
                </a:solidFill>
              </a:rPr>
              <a:t>A</a:t>
            </a:r>
            <a:endParaRPr lang="en-US" dirty="0">
              <a:solidFill>
                <a:schemeClr val="accent3"/>
              </a:solidFill>
            </a:endParaRPr>
          </a:p>
        </p:txBody>
      </p:sp>
      <p:sp>
        <p:nvSpPr>
          <p:cNvPr id="151" name="TextBox 150"/>
          <p:cNvSpPr txBox="1"/>
          <p:nvPr/>
        </p:nvSpPr>
        <p:spPr>
          <a:xfrm>
            <a:off x="2743200" y="1383268"/>
            <a:ext cx="304800" cy="369332"/>
          </a:xfrm>
          <a:prstGeom prst="rect">
            <a:avLst/>
          </a:prstGeom>
          <a:noFill/>
        </p:spPr>
        <p:txBody>
          <a:bodyPr wrap="square" rtlCol="0">
            <a:spAutoFit/>
          </a:bodyPr>
          <a:lstStyle/>
          <a:p>
            <a:r>
              <a:rPr lang="en-US" dirty="0" smtClean="0">
                <a:solidFill>
                  <a:schemeClr val="accent3"/>
                </a:solidFill>
              </a:rPr>
              <a:t>B</a:t>
            </a:r>
            <a:endParaRPr lang="en-US" dirty="0">
              <a:solidFill>
                <a:schemeClr val="accent3"/>
              </a:solidFill>
            </a:endParaRPr>
          </a:p>
        </p:txBody>
      </p:sp>
      <p:sp>
        <p:nvSpPr>
          <p:cNvPr id="76" name="Rectangle 75"/>
          <p:cNvSpPr/>
          <p:nvPr/>
        </p:nvSpPr>
        <p:spPr>
          <a:xfrm>
            <a:off x="2209800" y="381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rPr>
              <a:t>1</a:t>
            </a:r>
            <a:endParaRPr lang="en-US" dirty="0">
              <a:solidFill>
                <a:schemeClr val="accent3"/>
              </a:solidFill>
            </a:endParaRPr>
          </a:p>
        </p:txBody>
      </p:sp>
      <p:cxnSp>
        <p:nvCxnSpPr>
          <p:cNvPr id="153" name="Straight Arrow Connector 152"/>
          <p:cNvCxnSpPr/>
          <p:nvPr/>
        </p:nvCxnSpPr>
        <p:spPr>
          <a:xfrm>
            <a:off x="2590800" y="531812"/>
            <a:ext cx="1143000" cy="1588"/>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3733800" y="3810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rPr>
              <a:t>0</a:t>
            </a:r>
            <a:endParaRPr lang="en-US" dirty="0">
              <a:solidFill>
                <a:schemeClr val="accent3"/>
              </a:solidFill>
            </a:endParaRPr>
          </a:p>
        </p:txBody>
      </p:sp>
      <p:sp>
        <p:nvSpPr>
          <p:cNvPr id="159" name="Rectangle 158"/>
          <p:cNvSpPr/>
          <p:nvPr/>
        </p:nvSpPr>
        <p:spPr>
          <a:xfrm>
            <a:off x="2286000" y="17526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rPr>
              <a:t>1</a:t>
            </a:r>
            <a:endParaRPr lang="en-US" dirty="0">
              <a:solidFill>
                <a:schemeClr val="accent3"/>
              </a:solidFill>
            </a:endParaRPr>
          </a:p>
        </p:txBody>
      </p:sp>
      <p:cxnSp>
        <p:nvCxnSpPr>
          <p:cNvPr id="163" name="Straight Arrow Connector 162"/>
          <p:cNvCxnSpPr/>
          <p:nvPr/>
        </p:nvCxnSpPr>
        <p:spPr>
          <a:xfrm>
            <a:off x="2590800" y="1905000"/>
            <a:ext cx="1219200" cy="1588"/>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a:xfrm>
            <a:off x="3886200" y="1752600"/>
            <a:ext cx="228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rPr>
              <a:t>0</a:t>
            </a:r>
            <a:endParaRPr lang="en-US"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linds(horizont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blinds(horizontal)">
                                      <p:cBhvr>
                                        <p:cTn id="12" dur="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blinds(horizontal)">
                                      <p:cBhvr>
                                        <p:cTn id="17" dur="5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blinds(horizontal)">
                                      <p:cBhvr>
                                        <p:cTn id="22" dur="500"/>
                                        <p:tgtEl>
                                          <p:spTgt spid="1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3"/>
                                        </p:tgtEl>
                                        <p:attrNameLst>
                                          <p:attrName>style.visibility</p:attrName>
                                        </p:attrNameLst>
                                      </p:cBhvr>
                                      <p:to>
                                        <p:strVal val="visible"/>
                                      </p:to>
                                    </p:set>
                                    <p:animEffect transition="in" filter="blinds(horizontal)">
                                      <p:cBhvr>
                                        <p:cTn id="27" dur="500"/>
                                        <p:tgtEl>
                                          <p:spTgt spid="16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4"/>
                                        </p:tgtEl>
                                        <p:attrNameLst>
                                          <p:attrName>style.visibility</p:attrName>
                                        </p:attrNameLst>
                                      </p:cBhvr>
                                      <p:to>
                                        <p:strVal val="visible"/>
                                      </p:to>
                                    </p:set>
                                    <p:animEffect transition="in" filter="blinds(horizontal)">
                                      <p:cBhvr>
                                        <p:cTn id="32"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54" grpId="0" animBg="1"/>
      <p:bldP spid="159" grpId="0" animBg="1"/>
      <p:bldP spid="1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algn="ctr"/>
            <a:r>
              <a:rPr lang="en-GB" b="1" dirty="0" smtClean="0">
                <a:latin typeface="Times New Roman" pitchFamily="18" charset="0"/>
              </a:rPr>
              <a:t>RS Flip-Flop</a:t>
            </a:r>
            <a:endParaRPr lang="en-GB" dirty="0"/>
          </a:p>
        </p:txBody>
      </p:sp>
      <p:sp>
        <p:nvSpPr>
          <p:cNvPr id="204803" name="Rectangle 3"/>
          <p:cNvSpPr>
            <a:spLocks noGrp="1" noChangeArrowheads="1"/>
          </p:cNvSpPr>
          <p:nvPr>
            <p:ph type="body" idx="1"/>
          </p:nvPr>
        </p:nvSpPr>
        <p:spPr>
          <a:xfrm>
            <a:off x="1143000" y="1295400"/>
            <a:ext cx="8001000" cy="5410200"/>
          </a:xfrm>
        </p:spPr>
        <p:txBody>
          <a:bodyPr>
            <a:normAutofit fontScale="92500" lnSpcReduction="20000"/>
          </a:bodyPr>
          <a:lstStyle/>
          <a:p>
            <a:pPr>
              <a:lnSpc>
                <a:spcPct val="120000"/>
              </a:lnSpc>
              <a:spcBef>
                <a:spcPts val="0"/>
              </a:spcBef>
              <a:buSzPct val="120000"/>
              <a:buFont typeface="Wingdings" pitchFamily="2" charset="2"/>
              <a:buChar char="§"/>
            </a:pPr>
            <a:r>
              <a:rPr lang="en-IN" dirty="0" smtClean="0">
                <a:solidFill>
                  <a:srgbClr val="3333FF"/>
                </a:solidFill>
              </a:rPr>
              <a:t>Active high </a:t>
            </a:r>
            <a:r>
              <a:rPr lang="en-IN" dirty="0" smtClean="0"/>
              <a:t>– state changes occur at the clock’s rising edge( on higher voltage)</a:t>
            </a:r>
          </a:p>
          <a:p>
            <a:pPr>
              <a:lnSpc>
                <a:spcPct val="120000"/>
              </a:lnSpc>
              <a:spcBef>
                <a:spcPts val="0"/>
              </a:spcBef>
              <a:buSzPct val="120000"/>
              <a:buFont typeface="Wingdings" pitchFamily="2" charset="2"/>
              <a:buChar char="§"/>
            </a:pPr>
            <a:r>
              <a:rPr lang="en-IN" dirty="0" smtClean="0">
                <a:solidFill>
                  <a:srgbClr val="3333FF"/>
                </a:solidFill>
              </a:rPr>
              <a:t>Active low </a:t>
            </a:r>
            <a:r>
              <a:rPr lang="en-IN" dirty="0" smtClean="0"/>
              <a:t>– state changes occur at the clock’s falling edge( on lower voltage)</a:t>
            </a:r>
          </a:p>
          <a:p>
            <a:pPr>
              <a:lnSpc>
                <a:spcPct val="120000"/>
              </a:lnSpc>
              <a:spcBef>
                <a:spcPts val="0"/>
              </a:spcBef>
              <a:buSzPct val="120000"/>
              <a:buFont typeface="Wingdings" pitchFamily="2" charset="2"/>
              <a:buChar char="§"/>
            </a:pPr>
            <a:r>
              <a:rPr lang="en-GB" dirty="0" smtClean="0"/>
              <a:t>For </a:t>
            </a:r>
            <a:r>
              <a:rPr lang="en-GB" i="1" dirty="0">
                <a:solidFill>
                  <a:srgbClr val="0000CC"/>
                </a:solidFill>
              </a:rPr>
              <a:t>active-LOW input</a:t>
            </a:r>
            <a:r>
              <a:rPr lang="en-GB" dirty="0">
                <a:solidFill>
                  <a:srgbClr val="0000CC"/>
                </a:solidFill>
              </a:rPr>
              <a:t> S'-R' latch</a:t>
            </a:r>
            <a:r>
              <a:rPr lang="en-GB" dirty="0"/>
              <a:t> </a:t>
            </a:r>
            <a:r>
              <a:rPr lang="en-GB" sz="2000" dirty="0"/>
              <a:t>(</a:t>
            </a:r>
            <a:r>
              <a:rPr lang="en-GB" sz="2600" dirty="0"/>
              <a:t>also known as NAND gate latch</a:t>
            </a:r>
            <a:r>
              <a:rPr lang="en-GB" sz="2000" dirty="0" smtClean="0"/>
              <a:t>)</a:t>
            </a:r>
            <a:endParaRPr lang="en-GB" dirty="0"/>
          </a:p>
          <a:p>
            <a:pPr>
              <a:lnSpc>
                <a:spcPct val="120000"/>
              </a:lnSpc>
              <a:spcBef>
                <a:spcPts val="0"/>
              </a:spcBef>
              <a:buFont typeface="Monotype Sorts" pitchFamily="2" charset="2"/>
              <a:buNone/>
            </a:pPr>
            <a:r>
              <a:rPr lang="en-GB" sz="2000" dirty="0"/>
              <a:t>		</a:t>
            </a:r>
            <a:r>
              <a:rPr lang="en-GB" sz="2600" i="1" dirty="0"/>
              <a:t>R'</a:t>
            </a:r>
            <a:r>
              <a:rPr lang="en-GB" sz="2600" dirty="0"/>
              <a:t>=LOW (and </a:t>
            </a:r>
            <a:r>
              <a:rPr lang="en-GB" sz="2600" i="1" dirty="0"/>
              <a:t>S'</a:t>
            </a:r>
            <a:r>
              <a:rPr lang="en-GB" sz="2600" dirty="0"/>
              <a:t>=HIGH) </a:t>
            </a:r>
            <a:r>
              <a:rPr lang="en-GB" sz="2600" dirty="0">
                <a:latin typeface="Wingdings 3" pitchFamily="18" charset="2"/>
                <a:sym typeface="ZapfDingbats" pitchFamily="82" charset="2"/>
              </a:rPr>
              <a:t>a</a:t>
            </a:r>
            <a:r>
              <a:rPr lang="en-GB" sz="2600" dirty="0"/>
              <a:t> RESET state</a:t>
            </a:r>
          </a:p>
          <a:p>
            <a:pPr>
              <a:lnSpc>
                <a:spcPct val="120000"/>
              </a:lnSpc>
              <a:spcBef>
                <a:spcPts val="0"/>
              </a:spcBef>
              <a:buFont typeface="Monotype Sorts" pitchFamily="2" charset="2"/>
              <a:buNone/>
            </a:pPr>
            <a:r>
              <a:rPr lang="en-GB" sz="2600" dirty="0"/>
              <a:t>		</a:t>
            </a:r>
            <a:r>
              <a:rPr lang="en-GB" sz="2600" i="1" dirty="0"/>
              <a:t>S'</a:t>
            </a:r>
            <a:r>
              <a:rPr lang="en-GB" sz="2600" dirty="0"/>
              <a:t>=LOW (and </a:t>
            </a:r>
            <a:r>
              <a:rPr lang="en-GB" sz="2600" i="1" dirty="0"/>
              <a:t>R'</a:t>
            </a:r>
            <a:r>
              <a:rPr lang="en-GB" sz="2600" dirty="0"/>
              <a:t>=HIGH) </a:t>
            </a:r>
            <a:r>
              <a:rPr lang="en-GB" sz="2600" dirty="0">
                <a:latin typeface="Wingdings 3" pitchFamily="18" charset="2"/>
                <a:sym typeface="ZapfDingbats" pitchFamily="82" charset="2"/>
              </a:rPr>
              <a:t>a</a:t>
            </a:r>
            <a:r>
              <a:rPr lang="en-GB" sz="2600" dirty="0"/>
              <a:t> SET state</a:t>
            </a:r>
          </a:p>
          <a:p>
            <a:pPr>
              <a:lnSpc>
                <a:spcPct val="120000"/>
              </a:lnSpc>
              <a:spcBef>
                <a:spcPts val="0"/>
              </a:spcBef>
              <a:buFont typeface="Monotype Sorts" pitchFamily="2" charset="2"/>
              <a:buNone/>
            </a:pPr>
            <a:r>
              <a:rPr lang="en-GB" sz="2600" dirty="0"/>
              <a:t>		both inputs HIGH </a:t>
            </a:r>
            <a:r>
              <a:rPr lang="en-GB" sz="2600" dirty="0">
                <a:latin typeface="Wingdings 3" pitchFamily="18" charset="2"/>
                <a:sym typeface="ZapfDingbats" pitchFamily="82" charset="2"/>
              </a:rPr>
              <a:t>a</a:t>
            </a:r>
            <a:r>
              <a:rPr lang="en-GB" sz="2600" dirty="0"/>
              <a:t> no change</a:t>
            </a:r>
          </a:p>
          <a:p>
            <a:pPr>
              <a:lnSpc>
                <a:spcPct val="120000"/>
              </a:lnSpc>
              <a:spcBef>
                <a:spcPts val="0"/>
              </a:spcBef>
              <a:buFont typeface="Monotype Sorts" pitchFamily="2" charset="2"/>
              <a:buNone/>
            </a:pPr>
            <a:r>
              <a:rPr lang="en-GB" sz="2600" dirty="0"/>
              <a:t>		both inputs LOW </a:t>
            </a:r>
            <a:r>
              <a:rPr lang="en-GB" sz="2600" dirty="0">
                <a:latin typeface="Wingdings 3" pitchFamily="18" charset="2"/>
                <a:sym typeface="ZapfDingbats" pitchFamily="82" charset="2"/>
              </a:rPr>
              <a:t>a</a:t>
            </a:r>
            <a:r>
              <a:rPr lang="en-GB" sz="2600" dirty="0"/>
              <a:t> </a:t>
            </a:r>
            <a:r>
              <a:rPr lang="en-GB" sz="2600" i="1" dirty="0"/>
              <a:t>Q</a:t>
            </a:r>
            <a:r>
              <a:rPr lang="en-GB" sz="2600" dirty="0"/>
              <a:t> and </a:t>
            </a:r>
            <a:r>
              <a:rPr lang="en-GB" sz="2600" i="1" dirty="0"/>
              <a:t>Q'</a:t>
            </a:r>
            <a:r>
              <a:rPr lang="en-GB" sz="2600" dirty="0"/>
              <a:t> both HIGH (invalid)!</a:t>
            </a:r>
          </a:p>
          <a:p>
            <a:pPr>
              <a:lnSpc>
                <a:spcPct val="120000"/>
              </a:lnSpc>
              <a:spcBef>
                <a:spcPts val="0"/>
              </a:spcBef>
              <a:buSzPct val="120000"/>
              <a:buFont typeface="Wingdings" pitchFamily="2" charset="2"/>
              <a:buChar char="§"/>
            </a:pPr>
            <a:r>
              <a:rPr lang="en-GB" dirty="0"/>
              <a:t>Drawback of S-R latch: invalid condition exists </a:t>
            </a:r>
            <a:r>
              <a:rPr lang="en-GB" dirty="0" smtClean="0"/>
              <a:t>when (</a:t>
            </a:r>
            <a:r>
              <a:rPr lang="en-GB" dirty="0" smtClean="0">
                <a:solidFill>
                  <a:schemeClr val="accent3"/>
                </a:solidFill>
              </a:rPr>
              <a:t>S=R=1; S=R=0</a:t>
            </a:r>
            <a:r>
              <a:rPr lang="en-GB" dirty="0" smtClean="0"/>
              <a:t>) and </a:t>
            </a:r>
            <a:r>
              <a:rPr lang="en-GB" dirty="0"/>
              <a:t>must be avoided.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2962153" y="533400"/>
            <a:ext cx="3591047" cy="1323439"/>
          </a:xfrm>
          <a:prstGeom prst="rect">
            <a:avLst/>
          </a:prstGeom>
          <a:noFill/>
          <a:ln w="9525">
            <a:noFill/>
            <a:miter lim="800000"/>
            <a:headEnd/>
            <a:tailEnd/>
          </a:ln>
          <a:effectLst/>
        </p:spPr>
        <p:txBody>
          <a:bodyPr wrap="none">
            <a:spAutoFit/>
          </a:bodyPr>
          <a:lstStyle/>
          <a:p>
            <a:pPr algn="ctr"/>
            <a:r>
              <a:rPr lang="en-US" sz="4000" dirty="0">
                <a:solidFill>
                  <a:srgbClr val="0000CC"/>
                </a:solidFill>
                <a:latin typeface="Times New Roman" pitchFamily="18" charset="0"/>
              </a:rPr>
              <a:t>R-S FLIP-FLOP</a:t>
            </a:r>
          </a:p>
          <a:p>
            <a:pPr algn="ctr"/>
            <a:r>
              <a:rPr lang="en-US" sz="4000" dirty="0" smtClean="0">
                <a:solidFill>
                  <a:srgbClr val="0000CC"/>
                </a:solidFill>
                <a:latin typeface="Times New Roman" pitchFamily="18" charset="0"/>
              </a:rPr>
              <a:t>Active-Low</a:t>
            </a:r>
            <a:endParaRPr lang="en-US" sz="4000" dirty="0">
              <a:solidFill>
                <a:srgbClr val="0000CC"/>
              </a:solidFill>
              <a:latin typeface="Times New Roman" pitchFamily="18" charset="0"/>
            </a:endParaRPr>
          </a:p>
        </p:txBody>
      </p:sp>
      <p:grpSp>
        <p:nvGrpSpPr>
          <p:cNvPr id="12" name="Group 150"/>
          <p:cNvGrpSpPr>
            <a:grpSpLocks/>
          </p:cNvGrpSpPr>
          <p:nvPr/>
        </p:nvGrpSpPr>
        <p:grpSpPr bwMode="auto">
          <a:xfrm>
            <a:off x="2971800" y="2133600"/>
            <a:ext cx="3276600" cy="1676400"/>
            <a:chOff x="720" y="2592"/>
            <a:chExt cx="1152" cy="586"/>
          </a:xfrm>
        </p:grpSpPr>
        <p:sp>
          <p:nvSpPr>
            <p:cNvPr id="13" name="Line 104"/>
            <p:cNvSpPr>
              <a:spLocks noChangeShapeType="1"/>
            </p:cNvSpPr>
            <p:nvPr/>
          </p:nvSpPr>
          <p:spPr bwMode="auto">
            <a:xfrm>
              <a:off x="933" y="2667"/>
              <a:ext cx="204" cy="0"/>
            </a:xfrm>
            <a:prstGeom prst="line">
              <a:avLst/>
            </a:prstGeom>
            <a:noFill/>
            <a:ln w="19050">
              <a:solidFill>
                <a:schemeClr val="tx1"/>
              </a:solidFill>
              <a:round/>
              <a:headEnd/>
              <a:tailEnd/>
            </a:ln>
            <a:effectLst/>
          </p:spPr>
          <p:txBody>
            <a:bodyPr wrap="none" anchor="ctr"/>
            <a:lstStyle/>
            <a:p>
              <a:endParaRPr lang="en-US"/>
            </a:p>
          </p:txBody>
        </p:sp>
        <p:sp>
          <p:nvSpPr>
            <p:cNvPr id="14" name="Line 105"/>
            <p:cNvSpPr>
              <a:spLocks noChangeShapeType="1"/>
            </p:cNvSpPr>
            <p:nvPr/>
          </p:nvSpPr>
          <p:spPr bwMode="auto">
            <a:xfrm>
              <a:off x="933" y="3058"/>
              <a:ext cx="204" cy="1"/>
            </a:xfrm>
            <a:prstGeom prst="line">
              <a:avLst/>
            </a:prstGeom>
            <a:noFill/>
            <a:ln w="19050">
              <a:solidFill>
                <a:schemeClr val="tx1"/>
              </a:solidFill>
              <a:round/>
              <a:headEnd/>
              <a:tailEnd/>
            </a:ln>
            <a:effectLst/>
          </p:spPr>
          <p:txBody>
            <a:bodyPr wrap="none" anchor="ctr"/>
            <a:lstStyle/>
            <a:p>
              <a:endParaRPr lang="en-US"/>
            </a:p>
          </p:txBody>
        </p:sp>
        <p:sp>
          <p:nvSpPr>
            <p:cNvPr id="15" name="Line 106"/>
            <p:cNvSpPr>
              <a:spLocks noChangeShapeType="1"/>
            </p:cNvSpPr>
            <p:nvPr/>
          </p:nvSpPr>
          <p:spPr bwMode="auto">
            <a:xfrm>
              <a:off x="1064" y="2757"/>
              <a:ext cx="79" cy="4"/>
            </a:xfrm>
            <a:prstGeom prst="line">
              <a:avLst/>
            </a:prstGeom>
            <a:noFill/>
            <a:ln w="19050">
              <a:solidFill>
                <a:schemeClr val="tx1"/>
              </a:solidFill>
              <a:round/>
              <a:headEnd/>
              <a:tailEnd/>
            </a:ln>
            <a:effectLst/>
          </p:spPr>
          <p:txBody>
            <a:bodyPr wrap="none" anchor="ctr"/>
            <a:lstStyle/>
            <a:p>
              <a:endParaRPr lang="en-US"/>
            </a:p>
          </p:txBody>
        </p:sp>
        <p:sp>
          <p:nvSpPr>
            <p:cNvPr id="16" name="Line 107"/>
            <p:cNvSpPr>
              <a:spLocks noChangeShapeType="1"/>
            </p:cNvSpPr>
            <p:nvPr/>
          </p:nvSpPr>
          <p:spPr bwMode="auto">
            <a:xfrm>
              <a:off x="1064" y="2967"/>
              <a:ext cx="79" cy="1"/>
            </a:xfrm>
            <a:prstGeom prst="line">
              <a:avLst/>
            </a:prstGeom>
            <a:noFill/>
            <a:ln w="19050">
              <a:solidFill>
                <a:schemeClr val="tx1"/>
              </a:solidFill>
              <a:round/>
              <a:headEnd/>
              <a:tailEnd/>
            </a:ln>
            <a:effectLst/>
          </p:spPr>
          <p:txBody>
            <a:bodyPr wrap="none" anchor="ctr"/>
            <a:lstStyle/>
            <a:p>
              <a:endParaRPr lang="en-US"/>
            </a:p>
          </p:txBody>
        </p:sp>
        <p:sp>
          <p:nvSpPr>
            <p:cNvPr id="17" name="Line 108"/>
            <p:cNvSpPr>
              <a:spLocks noChangeShapeType="1"/>
            </p:cNvSpPr>
            <p:nvPr/>
          </p:nvSpPr>
          <p:spPr bwMode="auto">
            <a:xfrm rot="5400000">
              <a:off x="1035" y="2786"/>
              <a:ext cx="60" cy="1"/>
            </a:xfrm>
            <a:prstGeom prst="line">
              <a:avLst/>
            </a:prstGeom>
            <a:noFill/>
            <a:ln w="19050">
              <a:solidFill>
                <a:schemeClr val="tx1"/>
              </a:solidFill>
              <a:round/>
              <a:headEnd/>
              <a:tailEnd/>
            </a:ln>
            <a:effectLst/>
          </p:spPr>
          <p:txBody>
            <a:bodyPr wrap="none" anchor="ctr"/>
            <a:lstStyle/>
            <a:p>
              <a:endParaRPr lang="en-US"/>
            </a:p>
          </p:txBody>
        </p:sp>
        <p:sp>
          <p:nvSpPr>
            <p:cNvPr id="18" name="Line 109"/>
            <p:cNvSpPr>
              <a:spLocks noChangeShapeType="1"/>
            </p:cNvSpPr>
            <p:nvPr/>
          </p:nvSpPr>
          <p:spPr bwMode="auto">
            <a:xfrm rot="5400000">
              <a:off x="1035" y="2936"/>
              <a:ext cx="60" cy="1"/>
            </a:xfrm>
            <a:prstGeom prst="line">
              <a:avLst/>
            </a:prstGeom>
            <a:noFill/>
            <a:ln w="19050">
              <a:solidFill>
                <a:schemeClr val="tx1"/>
              </a:solidFill>
              <a:round/>
              <a:headEnd/>
              <a:tailEnd/>
            </a:ln>
            <a:effectLst/>
          </p:spPr>
          <p:txBody>
            <a:bodyPr wrap="none" anchor="ctr"/>
            <a:lstStyle/>
            <a:p>
              <a:endParaRPr lang="en-US"/>
            </a:p>
          </p:txBody>
        </p:sp>
        <p:sp>
          <p:nvSpPr>
            <p:cNvPr id="19" name="Line 110"/>
            <p:cNvSpPr>
              <a:spLocks noChangeShapeType="1"/>
            </p:cNvSpPr>
            <p:nvPr/>
          </p:nvSpPr>
          <p:spPr bwMode="auto">
            <a:xfrm>
              <a:off x="1412" y="2715"/>
              <a:ext cx="229" cy="0"/>
            </a:xfrm>
            <a:prstGeom prst="line">
              <a:avLst/>
            </a:prstGeom>
            <a:noFill/>
            <a:ln w="19050">
              <a:solidFill>
                <a:schemeClr val="tx1"/>
              </a:solidFill>
              <a:round/>
              <a:headEnd/>
              <a:tailEnd/>
            </a:ln>
            <a:effectLst/>
          </p:spPr>
          <p:txBody>
            <a:bodyPr wrap="none" anchor="ctr"/>
            <a:lstStyle/>
            <a:p>
              <a:endParaRPr lang="en-US"/>
            </a:p>
          </p:txBody>
        </p:sp>
        <p:sp>
          <p:nvSpPr>
            <p:cNvPr id="20" name="Line 111"/>
            <p:cNvSpPr>
              <a:spLocks noChangeShapeType="1"/>
            </p:cNvSpPr>
            <p:nvPr/>
          </p:nvSpPr>
          <p:spPr bwMode="auto">
            <a:xfrm>
              <a:off x="1417" y="3014"/>
              <a:ext cx="227" cy="1"/>
            </a:xfrm>
            <a:prstGeom prst="line">
              <a:avLst/>
            </a:prstGeom>
            <a:noFill/>
            <a:ln w="19050">
              <a:solidFill>
                <a:schemeClr val="tx1"/>
              </a:solidFill>
              <a:round/>
              <a:headEnd/>
              <a:tailEnd/>
            </a:ln>
            <a:effectLst/>
          </p:spPr>
          <p:txBody>
            <a:bodyPr wrap="none" anchor="ctr"/>
            <a:lstStyle/>
            <a:p>
              <a:endParaRPr lang="en-US"/>
            </a:p>
          </p:txBody>
        </p:sp>
        <p:sp>
          <p:nvSpPr>
            <p:cNvPr id="21" name="Line 112"/>
            <p:cNvSpPr>
              <a:spLocks noChangeShapeType="1"/>
            </p:cNvSpPr>
            <p:nvPr/>
          </p:nvSpPr>
          <p:spPr bwMode="auto">
            <a:xfrm rot="5400000">
              <a:off x="1444" y="2973"/>
              <a:ext cx="92" cy="0"/>
            </a:xfrm>
            <a:prstGeom prst="line">
              <a:avLst/>
            </a:prstGeom>
            <a:noFill/>
            <a:ln w="19050">
              <a:solidFill>
                <a:schemeClr val="tx1"/>
              </a:solidFill>
              <a:round/>
              <a:headEnd/>
              <a:tailEnd/>
            </a:ln>
            <a:effectLst/>
          </p:spPr>
          <p:txBody>
            <a:bodyPr wrap="none" anchor="ctr"/>
            <a:lstStyle/>
            <a:p>
              <a:endParaRPr lang="en-US"/>
            </a:p>
          </p:txBody>
        </p:sp>
        <p:sp>
          <p:nvSpPr>
            <p:cNvPr id="22" name="Line 113"/>
            <p:cNvSpPr>
              <a:spLocks noChangeShapeType="1"/>
            </p:cNvSpPr>
            <p:nvPr/>
          </p:nvSpPr>
          <p:spPr bwMode="auto">
            <a:xfrm rot="5400000">
              <a:off x="1453" y="2756"/>
              <a:ext cx="87" cy="1"/>
            </a:xfrm>
            <a:prstGeom prst="line">
              <a:avLst/>
            </a:prstGeom>
            <a:noFill/>
            <a:ln w="19050">
              <a:solidFill>
                <a:schemeClr val="tx1"/>
              </a:solidFill>
              <a:round/>
              <a:headEnd/>
              <a:tailEnd/>
            </a:ln>
            <a:effectLst/>
          </p:spPr>
          <p:txBody>
            <a:bodyPr wrap="none" anchor="ctr"/>
            <a:lstStyle/>
            <a:p>
              <a:endParaRPr lang="en-US"/>
            </a:p>
          </p:txBody>
        </p:sp>
        <p:sp>
          <p:nvSpPr>
            <p:cNvPr id="23" name="Line 114"/>
            <p:cNvSpPr>
              <a:spLocks noChangeShapeType="1"/>
            </p:cNvSpPr>
            <p:nvPr/>
          </p:nvSpPr>
          <p:spPr bwMode="auto">
            <a:xfrm>
              <a:off x="1061" y="2815"/>
              <a:ext cx="429" cy="113"/>
            </a:xfrm>
            <a:prstGeom prst="line">
              <a:avLst/>
            </a:prstGeom>
            <a:noFill/>
            <a:ln w="19050">
              <a:solidFill>
                <a:schemeClr val="tx1"/>
              </a:solidFill>
              <a:round/>
              <a:headEnd/>
              <a:tailEnd/>
            </a:ln>
            <a:effectLst/>
          </p:spPr>
          <p:txBody>
            <a:bodyPr wrap="none" anchor="ctr"/>
            <a:lstStyle/>
            <a:p>
              <a:endParaRPr lang="en-US"/>
            </a:p>
          </p:txBody>
        </p:sp>
        <p:sp>
          <p:nvSpPr>
            <p:cNvPr id="24" name="Line 115"/>
            <p:cNvSpPr>
              <a:spLocks noChangeShapeType="1"/>
            </p:cNvSpPr>
            <p:nvPr/>
          </p:nvSpPr>
          <p:spPr bwMode="auto">
            <a:xfrm flipH="1">
              <a:off x="1061" y="2799"/>
              <a:ext cx="430" cy="112"/>
            </a:xfrm>
            <a:prstGeom prst="line">
              <a:avLst/>
            </a:prstGeom>
            <a:noFill/>
            <a:ln w="19050">
              <a:solidFill>
                <a:schemeClr val="tx1"/>
              </a:solidFill>
              <a:round/>
              <a:headEnd/>
              <a:tailEnd/>
            </a:ln>
            <a:effectLst/>
          </p:spPr>
          <p:txBody>
            <a:bodyPr wrap="none" anchor="ctr"/>
            <a:lstStyle/>
            <a:p>
              <a:endParaRPr lang="en-US"/>
            </a:p>
          </p:txBody>
        </p:sp>
        <p:sp>
          <p:nvSpPr>
            <p:cNvPr id="25" name="Oval 116"/>
            <p:cNvSpPr>
              <a:spLocks noChangeArrowheads="1"/>
            </p:cNvSpPr>
            <p:nvPr/>
          </p:nvSpPr>
          <p:spPr bwMode="auto">
            <a:xfrm>
              <a:off x="1469" y="3000"/>
              <a:ext cx="39" cy="3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 name="Oval 117"/>
            <p:cNvSpPr>
              <a:spLocks noChangeArrowheads="1"/>
            </p:cNvSpPr>
            <p:nvPr/>
          </p:nvSpPr>
          <p:spPr bwMode="auto">
            <a:xfrm>
              <a:off x="1471" y="2697"/>
              <a:ext cx="39" cy="3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7" name="Text Box 118"/>
            <p:cNvSpPr txBox="1">
              <a:spLocks noChangeArrowheads="1"/>
            </p:cNvSpPr>
            <p:nvPr/>
          </p:nvSpPr>
          <p:spPr bwMode="auto">
            <a:xfrm>
              <a:off x="720" y="2592"/>
              <a:ext cx="224" cy="192"/>
            </a:xfrm>
            <a:prstGeom prst="rect">
              <a:avLst/>
            </a:prstGeom>
            <a:noFill/>
            <a:ln w="9525">
              <a:noFill/>
              <a:miter lim="800000"/>
              <a:headEnd/>
              <a:tailEnd/>
            </a:ln>
            <a:effectLst/>
          </p:spPr>
          <p:txBody>
            <a:bodyPr>
              <a:spAutoFit/>
            </a:bodyPr>
            <a:lstStyle/>
            <a:p>
              <a:r>
                <a:rPr lang="en-GB" i="1"/>
                <a:t>S'</a:t>
              </a:r>
              <a:endParaRPr lang="en-GB"/>
            </a:p>
          </p:txBody>
        </p:sp>
        <p:sp>
          <p:nvSpPr>
            <p:cNvPr id="28" name="Text Box 119"/>
            <p:cNvSpPr txBox="1">
              <a:spLocks noChangeArrowheads="1"/>
            </p:cNvSpPr>
            <p:nvPr/>
          </p:nvSpPr>
          <p:spPr bwMode="auto">
            <a:xfrm>
              <a:off x="720" y="2986"/>
              <a:ext cx="229" cy="192"/>
            </a:xfrm>
            <a:prstGeom prst="rect">
              <a:avLst/>
            </a:prstGeom>
            <a:noFill/>
            <a:ln w="9525">
              <a:noFill/>
              <a:miter lim="800000"/>
              <a:headEnd/>
              <a:tailEnd/>
            </a:ln>
            <a:effectLst/>
          </p:spPr>
          <p:txBody>
            <a:bodyPr>
              <a:spAutoFit/>
            </a:bodyPr>
            <a:lstStyle/>
            <a:p>
              <a:r>
                <a:rPr lang="en-GB" i="1"/>
                <a:t>R'</a:t>
              </a:r>
              <a:endParaRPr lang="en-GB"/>
            </a:p>
          </p:txBody>
        </p:sp>
        <p:sp>
          <p:nvSpPr>
            <p:cNvPr id="29" name="Text Box 120"/>
            <p:cNvSpPr txBox="1">
              <a:spLocks noChangeArrowheads="1"/>
            </p:cNvSpPr>
            <p:nvPr/>
          </p:nvSpPr>
          <p:spPr bwMode="auto">
            <a:xfrm>
              <a:off x="1644" y="2642"/>
              <a:ext cx="191" cy="192"/>
            </a:xfrm>
            <a:prstGeom prst="rect">
              <a:avLst/>
            </a:prstGeom>
            <a:noFill/>
            <a:ln w="9525">
              <a:noFill/>
              <a:miter lim="800000"/>
              <a:headEnd/>
              <a:tailEnd/>
            </a:ln>
            <a:effectLst/>
          </p:spPr>
          <p:txBody>
            <a:bodyPr>
              <a:spAutoFit/>
            </a:bodyPr>
            <a:lstStyle/>
            <a:p>
              <a:r>
                <a:rPr lang="en-GB" i="1"/>
                <a:t>Q</a:t>
              </a:r>
              <a:endParaRPr lang="en-GB"/>
            </a:p>
          </p:txBody>
        </p:sp>
        <p:sp>
          <p:nvSpPr>
            <p:cNvPr id="30" name="Text Box 121"/>
            <p:cNvSpPr txBox="1">
              <a:spLocks noChangeArrowheads="1"/>
            </p:cNvSpPr>
            <p:nvPr/>
          </p:nvSpPr>
          <p:spPr bwMode="auto">
            <a:xfrm>
              <a:off x="1634" y="2934"/>
              <a:ext cx="238" cy="192"/>
            </a:xfrm>
            <a:prstGeom prst="rect">
              <a:avLst/>
            </a:prstGeom>
            <a:noFill/>
            <a:ln w="9525">
              <a:noFill/>
              <a:miter lim="800000"/>
              <a:headEnd/>
              <a:tailEnd/>
            </a:ln>
            <a:effectLst/>
          </p:spPr>
          <p:txBody>
            <a:bodyPr>
              <a:spAutoFit/>
            </a:bodyPr>
            <a:lstStyle/>
            <a:p>
              <a:r>
                <a:rPr lang="en-GB" i="1"/>
                <a:t>Q'</a:t>
              </a:r>
              <a:endParaRPr lang="en-GB"/>
            </a:p>
          </p:txBody>
        </p:sp>
        <p:sp>
          <p:nvSpPr>
            <p:cNvPr id="31" name="Oval 123"/>
            <p:cNvSpPr>
              <a:spLocks noChangeArrowheads="1"/>
            </p:cNvSpPr>
            <p:nvPr/>
          </p:nvSpPr>
          <p:spPr bwMode="auto">
            <a:xfrm>
              <a:off x="1366" y="2686"/>
              <a:ext cx="53" cy="48"/>
            </a:xfrm>
            <a:prstGeom prst="ellipse">
              <a:avLst/>
            </a:prstGeom>
            <a:noFill/>
            <a:ln w="19050">
              <a:solidFill>
                <a:schemeClr val="tx1"/>
              </a:solidFill>
              <a:round/>
              <a:headEnd/>
              <a:tailEnd/>
            </a:ln>
            <a:effectLst/>
          </p:spPr>
          <p:txBody>
            <a:bodyPr wrap="none" anchor="ctr"/>
            <a:lstStyle/>
            <a:p>
              <a:endParaRPr lang="en-US"/>
            </a:p>
          </p:txBody>
        </p:sp>
        <p:sp>
          <p:nvSpPr>
            <p:cNvPr id="32" name="AutoShape 124"/>
            <p:cNvSpPr>
              <a:spLocks noChangeArrowheads="1"/>
            </p:cNvSpPr>
            <p:nvPr/>
          </p:nvSpPr>
          <p:spPr bwMode="auto">
            <a:xfrm>
              <a:off x="1143" y="2642"/>
              <a:ext cx="213" cy="143"/>
            </a:xfrm>
            <a:prstGeom prst="flowChartDelay">
              <a:avLst/>
            </a:prstGeom>
            <a:noFill/>
            <a:ln w="22225">
              <a:solidFill>
                <a:schemeClr val="tx1"/>
              </a:solidFill>
              <a:miter lim="800000"/>
              <a:headEnd/>
              <a:tailEnd/>
            </a:ln>
            <a:effectLst/>
          </p:spPr>
          <p:txBody>
            <a:bodyPr wrap="none" anchor="ctr"/>
            <a:lstStyle/>
            <a:p>
              <a:endParaRPr lang="en-US"/>
            </a:p>
          </p:txBody>
        </p:sp>
        <p:sp>
          <p:nvSpPr>
            <p:cNvPr id="33" name="Oval 126"/>
            <p:cNvSpPr>
              <a:spLocks noChangeArrowheads="1"/>
            </p:cNvSpPr>
            <p:nvPr/>
          </p:nvSpPr>
          <p:spPr bwMode="auto">
            <a:xfrm>
              <a:off x="1366" y="2982"/>
              <a:ext cx="53" cy="48"/>
            </a:xfrm>
            <a:prstGeom prst="ellipse">
              <a:avLst/>
            </a:prstGeom>
            <a:noFill/>
            <a:ln w="19050">
              <a:solidFill>
                <a:schemeClr val="tx1"/>
              </a:solidFill>
              <a:round/>
              <a:headEnd/>
              <a:tailEnd/>
            </a:ln>
            <a:effectLst/>
          </p:spPr>
          <p:txBody>
            <a:bodyPr wrap="none" anchor="ctr"/>
            <a:lstStyle/>
            <a:p>
              <a:endParaRPr lang="en-US"/>
            </a:p>
          </p:txBody>
        </p:sp>
        <p:sp>
          <p:nvSpPr>
            <p:cNvPr id="34" name="AutoShape 127"/>
            <p:cNvSpPr>
              <a:spLocks noChangeArrowheads="1"/>
            </p:cNvSpPr>
            <p:nvPr/>
          </p:nvSpPr>
          <p:spPr bwMode="auto">
            <a:xfrm>
              <a:off x="1143" y="2938"/>
              <a:ext cx="213" cy="143"/>
            </a:xfrm>
            <a:prstGeom prst="flowChartDelay">
              <a:avLst/>
            </a:prstGeom>
            <a:noFill/>
            <a:ln w="22225">
              <a:solidFill>
                <a:schemeClr val="tx1"/>
              </a:solidFill>
              <a:miter lim="800000"/>
              <a:headEnd/>
              <a:tailEnd/>
            </a:ln>
            <a:effectLst/>
          </p:spPr>
          <p:txBody>
            <a:bodyPr wrap="none" anchor="ctr"/>
            <a:lstStyle/>
            <a:p>
              <a:endParaRPr lang="en-US"/>
            </a:p>
          </p:txBody>
        </p:sp>
      </p:grpSp>
      <p:graphicFrame>
        <p:nvGraphicFramePr>
          <p:cNvPr id="39" name="Table 38"/>
          <p:cNvGraphicFramePr>
            <a:graphicFrameLocks noGrp="1"/>
          </p:cNvGraphicFramePr>
          <p:nvPr/>
        </p:nvGraphicFramePr>
        <p:xfrm>
          <a:off x="2895600" y="4038600"/>
          <a:ext cx="3368040" cy="1854200"/>
        </p:xfrm>
        <a:graphic>
          <a:graphicData uri="http://schemas.openxmlformats.org/drawingml/2006/table">
            <a:tbl>
              <a:tblPr firstRow="1" bandRow="1">
                <a:tableStyleId>{5DA37D80-6434-44D0-A028-1B22A696006F}</a:tableStyleId>
              </a:tblPr>
              <a:tblGrid>
                <a:gridCol w="528320"/>
                <a:gridCol w="528320"/>
                <a:gridCol w="2311400"/>
              </a:tblGrid>
              <a:tr h="370840">
                <a:tc>
                  <a:txBody>
                    <a:bodyPr/>
                    <a:lstStyle/>
                    <a:p>
                      <a:pPr algn="ctr"/>
                      <a:r>
                        <a:rPr lang="en-US" dirty="0" smtClean="0"/>
                        <a:t>S’</a:t>
                      </a:r>
                      <a:endParaRPr lang="en-US" dirty="0"/>
                    </a:p>
                  </a:txBody>
                  <a:tcPr/>
                </a:tc>
                <a:tc>
                  <a:txBody>
                    <a:bodyPr/>
                    <a:lstStyle/>
                    <a:p>
                      <a:pPr algn="ctr"/>
                      <a:r>
                        <a:rPr lang="en-US" dirty="0" smtClean="0"/>
                        <a:t>R’</a:t>
                      </a:r>
                      <a:endParaRPr lang="en-US" dirty="0"/>
                    </a:p>
                  </a:txBody>
                  <a:tcPr/>
                </a:tc>
                <a:tc>
                  <a:txBody>
                    <a:bodyPr/>
                    <a:lstStyle/>
                    <a:p>
                      <a:pPr algn="ctr"/>
                      <a:r>
                        <a:rPr lang="en-US" dirty="0" smtClean="0"/>
                        <a:t>Q</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No Change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 [SET]</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 [RESET</a:t>
                      </a:r>
                      <a:r>
                        <a:rPr lang="en-US" dirty="0"/>
                        <a:t>]</a:t>
                      </a:r>
                      <a:endParaRPr lang="en-US" dirty="0" smtClean="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 </a:t>
                      </a:r>
                      <a:r>
                        <a:rPr lang="en-US" baseline="0" dirty="0" smtClean="0"/>
                        <a:t> (Forbidden)</a:t>
                      </a:r>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1435608" y="0"/>
            <a:ext cx="7498080" cy="1143000"/>
          </a:xfrm>
        </p:spPr>
        <p:txBody>
          <a:bodyPr/>
          <a:lstStyle/>
          <a:p>
            <a:pPr algn="ctr"/>
            <a:r>
              <a:rPr lang="en-GB" b="1" dirty="0" smtClean="0">
                <a:latin typeface="Times New Roman" pitchFamily="18" charset="0"/>
              </a:rPr>
              <a:t>Gated Flip-Flops</a:t>
            </a:r>
            <a:endParaRPr lang="en-GB" dirty="0"/>
          </a:p>
        </p:txBody>
      </p:sp>
      <p:pic>
        <p:nvPicPr>
          <p:cNvPr id="38913" name="Picture 1"/>
          <p:cNvPicPr>
            <a:picLocks noChangeAspect="1" noChangeArrowheads="1"/>
          </p:cNvPicPr>
          <p:nvPr/>
        </p:nvPicPr>
        <p:blipFill>
          <a:blip r:embed="rId2"/>
          <a:srcRect l="33314" t="41828" r="35107" b="29670"/>
          <a:stretch>
            <a:fillRect/>
          </a:stretch>
        </p:blipFill>
        <p:spPr bwMode="auto">
          <a:xfrm>
            <a:off x="76200" y="1143000"/>
            <a:ext cx="8915400" cy="5029200"/>
          </a:xfrm>
          <a:prstGeom prst="rect">
            <a:avLst/>
          </a:prstGeom>
          <a:noFill/>
          <a:ln w="9525">
            <a:noFill/>
            <a:miter lim="800000"/>
            <a:headEnd/>
            <a:tailEnd/>
          </a:ln>
          <a:effectLst/>
        </p:spPr>
      </p:pic>
      <p:sp>
        <p:nvSpPr>
          <p:cNvPr id="4" name="Rectangle 3"/>
          <p:cNvSpPr/>
          <p:nvPr/>
        </p:nvSpPr>
        <p:spPr>
          <a:xfrm>
            <a:off x="5334000" y="1219200"/>
            <a:ext cx="3591048" cy="369332"/>
          </a:xfrm>
          <a:prstGeom prst="rect">
            <a:avLst/>
          </a:prstGeom>
        </p:spPr>
        <p:txBody>
          <a:bodyPr wrap="none">
            <a:spAutoFit/>
          </a:bodyPr>
          <a:lstStyle/>
          <a:p>
            <a:r>
              <a:rPr lang="en-US" dirty="0" smtClean="0"/>
              <a:t>It is a </a:t>
            </a:r>
            <a:r>
              <a:rPr lang="en-US" b="1" dirty="0" smtClean="0"/>
              <a:t>state</a:t>
            </a:r>
            <a:r>
              <a:rPr lang="en-US" dirty="0" smtClean="0"/>
              <a:t> which is neither 0 nor 1</a:t>
            </a:r>
            <a:endParaRPr lang="en-US" dirty="0"/>
          </a:p>
        </p:txBody>
      </p:sp>
      <p:cxnSp>
        <p:nvCxnSpPr>
          <p:cNvPr id="6" name="Straight Arrow Connector 5"/>
          <p:cNvCxnSpPr>
            <a:endCxn id="4" idx="1"/>
          </p:cNvCxnSpPr>
          <p:nvPr/>
        </p:nvCxnSpPr>
        <p:spPr>
          <a:xfrm flipV="1">
            <a:off x="5029200" y="1403866"/>
            <a:ext cx="304800" cy="272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1435608" y="228600"/>
            <a:ext cx="7498080" cy="1143000"/>
          </a:xfrm>
        </p:spPr>
        <p:txBody>
          <a:bodyPr/>
          <a:lstStyle/>
          <a:p>
            <a:pPr algn="ctr"/>
            <a:r>
              <a:rPr lang="en-GB" b="1" dirty="0" smtClean="0">
                <a:latin typeface="Times New Roman" pitchFamily="18" charset="0"/>
              </a:rPr>
              <a:t>Gated Flip-Flops</a:t>
            </a:r>
            <a:endParaRPr lang="en-GB" dirty="0"/>
          </a:p>
        </p:txBody>
      </p:sp>
      <p:pic>
        <p:nvPicPr>
          <p:cNvPr id="60419" name="Picture 3"/>
          <p:cNvPicPr>
            <a:picLocks noChangeAspect="1" noChangeArrowheads="1"/>
          </p:cNvPicPr>
          <p:nvPr/>
        </p:nvPicPr>
        <p:blipFill>
          <a:blip r:embed="rId2"/>
          <a:srcRect l="33119" t="46323" r="35512" b="22485"/>
          <a:stretch>
            <a:fillRect/>
          </a:stretch>
        </p:blipFill>
        <p:spPr bwMode="auto">
          <a:xfrm>
            <a:off x="76200" y="1219200"/>
            <a:ext cx="8828048"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1066800" y="2057400"/>
            <a:ext cx="3581400" cy="3562351"/>
            <a:chOff x="432" y="864"/>
            <a:chExt cx="2256" cy="2244"/>
          </a:xfrm>
        </p:grpSpPr>
        <p:grpSp>
          <p:nvGrpSpPr>
            <p:cNvPr id="3" name="Group 42"/>
            <p:cNvGrpSpPr>
              <a:grpSpLocks/>
            </p:cNvGrpSpPr>
            <p:nvPr/>
          </p:nvGrpSpPr>
          <p:grpSpPr bwMode="auto">
            <a:xfrm>
              <a:off x="720" y="864"/>
              <a:ext cx="1656" cy="980"/>
              <a:chOff x="816" y="1104"/>
              <a:chExt cx="1656" cy="980"/>
            </a:xfrm>
          </p:grpSpPr>
          <p:sp>
            <p:nvSpPr>
              <p:cNvPr id="43032" name="Rectangle 24"/>
              <p:cNvSpPr>
                <a:spLocks noChangeArrowheads="1"/>
              </p:cNvSpPr>
              <p:nvPr/>
            </p:nvSpPr>
            <p:spPr bwMode="auto">
              <a:xfrm>
                <a:off x="1371" y="1124"/>
                <a:ext cx="656" cy="960"/>
              </a:xfrm>
              <a:prstGeom prst="rect">
                <a:avLst/>
              </a:prstGeom>
              <a:noFill/>
              <a:ln w="28575">
                <a:solidFill>
                  <a:srgbClr val="0000CC"/>
                </a:solidFill>
                <a:miter lim="800000"/>
                <a:headEnd/>
                <a:tailEnd/>
              </a:ln>
              <a:effectLst/>
            </p:spPr>
            <p:txBody>
              <a:bodyPr wrap="none" anchor="ctr"/>
              <a:lstStyle/>
              <a:p>
                <a:endParaRPr lang="en-US"/>
              </a:p>
            </p:txBody>
          </p:sp>
          <p:sp>
            <p:nvSpPr>
              <p:cNvPr id="43033" name="Text Box 25"/>
              <p:cNvSpPr txBox="1">
                <a:spLocks noChangeArrowheads="1"/>
              </p:cNvSpPr>
              <p:nvPr/>
            </p:nvSpPr>
            <p:spPr bwMode="auto">
              <a:xfrm>
                <a:off x="816" y="1104"/>
                <a:ext cx="303"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Set</a:t>
                </a:r>
              </a:p>
            </p:txBody>
          </p:sp>
          <p:sp>
            <p:nvSpPr>
              <p:cNvPr id="43034" name="Text Box 26"/>
              <p:cNvSpPr txBox="1">
                <a:spLocks noChangeArrowheads="1"/>
              </p:cNvSpPr>
              <p:nvPr/>
            </p:nvSpPr>
            <p:spPr bwMode="auto">
              <a:xfrm>
                <a:off x="816" y="1700"/>
                <a:ext cx="505"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Reset</a:t>
                </a:r>
              </a:p>
            </p:txBody>
          </p:sp>
          <p:sp>
            <p:nvSpPr>
              <p:cNvPr id="43035" name="Text Box 27"/>
              <p:cNvSpPr txBox="1">
                <a:spLocks noChangeArrowheads="1"/>
              </p:cNvSpPr>
              <p:nvPr/>
            </p:nvSpPr>
            <p:spPr bwMode="auto">
              <a:xfrm>
                <a:off x="1371" y="1220"/>
                <a:ext cx="202"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S</a:t>
                </a:r>
              </a:p>
            </p:txBody>
          </p:sp>
          <p:sp>
            <p:nvSpPr>
              <p:cNvPr id="43036" name="Text Box 28"/>
              <p:cNvSpPr txBox="1">
                <a:spLocks noChangeArrowheads="1"/>
              </p:cNvSpPr>
              <p:nvPr/>
            </p:nvSpPr>
            <p:spPr bwMode="auto">
              <a:xfrm>
                <a:off x="1371" y="1776"/>
                <a:ext cx="202"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R</a:t>
                </a:r>
              </a:p>
            </p:txBody>
          </p:sp>
          <p:sp>
            <p:nvSpPr>
              <p:cNvPr id="43037" name="Text Box 29"/>
              <p:cNvSpPr txBox="1">
                <a:spLocks noChangeArrowheads="1"/>
              </p:cNvSpPr>
              <p:nvPr/>
            </p:nvSpPr>
            <p:spPr bwMode="auto">
              <a:xfrm>
                <a:off x="1825" y="1268"/>
                <a:ext cx="202"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Q</a:t>
                </a:r>
              </a:p>
            </p:txBody>
          </p:sp>
          <p:sp>
            <p:nvSpPr>
              <p:cNvPr id="43038" name="Text Box 30"/>
              <p:cNvSpPr txBox="1">
                <a:spLocks noChangeArrowheads="1"/>
              </p:cNvSpPr>
              <p:nvPr/>
            </p:nvSpPr>
            <p:spPr bwMode="auto">
              <a:xfrm>
                <a:off x="1825" y="1680"/>
                <a:ext cx="202"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Q</a:t>
                </a:r>
              </a:p>
            </p:txBody>
          </p:sp>
          <p:sp>
            <p:nvSpPr>
              <p:cNvPr id="43039" name="Text Box 31"/>
              <p:cNvSpPr txBox="1">
                <a:spLocks noChangeArrowheads="1"/>
              </p:cNvSpPr>
              <p:nvPr/>
            </p:nvSpPr>
            <p:spPr bwMode="auto">
              <a:xfrm>
                <a:off x="1573" y="1124"/>
                <a:ext cx="303"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FF</a:t>
                </a:r>
              </a:p>
            </p:txBody>
          </p:sp>
          <p:sp>
            <p:nvSpPr>
              <p:cNvPr id="43042" name="Line 34"/>
              <p:cNvSpPr>
                <a:spLocks noChangeShapeType="1"/>
              </p:cNvSpPr>
              <p:nvPr/>
            </p:nvSpPr>
            <p:spPr bwMode="auto">
              <a:xfrm>
                <a:off x="2028" y="1370"/>
                <a:ext cx="432" cy="0"/>
              </a:xfrm>
              <a:prstGeom prst="line">
                <a:avLst/>
              </a:prstGeom>
              <a:noFill/>
              <a:ln w="9525">
                <a:solidFill>
                  <a:srgbClr val="0000CC"/>
                </a:solidFill>
                <a:round/>
                <a:headEnd/>
                <a:tailEnd/>
              </a:ln>
              <a:effectLst/>
            </p:spPr>
            <p:txBody>
              <a:bodyPr wrap="none" anchor="ctr">
                <a:spAutoFit/>
              </a:bodyPr>
              <a:lstStyle/>
              <a:p>
                <a:endParaRPr lang="en-US"/>
              </a:p>
            </p:txBody>
          </p:sp>
          <p:sp>
            <p:nvSpPr>
              <p:cNvPr id="43043" name="Line 35"/>
              <p:cNvSpPr>
                <a:spLocks noChangeShapeType="1"/>
              </p:cNvSpPr>
              <p:nvPr/>
            </p:nvSpPr>
            <p:spPr bwMode="auto">
              <a:xfrm>
                <a:off x="2040" y="1778"/>
                <a:ext cx="432" cy="0"/>
              </a:xfrm>
              <a:prstGeom prst="line">
                <a:avLst/>
              </a:prstGeom>
              <a:noFill/>
              <a:ln w="9525">
                <a:solidFill>
                  <a:srgbClr val="0000CC"/>
                </a:solidFill>
                <a:round/>
                <a:headEnd/>
                <a:tailEnd/>
              </a:ln>
              <a:effectLst/>
            </p:spPr>
            <p:txBody>
              <a:bodyPr wrap="none" anchor="ctr">
                <a:spAutoFit/>
              </a:bodyPr>
              <a:lstStyle/>
              <a:p>
                <a:endParaRPr lang="en-US"/>
              </a:p>
            </p:txBody>
          </p:sp>
          <p:sp>
            <p:nvSpPr>
              <p:cNvPr id="43044" name="Line 36"/>
              <p:cNvSpPr>
                <a:spLocks noChangeShapeType="1"/>
              </p:cNvSpPr>
              <p:nvPr/>
            </p:nvSpPr>
            <p:spPr bwMode="auto">
              <a:xfrm>
                <a:off x="936" y="1310"/>
                <a:ext cx="432" cy="0"/>
              </a:xfrm>
              <a:prstGeom prst="line">
                <a:avLst/>
              </a:prstGeom>
              <a:noFill/>
              <a:ln w="9525">
                <a:solidFill>
                  <a:srgbClr val="0000CC"/>
                </a:solidFill>
                <a:round/>
                <a:headEnd/>
                <a:tailEnd/>
              </a:ln>
              <a:effectLst/>
            </p:spPr>
            <p:txBody>
              <a:bodyPr wrap="none" anchor="ctr">
                <a:spAutoFit/>
              </a:bodyPr>
              <a:lstStyle/>
              <a:p>
                <a:endParaRPr lang="en-US"/>
              </a:p>
            </p:txBody>
          </p:sp>
          <p:sp>
            <p:nvSpPr>
              <p:cNvPr id="43046" name="Line 38"/>
              <p:cNvSpPr>
                <a:spLocks noChangeShapeType="1"/>
              </p:cNvSpPr>
              <p:nvPr/>
            </p:nvSpPr>
            <p:spPr bwMode="auto">
              <a:xfrm>
                <a:off x="936" y="1886"/>
                <a:ext cx="432" cy="0"/>
              </a:xfrm>
              <a:prstGeom prst="line">
                <a:avLst/>
              </a:prstGeom>
              <a:noFill/>
              <a:ln w="9525">
                <a:solidFill>
                  <a:srgbClr val="0000CC"/>
                </a:solidFill>
                <a:round/>
                <a:headEnd/>
                <a:tailEnd/>
              </a:ln>
              <a:effectLst/>
            </p:spPr>
            <p:txBody>
              <a:bodyPr wrap="none" anchor="ctr">
                <a:spAutoFit/>
              </a:bodyPr>
              <a:lstStyle/>
              <a:p>
                <a:endParaRPr lang="en-US"/>
              </a:p>
            </p:txBody>
          </p:sp>
          <p:sp>
            <p:nvSpPr>
              <p:cNvPr id="43047" name="Line 39"/>
              <p:cNvSpPr>
                <a:spLocks noChangeShapeType="1"/>
              </p:cNvSpPr>
              <p:nvPr/>
            </p:nvSpPr>
            <p:spPr bwMode="auto">
              <a:xfrm flipH="1">
                <a:off x="1884" y="1718"/>
                <a:ext cx="96" cy="0"/>
              </a:xfrm>
              <a:prstGeom prst="line">
                <a:avLst/>
              </a:prstGeom>
              <a:noFill/>
              <a:ln w="9525">
                <a:solidFill>
                  <a:srgbClr val="CC0000"/>
                </a:solidFill>
                <a:round/>
                <a:headEnd/>
                <a:tailEnd/>
              </a:ln>
              <a:effectLst/>
            </p:spPr>
            <p:txBody>
              <a:bodyPr anchor="ctr">
                <a:spAutoFit/>
              </a:bodyPr>
              <a:lstStyle/>
              <a:p>
                <a:endParaRPr lang="en-US"/>
              </a:p>
            </p:txBody>
          </p:sp>
        </p:grpSp>
        <p:sp>
          <p:nvSpPr>
            <p:cNvPr id="43048" name="Text Box 40"/>
            <p:cNvSpPr txBox="1">
              <a:spLocks noChangeArrowheads="1"/>
            </p:cNvSpPr>
            <p:nvPr/>
          </p:nvSpPr>
          <p:spPr bwMode="auto">
            <a:xfrm>
              <a:off x="912" y="1968"/>
              <a:ext cx="1392" cy="231"/>
            </a:xfrm>
            <a:prstGeom prst="rect">
              <a:avLst/>
            </a:prstGeom>
            <a:noFill/>
            <a:ln w="9525">
              <a:noFill/>
              <a:miter lim="800000"/>
              <a:headEnd/>
              <a:tailEnd/>
            </a:ln>
            <a:effectLst/>
          </p:spPr>
          <p:txBody>
            <a:bodyPr>
              <a:spAutoFit/>
            </a:bodyPr>
            <a:lstStyle/>
            <a:p>
              <a:pPr>
                <a:spcBef>
                  <a:spcPct val="50000"/>
                </a:spcBef>
              </a:pPr>
              <a:r>
                <a:rPr lang="en-US">
                  <a:solidFill>
                    <a:srgbClr val="CC0000"/>
                  </a:solidFill>
                </a:rPr>
                <a:t>ASYNCHRONOUS</a:t>
              </a:r>
            </a:p>
          </p:txBody>
        </p:sp>
        <p:sp>
          <p:nvSpPr>
            <p:cNvPr id="43051" name="Text Box 43"/>
            <p:cNvSpPr txBox="1">
              <a:spLocks noChangeArrowheads="1"/>
            </p:cNvSpPr>
            <p:nvPr/>
          </p:nvSpPr>
          <p:spPr bwMode="auto">
            <a:xfrm>
              <a:off x="432" y="2352"/>
              <a:ext cx="2256" cy="756"/>
            </a:xfrm>
            <a:prstGeom prst="rect">
              <a:avLst/>
            </a:prstGeom>
            <a:noFill/>
            <a:ln w="9525">
              <a:noFill/>
              <a:miter lim="800000"/>
              <a:headEnd/>
              <a:tailEnd/>
            </a:ln>
            <a:effectLst/>
          </p:spPr>
          <p:txBody>
            <a:bodyPr>
              <a:spAutoFit/>
            </a:bodyPr>
            <a:lstStyle/>
            <a:p>
              <a:pPr>
                <a:spcBef>
                  <a:spcPct val="50000"/>
                </a:spcBef>
              </a:pPr>
              <a:r>
                <a:rPr lang="en-US" sz="2400" dirty="0"/>
                <a:t>Outputs of logic circuit can change state anytime </a:t>
              </a:r>
              <a:r>
                <a:rPr lang="en-US" sz="2400" dirty="0" smtClean="0"/>
                <a:t>when one </a:t>
              </a:r>
              <a:r>
                <a:rPr lang="en-US" sz="2400" dirty="0"/>
                <a:t>or more input changes</a:t>
              </a:r>
            </a:p>
          </p:txBody>
        </p:sp>
      </p:grpSp>
      <p:grpSp>
        <p:nvGrpSpPr>
          <p:cNvPr id="4" name="Group 47"/>
          <p:cNvGrpSpPr>
            <a:grpSpLocks/>
          </p:cNvGrpSpPr>
          <p:nvPr/>
        </p:nvGrpSpPr>
        <p:grpSpPr bwMode="auto">
          <a:xfrm>
            <a:off x="5257800" y="2057400"/>
            <a:ext cx="3657600" cy="4300539"/>
            <a:chOff x="3024" y="864"/>
            <a:chExt cx="2304" cy="2709"/>
          </a:xfrm>
        </p:grpSpPr>
        <p:grpSp>
          <p:nvGrpSpPr>
            <p:cNvPr id="5" name="Group 22"/>
            <p:cNvGrpSpPr>
              <a:grpSpLocks/>
            </p:cNvGrpSpPr>
            <p:nvPr/>
          </p:nvGrpSpPr>
          <p:grpSpPr bwMode="auto">
            <a:xfrm>
              <a:off x="3216" y="864"/>
              <a:ext cx="1656" cy="980"/>
              <a:chOff x="3120" y="1104"/>
              <a:chExt cx="1656" cy="980"/>
            </a:xfrm>
          </p:grpSpPr>
          <p:sp>
            <p:nvSpPr>
              <p:cNvPr id="43012" name="Rectangle 4"/>
              <p:cNvSpPr>
                <a:spLocks noChangeArrowheads="1"/>
              </p:cNvSpPr>
              <p:nvPr/>
            </p:nvSpPr>
            <p:spPr bwMode="auto">
              <a:xfrm>
                <a:off x="3675" y="1124"/>
                <a:ext cx="656" cy="960"/>
              </a:xfrm>
              <a:prstGeom prst="rect">
                <a:avLst/>
              </a:prstGeom>
              <a:noFill/>
              <a:ln w="28575">
                <a:solidFill>
                  <a:srgbClr val="0000CC"/>
                </a:solidFill>
                <a:miter lim="800000"/>
                <a:headEnd/>
                <a:tailEnd/>
              </a:ln>
              <a:effectLst/>
            </p:spPr>
            <p:txBody>
              <a:bodyPr wrap="none" anchor="ctr"/>
              <a:lstStyle/>
              <a:p>
                <a:endParaRPr lang="en-US"/>
              </a:p>
            </p:txBody>
          </p:sp>
          <p:sp>
            <p:nvSpPr>
              <p:cNvPr id="43013" name="Text Box 5"/>
              <p:cNvSpPr txBox="1">
                <a:spLocks noChangeArrowheads="1"/>
              </p:cNvSpPr>
              <p:nvPr/>
            </p:nvSpPr>
            <p:spPr bwMode="auto">
              <a:xfrm>
                <a:off x="3120" y="1104"/>
                <a:ext cx="303"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Set</a:t>
                </a:r>
              </a:p>
            </p:txBody>
          </p:sp>
          <p:sp>
            <p:nvSpPr>
              <p:cNvPr id="43014" name="Text Box 6"/>
              <p:cNvSpPr txBox="1">
                <a:spLocks noChangeArrowheads="1"/>
              </p:cNvSpPr>
              <p:nvPr/>
            </p:nvSpPr>
            <p:spPr bwMode="auto">
              <a:xfrm>
                <a:off x="3120" y="1700"/>
                <a:ext cx="505"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Reset</a:t>
                </a:r>
              </a:p>
            </p:txBody>
          </p:sp>
          <p:sp>
            <p:nvSpPr>
              <p:cNvPr id="43015" name="Text Box 7"/>
              <p:cNvSpPr txBox="1">
                <a:spLocks noChangeArrowheads="1"/>
              </p:cNvSpPr>
              <p:nvPr/>
            </p:nvSpPr>
            <p:spPr bwMode="auto">
              <a:xfrm>
                <a:off x="3675" y="1220"/>
                <a:ext cx="202"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S</a:t>
                </a:r>
              </a:p>
            </p:txBody>
          </p:sp>
          <p:sp>
            <p:nvSpPr>
              <p:cNvPr id="43016" name="Text Box 8"/>
              <p:cNvSpPr txBox="1">
                <a:spLocks noChangeArrowheads="1"/>
              </p:cNvSpPr>
              <p:nvPr/>
            </p:nvSpPr>
            <p:spPr bwMode="auto">
              <a:xfrm>
                <a:off x="3675" y="1776"/>
                <a:ext cx="202"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R</a:t>
                </a:r>
              </a:p>
            </p:txBody>
          </p:sp>
          <p:sp>
            <p:nvSpPr>
              <p:cNvPr id="43017" name="Text Box 9"/>
              <p:cNvSpPr txBox="1">
                <a:spLocks noChangeArrowheads="1"/>
              </p:cNvSpPr>
              <p:nvPr/>
            </p:nvSpPr>
            <p:spPr bwMode="auto">
              <a:xfrm>
                <a:off x="4129" y="1268"/>
                <a:ext cx="202"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Q</a:t>
                </a:r>
              </a:p>
            </p:txBody>
          </p:sp>
          <p:sp>
            <p:nvSpPr>
              <p:cNvPr id="43018" name="Text Box 10"/>
              <p:cNvSpPr txBox="1">
                <a:spLocks noChangeArrowheads="1"/>
              </p:cNvSpPr>
              <p:nvPr/>
            </p:nvSpPr>
            <p:spPr bwMode="auto">
              <a:xfrm>
                <a:off x="4129" y="1680"/>
                <a:ext cx="202"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Q</a:t>
                </a:r>
              </a:p>
            </p:txBody>
          </p:sp>
          <p:sp>
            <p:nvSpPr>
              <p:cNvPr id="43021" name="Text Box 13"/>
              <p:cNvSpPr txBox="1">
                <a:spLocks noChangeArrowheads="1"/>
              </p:cNvSpPr>
              <p:nvPr/>
            </p:nvSpPr>
            <p:spPr bwMode="auto">
              <a:xfrm>
                <a:off x="3877" y="1124"/>
                <a:ext cx="303"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FF</a:t>
                </a:r>
              </a:p>
            </p:txBody>
          </p:sp>
          <p:sp>
            <p:nvSpPr>
              <p:cNvPr id="43022" name="Text Box 14"/>
              <p:cNvSpPr txBox="1">
                <a:spLocks noChangeArrowheads="1"/>
              </p:cNvSpPr>
              <p:nvPr/>
            </p:nvSpPr>
            <p:spPr bwMode="auto">
              <a:xfrm>
                <a:off x="3120" y="1392"/>
                <a:ext cx="505"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Clock</a:t>
                </a:r>
              </a:p>
            </p:txBody>
          </p:sp>
          <p:sp>
            <p:nvSpPr>
              <p:cNvPr id="43023" name="Text Box 15"/>
              <p:cNvSpPr txBox="1">
                <a:spLocks noChangeArrowheads="1"/>
              </p:cNvSpPr>
              <p:nvPr/>
            </p:nvSpPr>
            <p:spPr bwMode="auto">
              <a:xfrm>
                <a:off x="3675" y="1508"/>
                <a:ext cx="454" cy="212"/>
              </a:xfrm>
              <a:prstGeom prst="rect">
                <a:avLst/>
              </a:prstGeom>
              <a:noFill/>
              <a:ln w="9525">
                <a:noFill/>
                <a:miter lim="800000"/>
                <a:headEnd/>
                <a:tailEnd/>
              </a:ln>
              <a:effectLst/>
            </p:spPr>
            <p:txBody>
              <a:bodyPr>
                <a:spAutoFit/>
              </a:bodyPr>
              <a:lstStyle/>
              <a:p>
                <a:pPr>
                  <a:spcBef>
                    <a:spcPct val="50000"/>
                  </a:spcBef>
                </a:pPr>
                <a:r>
                  <a:rPr lang="en-US" sz="1600">
                    <a:solidFill>
                      <a:srgbClr val="CC0000"/>
                    </a:solidFill>
                    <a:latin typeface="Times New Roman" pitchFamily="18" charset="0"/>
                  </a:rPr>
                  <a:t>CLK</a:t>
                </a:r>
              </a:p>
            </p:txBody>
          </p:sp>
          <p:sp>
            <p:nvSpPr>
              <p:cNvPr id="43024" name="Line 16"/>
              <p:cNvSpPr>
                <a:spLocks noChangeShapeType="1"/>
              </p:cNvSpPr>
              <p:nvPr/>
            </p:nvSpPr>
            <p:spPr bwMode="auto">
              <a:xfrm>
                <a:off x="4332" y="1370"/>
                <a:ext cx="432" cy="0"/>
              </a:xfrm>
              <a:prstGeom prst="line">
                <a:avLst/>
              </a:prstGeom>
              <a:noFill/>
              <a:ln w="9525">
                <a:solidFill>
                  <a:srgbClr val="0000CC"/>
                </a:solidFill>
                <a:round/>
                <a:headEnd/>
                <a:tailEnd/>
              </a:ln>
              <a:effectLst/>
            </p:spPr>
            <p:txBody>
              <a:bodyPr wrap="none" anchor="ctr">
                <a:spAutoFit/>
              </a:bodyPr>
              <a:lstStyle/>
              <a:p>
                <a:endParaRPr lang="en-US"/>
              </a:p>
            </p:txBody>
          </p:sp>
          <p:sp>
            <p:nvSpPr>
              <p:cNvPr id="43025" name="Line 17"/>
              <p:cNvSpPr>
                <a:spLocks noChangeShapeType="1"/>
              </p:cNvSpPr>
              <p:nvPr/>
            </p:nvSpPr>
            <p:spPr bwMode="auto">
              <a:xfrm>
                <a:off x="4344" y="1778"/>
                <a:ext cx="432" cy="0"/>
              </a:xfrm>
              <a:prstGeom prst="line">
                <a:avLst/>
              </a:prstGeom>
              <a:noFill/>
              <a:ln w="9525">
                <a:solidFill>
                  <a:srgbClr val="0000CC"/>
                </a:solidFill>
                <a:round/>
                <a:headEnd/>
                <a:tailEnd/>
              </a:ln>
              <a:effectLst/>
            </p:spPr>
            <p:txBody>
              <a:bodyPr wrap="none" anchor="ctr">
                <a:spAutoFit/>
              </a:bodyPr>
              <a:lstStyle/>
              <a:p>
                <a:endParaRPr lang="en-US"/>
              </a:p>
            </p:txBody>
          </p:sp>
          <p:sp>
            <p:nvSpPr>
              <p:cNvPr id="43026" name="Line 18"/>
              <p:cNvSpPr>
                <a:spLocks noChangeShapeType="1"/>
              </p:cNvSpPr>
              <p:nvPr/>
            </p:nvSpPr>
            <p:spPr bwMode="auto">
              <a:xfrm>
                <a:off x="3240" y="1310"/>
                <a:ext cx="432" cy="0"/>
              </a:xfrm>
              <a:prstGeom prst="line">
                <a:avLst/>
              </a:prstGeom>
              <a:noFill/>
              <a:ln w="9525">
                <a:solidFill>
                  <a:srgbClr val="0000CC"/>
                </a:solidFill>
                <a:round/>
                <a:headEnd/>
                <a:tailEnd/>
              </a:ln>
              <a:effectLst/>
            </p:spPr>
            <p:txBody>
              <a:bodyPr wrap="none" anchor="ctr">
                <a:spAutoFit/>
              </a:bodyPr>
              <a:lstStyle/>
              <a:p>
                <a:endParaRPr lang="en-US"/>
              </a:p>
            </p:txBody>
          </p:sp>
          <p:sp>
            <p:nvSpPr>
              <p:cNvPr id="43027" name="Line 19"/>
              <p:cNvSpPr>
                <a:spLocks noChangeShapeType="1"/>
              </p:cNvSpPr>
              <p:nvPr/>
            </p:nvSpPr>
            <p:spPr bwMode="auto">
              <a:xfrm>
                <a:off x="3240" y="1598"/>
                <a:ext cx="432" cy="0"/>
              </a:xfrm>
              <a:prstGeom prst="line">
                <a:avLst/>
              </a:prstGeom>
              <a:noFill/>
              <a:ln w="9525">
                <a:solidFill>
                  <a:srgbClr val="0000CC"/>
                </a:solidFill>
                <a:round/>
                <a:headEnd/>
                <a:tailEnd/>
              </a:ln>
              <a:effectLst/>
            </p:spPr>
            <p:txBody>
              <a:bodyPr wrap="none" anchor="ctr">
                <a:spAutoFit/>
              </a:bodyPr>
              <a:lstStyle/>
              <a:p>
                <a:endParaRPr lang="en-US"/>
              </a:p>
            </p:txBody>
          </p:sp>
          <p:sp>
            <p:nvSpPr>
              <p:cNvPr id="43028" name="Line 20"/>
              <p:cNvSpPr>
                <a:spLocks noChangeShapeType="1"/>
              </p:cNvSpPr>
              <p:nvPr/>
            </p:nvSpPr>
            <p:spPr bwMode="auto">
              <a:xfrm>
                <a:off x="3240" y="1886"/>
                <a:ext cx="432" cy="0"/>
              </a:xfrm>
              <a:prstGeom prst="line">
                <a:avLst/>
              </a:prstGeom>
              <a:noFill/>
              <a:ln w="9525">
                <a:solidFill>
                  <a:srgbClr val="0000CC"/>
                </a:solidFill>
                <a:round/>
                <a:headEnd/>
                <a:tailEnd/>
              </a:ln>
              <a:effectLst/>
            </p:spPr>
            <p:txBody>
              <a:bodyPr wrap="none" anchor="ctr">
                <a:spAutoFit/>
              </a:bodyPr>
              <a:lstStyle/>
              <a:p>
                <a:endParaRPr lang="en-US"/>
              </a:p>
            </p:txBody>
          </p:sp>
          <p:sp>
            <p:nvSpPr>
              <p:cNvPr id="43029" name="Line 21"/>
              <p:cNvSpPr>
                <a:spLocks noChangeShapeType="1"/>
              </p:cNvSpPr>
              <p:nvPr/>
            </p:nvSpPr>
            <p:spPr bwMode="auto">
              <a:xfrm flipH="1">
                <a:off x="4188" y="1718"/>
                <a:ext cx="96" cy="0"/>
              </a:xfrm>
              <a:prstGeom prst="line">
                <a:avLst/>
              </a:prstGeom>
              <a:noFill/>
              <a:ln w="9525">
                <a:solidFill>
                  <a:srgbClr val="CC0000"/>
                </a:solidFill>
                <a:round/>
                <a:headEnd/>
                <a:tailEnd/>
              </a:ln>
              <a:effectLst/>
            </p:spPr>
            <p:txBody>
              <a:bodyPr anchor="ctr">
                <a:spAutoFit/>
              </a:bodyPr>
              <a:lstStyle/>
              <a:p>
                <a:endParaRPr lang="en-US"/>
              </a:p>
            </p:txBody>
          </p:sp>
        </p:grpSp>
        <p:sp>
          <p:nvSpPr>
            <p:cNvPr id="43049" name="Rectangle 41"/>
            <p:cNvSpPr>
              <a:spLocks noChangeArrowheads="1"/>
            </p:cNvSpPr>
            <p:nvPr/>
          </p:nvSpPr>
          <p:spPr bwMode="auto">
            <a:xfrm>
              <a:off x="3456" y="1968"/>
              <a:ext cx="1256" cy="231"/>
            </a:xfrm>
            <a:prstGeom prst="rect">
              <a:avLst/>
            </a:prstGeom>
            <a:noFill/>
            <a:ln w="9525">
              <a:noFill/>
              <a:miter lim="800000"/>
              <a:headEnd/>
              <a:tailEnd/>
            </a:ln>
            <a:effectLst/>
          </p:spPr>
          <p:txBody>
            <a:bodyPr wrap="none">
              <a:spAutoFit/>
            </a:bodyPr>
            <a:lstStyle/>
            <a:p>
              <a:pPr>
                <a:spcBef>
                  <a:spcPct val="50000"/>
                </a:spcBef>
              </a:pPr>
              <a:r>
                <a:rPr lang="en-US">
                  <a:solidFill>
                    <a:srgbClr val="CC0000"/>
                  </a:solidFill>
                </a:rPr>
                <a:t>SYNCHRONOUS</a:t>
              </a:r>
              <a:endParaRPr lang="en-US">
                <a:solidFill>
                  <a:schemeClr val="tx1"/>
                </a:solidFill>
              </a:endParaRPr>
            </a:p>
          </p:txBody>
        </p:sp>
        <p:sp>
          <p:nvSpPr>
            <p:cNvPr id="43052" name="Rectangle 44"/>
            <p:cNvSpPr>
              <a:spLocks noChangeArrowheads="1"/>
            </p:cNvSpPr>
            <p:nvPr/>
          </p:nvSpPr>
          <p:spPr bwMode="auto">
            <a:xfrm>
              <a:off x="3024" y="2352"/>
              <a:ext cx="2304" cy="1221"/>
            </a:xfrm>
            <a:prstGeom prst="rect">
              <a:avLst/>
            </a:prstGeom>
            <a:noFill/>
            <a:ln w="9525">
              <a:noFill/>
              <a:miter lim="800000"/>
              <a:headEnd/>
              <a:tailEnd/>
            </a:ln>
            <a:effectLst/>
          </p:spPr>
          <p:txBody>
            <a:bodyPr>
              <a:spAutoFit/>
            </a:bodyPr>
            <a:lstStyle/>
            <a:p>
              <a:pPr>
                <a:spcBef>
                  <a:spcPct val="50000"/>
                </a:spcBef>
              </a:pPr>
              <a:r>
                <a:rPr lang="en-US" sz="2400" dirty="0" smtClean="0"/>
                <a:t>It can change their outputs values at fixed point of time. Clock </a:t>
              </a:r>
              <a:r>
                <a:rPr lang="en-US" sz="2400" dirty="0"/>
                <a:t>signal determines exact time at which any output can change state </a:t>
              </a:r>
            </a:p>
          </p:txBody>
        </p:sp>
      </p:grpSp>
      <p:sp>
        <p:nvSpPr>
          <p:cNvPr id="40" name="Rectangle 2"/>
          <p:cNvSpPr txBox="1">
            <a:spLocks noChangeArrowheads="1"/>
          </p:cNvSpPr>
          <p:nvPr/>
        </p:nvSpPr>
        <p:spPr>
          <a:xfrm>
            <a:off x="1295400" y="274638"/>
            <a:ext cx="749808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Clocked RS Flip-Flops</a:t>
            </a:r>
            <a:endParaRPr kumimoji="0" lang="en-GB"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6"/>
          <p:cNvSpPr txBox="1">
            <a:spLocks noChangeArrowheads="1"/>
          </p:cNvSpPr>
          <p:nvPr/>
        </p:nvSpPr>
        <p:spPr bwMode="auto">
          <a:xfrm>
            <a:off x="1066800" y="914400"/>
            <a:ext cx="7848600" cy="5293757"/>
          </a:xfrm>
          <a:prstGeom prst="rect">
            <a:avLst/>
          </a:prstGeom>
          <a:noFill/>
          <a:ln w="9525">
            <a:noFill/>
            <a:miter lim="800000"/>
            <a:headEnd/>
            <a:tailEnd/>
          </a:ln>
          <a:effectLst/>
        </p:spPr>
        <p:txBody>
          <a:bodyPr wrap="square">
            <a:spAutoFit/>
          </a:bodyPr>
          <a:lstStyle/>
          <a:p>
            <a:pPr marL="346075" indent="-346075" algn="just">
              <a:buFont typeface="Arial" pitchFamily="34" charset="0"/>
              <a:buChar char="•"/>
            </a:pPr>
            <a:r>
              <a:rPr lang="en-US" sz="2600" dirty="0" smtClean="0"/>
              <a:t>Combinational circuit is a circuit in which the different gates are combined in the circuit, for example encoder, decoder, multiplexer and </a:t>
            </a:r>
            <a:r>
              <a:rPr lang="en-US" sz="2600" dirty="0" err="1" smtClean="0"/>
              <a:t>demultiplexer</a:t>
            </a:r>
            <a:r>
              <a:rPr lang="en-US" sz="2600" dirty="0" smtClean="0"/>
              <a:t>. </a:t>
            </a:r>
          </a:p>
          <a:p>
            <a:pPr marL="346075" indent="-346075" algn="just">
              <a:buFont typeface="Arial" pitchFamily="34" charset="0"/>
              <a:buChar char="•"/>
            </a:pPr>
            <a:r>
              <a:rPr lang="en-US" sz="2600" dirty="0" smtClean="0"/>
              <a:t>Some of the characteristics of combinational circuits are following −</a:t>
            </a:r>
          </a:p>
          <a:p>
            <a:pPr marL="803275" lvl="1" indent="-346075" algn="just">
              <a:buFont typeface="Arial" pitchFamily="34" charset="0"/>
              <a:buChar char="•"/>
            </a:pPr>
            <a:r>
              <a:rPr lang="en-US" sz="2600" dirty="0" smtClean="0"/>
              <a:t>The output of combinational circuit at any instant of time, depends only on the levels present at input terminals.</a:t>
            </a:r>
          </a:p>
          <a:p>
            <a:pPr marL="803275" lvl="1" indent="-346075" algn="just">
              <a:buFont typeface="Arial" pitchFamily="34" charset="0"/>
              <a:buChar char="•"/>
            </a:pPr>
            <a:r>
              <a:rPr lang="en-US" sz="2600" dirty="0" smtClean="0"/>
              <a:t>The combinational circuit do not use any memory. The previous state of input does not have any effect on the present state of the circuit.</a:t>
            </a:r>
          </a:p>
          <a:p>
            <a:pPr marL="803275" lvl="1" indent="-346075" algn="just">
              <a:buFont typeface="Arial" pitchFamily="34" charset="0"/>
              <a:buChar char="•"/>
            </a:pPr>
            <a:r>
              <a:rPr lang="en-US" sz="2600" dirty="0" smtClean="0"/>
              <a:t>A combinational circuit can have an n number of inputs and m number of outputs.</a:t>
            </a:r>
            <a:endParaRPr lang="en-US" sz="2600" dirty="0"/>
          </a:p>
        </p:txBody>
      </p:sp>
      <p:sp>
        <p:nvSpPr>
          <p:cNvPr id="16" name="Rectangle 2"/>
          <p:cNvSpPr txBox="1">
            <a:spLocks noChangeArrowheads="1"/>
          </p:cNvSpPr>
          <p:nvPr/>
        </p:nvSpPr>
        <p:spPr>
          <a:xfrm>
            <a:off x="1295400" y="152400"/>
            <a:ext cx="749808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Combinational Circuits</a:t>
            </a:r>
            <a:endParaRPr kumimoji="0" lang="en-GB"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strips(downRight)">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algn="ctr"/>
            <a:r>
              <a:rPr lang="en-GB" b="1" dirty="0" smtClean="0">
                <a:latin typeface="Times New Roman" pitchFamily="18" charset="0"/>
              </a:rPr>
              <a:t>Clocked RS Flip-Flops</a:t>
            </a:r>
            <a:endParaRPr lang="en-GB" dirty="0"/>
          </a:p>
        </p:txBody>
      </p:sp>
      <p:sp>
        <p:nvSpPr>
          <p:cNvPr id="204803" name="Rectangle 3"/>
          <p:cNvSpPr>
            <a:spLocks noGrp="1" noChangeArrowheads="1"/>
          </p:cNvSpPr>
          <p:nvPr>
            <p:ph type="body" idx="1"/>
          </p:nvPr>
        </p:nvSpPr>
        <p:spPr>
          <a:xfrm>
            <a:off x="1143000" y="1447800"/>
            <a:ext cx="7772400" cy="5181600"/>
          </a:xfrm>
        </p:spPr>
        <p:txBody>
          <a:bodyPr>
            <a:noAutofit/>
          </a:bodyPr>
          <a:lstStyle/>
          <a:p>
            <a:pPr algn="just">
              <a:spcBef>
                <a:spcPts val="0"/>
              </a:spcBef>
              <a:spcAft>
                <a:spcPts val="1200"/>
              </a:spcAft>
              <a:buSzPct val="120000"/>
              <a:buFont typeface="Wingdings" pitchFamily="2" charset="2"/>
              <a:buChar char="§"/>
            </a:pPr>
            <a:r>
              <a:rPr lang="en-US" sz="2800" dirty="0" smtClean="0"/>
              <a:t>The addition of two NAND gates at the R and S inputs and the CLOCK (C) to control whether a flip-flop can be enabled or disabled.</a:t>
            </a:r>
          </a:p>
          <a:p>
            <a:pPr algn="just">
              <a:spcBef>
                <a:spcPts val="0"/>
              </a:spcBef>
              <a:spcAft>
                <a:spcPts val="1200"/>
              </a:spcAft>
              <a:buSzPct val="120000"/>
              <a:buFont typeface="Wingdings" pitchFamily="2" charset="2"/>
              <a:buChar char="§"/>
            </a:pPr>
            <a:r>
              <a:rPr lang="en-US" sz="2800" dirty="0" smtClean="0"/>
              <a:t>If the C input is low, the NAND gate outputs must both be low and no changes in the flip-flop output Q and latch is said to be disabled. </a:t>
            </a:r>
          </a:p>
          <a:p>
            <a:pPr algn="just">
              <a:spcBef>
                <a:spcPts val="0"/>
              </a:spcBef>
              <a:spcAft>
                <a:spcPts val="1200"/>
              </a:spcAft>
              <a:buSzPct val="120000"/>
              <a:buFont typeface="Wingdings" pitchFamily="2" charset="2"/>
              <a:buChar char="§"/>
            </a:pPr>
            <a:r>
              <a:rPr lang="en-US" sz="2800" dirty="0" smtClean="0"/>
              <a:t>When the C input is high, the information at the R and S inputs will be transmitted directly to the outputs and latch is said to be enabled. </a:t>
            </a:r>
          </a:p>
          <a:p>
            <a:pPr algn="just">
              <a:spcBef>
                <a:spcPts val="0"/>
              </a:spcBef>
              <a:spcAft>
                <a:spcPts val="1200"/>
              </a:spcAft>
              <a:buSzPct val="120000"/>
              <a:buNone/>
            </a:pPr>
            <a:endParaRPr lang="en-GB"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type="body" idx="1"/>
          </p:nvPr>
        </p:nvSpPr>
        <p:spPr>
          <a:xfrm>
            <a:off x="1143000" y="1295400"/>
            <a:ext cx="7620000" cy="914400"/>
          </a:xfrm>
        </p:spPr>
        <p:txBody>
          <a:bodyPr>
            <a:noAutofit/>
          </a:bodyPr>
          <a:lstStyle/>
          <a:p>
            <a:pPr>
              <a:spcBef>
                <a:spcPct val="40000"/>
              </a:spcBef>
              <a:buSzPct val="120000"/>
              <a:buFont typeface="Wingdings" pitchFamily="2" charset="2"/>
              <a:buChar char="§"/>
            </a:pPr>
            <a:r>
              <a:rPr lang="en-GB" sz="2800" dirty="0"/>
              <a:t>S-R latch </a:t>
            </a:r>
            <a:r>
              <a:rPr lang="en-GB" sz="2800" dirty="0" smtClean="0"/>
              <a:t>with </a:t>
            </a:r>
            <a:r>
              <a:rPr lang="en-GB" sz="2800" i="1" dirty="0" smtClean="0"/>
              <a:t>Clock input</a:t>
            </a:r>
            <a:r>
              <a:rPr lang="en-GB" sz="2800" dirty="0" smtClean="0"/>
              <a:t> (C) </a:t>
            </a:r>
            <a:r>
              <a:rPr lang="en-GB" sz="2800" dirty="0"/>
              <a:t>and 2 </a:t>
            </a:r>
            <a:r>
              <a:rPr lang="en-GB" sz="2800" dirty="0" smtClean="0"/>
              <a:t>NAND gates </a:t>
            </a:r>
            <a:r>
              <a:rPr lang="en-GB" sz="2800" dirty="0">
                <a:sym typeface="Symbol" pitchFamily="18" charset="2"/>
              </a:rPr>
              <a:t></a:t>
            </a:r>
            <a:r>
              <a:rPr lang="en-GB" sz="2800" dirty="0"/>
              <a:t> </a:t>
            </a:r>
            <a:r>
              <a:rPr lang="en-GB" sz="2800" i="1" dirty="0" smtClean="0">
                <a:solidFill>
                  <a:srgbClr val="0000CC"/>
                </a:solidFill>
              </a:rPr>
              <a:t>clocked S-R </a:t>
            </a:r>
            <a:r>
              <a:rPr lang="en-GB" sz="2800" i="1" dirty="0">
                <a:solidFill>
                  <a:srgbClr val="0000CC"/>
                </a:solidFill>
              </a:rPr>
              <a:t>latch</a:t>
            </a:r>
            <a:r>
              <a:rPr lang="en-GB" sz="2800" dirty="0"/>
              <a:t>.</a:t>
            </a:r>
          </a:p>
        </p:txBody>
      </p:sp>
      <p:sp>
        <p:nvSpPr>
          <p:cNvPr id="71" name="Rectangle 2"/>
          <p:cNvSpPr txBox="1">
            <a:spLocks noChangeArrowheads="1"/>
          </p:cNvSpPr>
          <p:nvPr/>
        </p:nvSpPr>
        <p:spPr>
          <a:xfrm>
            <a:off x="1295400" y="152400"/>
            <a:ext cx="749808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Clocked RS Flip-Flops</a:t>
            </a:r>
            <a:endParaRPr kumimoji="0" lang="en-GB"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 name="Picture 2" descr="7f0041"/>
          <p:cNvPicPr>
            <a:picLocks noChangeAspect="1" noChangeArrowheads="1"/>
          </p:cNvPicPr>
          <p:nvPr/>
        </p:nvPicPr>
        <p:blipFill>
          <a:blip r:embed="rId2">
            <a:lum bright="-20000" contrast="30000"/>
          </a:blip>
          <a:srcRect l="39155" r="27420" b="18100"/>
          <a:stretch>
            <a:fillRect/>
          </a:stretch>
        </p:blipFill>
        <p:spPr bwMode="auto">
          <a:xfrm>
            <a:off x="5410200" y="2133600"/>
            <a:ext cx="3505200" cy="2766604"/>
          </a:xfrm>
          <a:prstGeom prst="rect">
            <a:avLst/>
          </a:prstGeom>
          <a:noFill/>
        </p:spPr>
      </p:pic>
      <p:pic>
        <p:nvPicPr>
          <p:cNvPr id="6" name="Picture 2" descr="7f0041"/>
          <p:cNvPicPr>
            <a:picLocks noChangeAspect="1" noChangeArrowheads="1"/>
          </p:cNvPicPr>
          <p:nvPr/>
        </p:nvPicPr>
        <p:blipFill>
          <a:blip r:embed="rId2"/>
          <a:srcRect l="79264" t="26682" b="35940"/>
          <a:stretch>
            <a:fillRect/>
          </a:stretch>
        </p:blipFill>
        <p:spPr bwMode="auto">
          <a:xfrm>
            <a:off x="6096000" y="5181600"/>
            <a:ext cx="2362200" cy="1371600"/>
          </a:xfrm>
          <a:prstGeom prst="rect">
            <a:avLst/>
          </a:prstGeom>
          <a:noFill/>
        </p:spPr>
      </p:pic>
      <p:pic>
        <p:nvPicPr>
          <p:cNvPr id="7" name="Picture 3" descr="CRS_NAND"/>
          <p:cNvPicPr>
            <a:picLocks noChangeAspect="1" noChangeArrowheads="1"/>
          </p:cNvPicPr>
          <p:nvPr/>
        </p:nvPicPr>
        <p:blipFill>
          <a:blip r:embed="rId3"/>
          <a:srcRect/>
          <a:stretch>
            <a:fillRect/>
          </a:stretch>
        </p:blipFill>
        <p:spPr>
          <a:xfrm>
            <a:off x="1600200" y="2133600"/>
            <a:ext cx="3293818" cy="2590800"/>
          </a:xfrm>
          <a:prstGeom prst="rect">
            <a:avLst/>
          </a:prstGeom>
          <a:noFill/>
          <a:ln/>
        </p:spPr>
      </p:pic>
      <p:sp>
        <p:nvSpPr>
          <p:cNvPr id="8" name="Text Box 5"/>
          <p:cNvSpPr txBox="1">
            <a:spLocks noChangeArrowheads="1"/>
          </p:cNvSpPr>
          <p:nvPr/>
        </p:nvSpPr>
        <p:spPr bwMode="auto">
          <a:xfrm>
            <a:off x="1066800" y="4572000"/>
            <a:ext cx="5029200" cy="2246769"/>
          </a:xfrm>
          <a:prstGeom prst="rect">
            <a:avLst/>
          </a:prstGeom>
          <a:noFill/>
          <a:ln w="9525">
            <a:noFill/>
            <a:miter lim="800000"/>
            <a:headEnd/>
            <a:tailEnd/>
          </a:ln>
          <a:effectLst/>
        </p:spPr>
        <p:txBody>
          <a:bodyPr wrap="square">
            <a:spAutoFit/>
          </a:bodyPr>
          <a:lstStyle/>
          <a:p>
            <a:pPr>
              <a:spcBef>
                <a:spcPct val="50000"/>
              </a:spcBef>
            </a:pPr>
            <a:r>
              <a:rPr lang="en-US" sz="2000" b="1" dirty="0"/>
              <a:t>Similar to SR Flip-flop but with extra control input C, which enables or disables the operation of S and R inputs.</a:t>
            </a:r>
          </a:p>
          <a:p>
            <a:pPr>
              <a:spcBef>
                <a:spcPct val="50000"/>
              </a:spcBef>
            </a:pPr>
            <a:r>
              <a:rPr lang="en-US" sz="2000" b="1" dirty="0"/>
              <a:t>C=1</a:t>
            </a:r>
            <a:r>
              <a:rPr lang="en-US" sz="2000" b="1" dirty="0">
                <a:sym typeface="Wingdings" pitchFamily="2" charset="2"/>
              </a:rPr>
              <a:t> Enabled</a:t>
            </a:r>
          </a:p>
          <a:p>
            <a:pPr>
              <a:spcBef>
                <a:spcPct val="50000"/>
              </a:spcBef>
            </a:pPr>
            <a:r>
              <a:rPr lang="en-US" sz="2000" b="1" dirty="0">
                <a:sym typeface="Wingdings" pitchFamily="2" charset="2"/>
              </a:rPr>
              <a:t>C=0 Disabled, circuit persists in preceding state</a:t>
            </a:r>
            <a:endParaRPr lang="en-US" sz="2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Instability</a:t>
            </a:r>
          </a:p>
        </p:txBody>
      </p:sp>
      <p:sp>
        <p:nvSpPr>
          <p:cNvPr id="47107" name="Rectangle 3"/>
          <p:cNvSpPr>
            <a:spLocks noGrp="1" noChangeArrowheads="1"/>
          </p:cNvSpPr>
          <p:nvPr>
            <p:ph type="body" idx="1"/>
          </p:nvPr>
        </p:nvSpPr>
        <p:spPr/>
        <p:txBody>
          <a:bodyPr/>
          <a:lstStyle/>
          <a:p>
            <a:r>
              <a:rPr lang="en-US"/>
              <a:t>RS flip-flops can become unstable if both R and S are set to 0</a:t>
            </a:r>
          </a:p>
          <a:p>
            <a:r>
              <a:rPr lang="en-US"/>
              <a:t>All sequential elements are fundamentally unstable under certain conditions</a:t>
            </a:r>
          </a:p>
          <a:p>
            <a:pPr lvl="1"/>
            <a:r>
              <a:rPr lang="en-US"/>
              <a:t>Invalid transitions</a:t>
            </a:r>
          </a:p>
          <a:p>
            <a:pPr lvl="1"/>
            <a:r>
              <a:rPr lang="en-US"/>
              <a:t>Transitions too close together</a:t>
            </a:r>
          </a:p>
          <a:p>
            <a:pPr lvl="1"/>
            <a:r>
              <a:rPr lang="en-US"/>
              <a:t>Transitions at the wrong time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GB" b="1" dirty="0" smtClean="0">
                <a:latin typeface="Times New Roman" pitchFamily="18" charset="0"/>
              </a:rPr>
              <a:t>D Flip Flop</a:t>
            </a:r>
            <a:endParaRPr lang="en-GB" dirty="0"/>
          </a:p>
        </p:txBody>
      </p:sp>
      <p:sp>
        <p:nvSpPr>
          <p:cNvPr id="215043" name="Rectangle 3"/>
          <p:cNvSpPr>
            <a:spLocks noGrp="1" noChangeArrowheads="1"/>
          </p:cNvSpPr>
          <p:nvPr>
            <p:ph type="body" idx="1"/>
          </p:nvPr>
        </p:nvSpPr>
        <p:spPr>
          <a:xfrm>
            <a:off x="1143000" y="1295400"/>
            <a:ext cx="7696200" cy="3352800"/>
          </a:xfrm>
        </p:spPr>
        <p:txBody>
          <a:bodyPr>
            <a:noAutofit/>
          </a:bodyPr>
          <a:lstStyle/>
          <a:p>
            <a:pPr>
              <a:spcBef>
                <a:spcPts val="200"/>
              </a:spcBef>
              <a:spcAft>
                <a:spcPts val="600"/>
              </a:spcAft>
              <a:buSzPct val="120000"/>
              <a:buFont typeface="Wingdings" pitchFamily="2" charset="2"/>
              <a:buChar char="§"/>
            </a:pPr>
            <a:r>
              <a:rPr lang="en-GB" sz="2800" dirty="0" smtClean="0"/>
              <a:t>The RS flip-flop has two data inputs, R and S.</a:t>
            </a:r>
          </a:p>
          <a:p>
            <a:pPr>
              <a:spcBef>
                <a:spcPts val="200"/>
              </a:spcBef>
              <a:spcAft>
                <a:spcPts val="600"/>
              </a:spcAft>
              <a:buSzPct val="120000"/>
              <a:buFont typeface="Wingdings" pitchFamily="2" charset="2"/>
              <a:buChar char="§"/>
            </a:pPr>
            <a:r>
              <a:rPr lang="en-GB" sz="2800" dirty="0" smtClean="0"/>
              <a:t>To Store a high bit, need a high S</a:t>
            </a:r>
          </a:p>
          <a:p>
            <a:pPr>
              <a:spcBef>
                <a:spcPts val="200"/>
              </a:spcBef>
              <a:spcAft>
                <a:spcPts val="600"/>
              </a:spcAft>
              <a:buSzPct val="120000"/>
              <a:buFont typeface="Wingdings" pitchFamily="2" charset="2"/>
              <a:buChar char="§"/>
            </a:pPr>
            <a:r>
              <a:rPr lang="en-GB" sz="2800" dirty="0" smtClean="0"/>
              <a:t>To Store a low bit, need a high R.</a:t>
            </a:r>
          </a:p>
          <a:p>
            <a:pPr>
              <a:spcBef>
                <a:spcPts val="200"/>
              </a:spcBef>
              <a:spcAft>
                <a:spcPts val="600"/>
              </a:spcAft>
              <a:buSzPct val="120000"/>
              <a:buFont typeface="Wingdings" pitchFamily="2" charset="2"/>
              <a:buChar char="§"/>
            </a:pPr>
            <a:r>
              <a:rPr lang="en-GB" sz="2800" dirty="0" smtClean="0"/>
              <a:t>In order to store the bit 0 or 1, R-S flip flop requires two signals. This is a major disadvantage of an R-S FF for many applications.</a:t>
            </a:r>
          </a:p>
          <a:p>
            <a:pPr>
              <a:spcBef>
                <a:spcPts val="200"/>
              </a:spcBef>
              <a:spcAft>
                <a:spcPts val="600"/>
              </a:spcAft>
              <a:buSzPct val="120000"/>
              <a:buFont typeface="Wingdings" pitchFamily="2" charset="2"/>
              <a:buChar char="§"/>
            </a:pPr>
            <a:r>
              <a:rPr lang="en-GB" sz="2800" dirty="0" smtClean="0"/>
              <a:t>The Forbidden condition of both R and S high may occur unintentionally.</a:t>
            </a:r>
          </a:p>
          <a:p>
            <a:pPr>
              <a:spcBef>
                <a:spcPts val="200"/>
              </a:spcBef>
              <a:spcAft>
                <a:spcPts val="600"/>
              </a:spcAft>
              <a:buSzPct val="120000"/>
              <a:buFont typeface="Wingdings" pitchFamily="2" charset="2"/>
              <a:buChar char="§"/>
            </a:pPr>
            <a:r>
              <a:rPr lang="en-GB" sz="2800" b="1" dirty="0" smtClean="0"/>
              <a:t>To overcome these difficulties, the D (Data) flip-flop, a circuit that needs only a single data input.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GB" b="1" dirty="0" smtClean="0">
                <a:latin typeface="Times New Roman" pitchFamily="18" charset="0"/>
              </a:rPr>
              <a:t>D Flip Flop</a:t>
            </a:r>
            <a:endParaRPr lang="en-GB" dirty="0"/>
          </a:p>
        </p:txBody>
      </p:sp>
      <p:sp>
        <p:nvSpPr>
          <p:cNvPr id="215043" name="Rectangle 3"/>
          <p:cNvSpPr>
            <a:spLocks noGrp="1" noChangeArrowheads="1"/>
          </p:cNvSpPr>
          <p:nvPr>
            <p:ph type="body" idx="1"/>
          </p:nvPr>
        </p:nvSpPr>
        <p:spPr>
          <a:xfrm>
            <a:off x="1143000" y="1447800"/>
            <a:ext cx="7696200" cy="2514600"/>
          </a:xfrm>
        </p:spPr>
        <p:txBody>
          <a:bodyPr>
            <a:noAutofit/>
          </a:bodyPr>
          <a:lstStyle/>
          <a:p>
            <a:pPr>
              <a:spcBef>
                <a:spcPct val="40000"/>
              </a:spcBef>
              <a:buSzPct val="120000"/>
              <a:buFont typeface="Wingdings" pitchFamily="2" charset="2"/>
              <a:buChar char="§"/>
            </a:pPr>
            <a:r>
              <a:rPr lang="en-GB" dirty="0" smtClean="0">
                <a:solidFill>
                  <a:srgbClr val="0000CC"/>
                </a:solidFill>
                <a:sym typeface="Symbol" pitchFamily="18" charset="2"/>
              </a:rPr>
              <a:t>D flip-flop</a:t>
            </a:r>
            <a:r>
              <a:rPr lang="en-GB" dirty="0" smtClean="0">
                <a:sym typeface="Symbol" pitchFamily="18" charset="2"/>
              </a:rPr>
              <a:t>: single input </a:t>
            </a:r>
            <a:r>
              <a:rPr lang="en-GB" i="1" dirty="0" smtClean="0">
                <a:sym typeface="Symbol" pitchFamily="18" charset="2"/>
              </a:rPr>
              <a:t>D</a:t>
            </a:r>
            <a:r>
              <a:rPr lang="en-GB" dirty="0" smtClean="0">
                <a:sym typeface="Symbol" pitchFamily="18" charset="2"/>
              </a:rPr>
              <a:t> (data)</a:t>
            </a:r>
          </a:p>
          <a:p>
            <a:pPr lvl="1">
              <a:buSzPct val="90000"/>
              <a:buFont typeface="Wingdings" pitchFamily="2" charset="2"/>
              <a:buChar char="v"/>
            </a:pPr>
            <a:r>
              <a:rPr lang="en-GB" i="1" dirty="0" smtClean="0">
                <a:sym typeface="Symbol" pitchFamily="18" charset="2"/>
              </a:rPr>
              <a:t>D</a:t>
            </a:r>
            <a:r>
              <a:rPr lang="en-GB" dirty="0" smtClean="0">
                <a:sym typeface="Symbol" pitchFamily="18" charset="2"/>
              </a:rPr>
              <a:t>=HIGH </a:t>
            </a:r>
            <a:r>
              <a:rPr lang="en-GB" dirty="0" smtClean="0">
                <a:latin typeface="Wingdings 3" pitchFamily="18" charset="2"/>
                <a:sym typeface="ZapfDingbats" pitchFamily="82" charset="2"/>
              </a:rPr>
              <a:t>a</a:t>
            </a:r>
            <a:r>
              <a:rPr lang="en-GB" dirty="0" smtClean="0">
                <a:sym typeface="Symbol" pitchFamily="18" charset="2"/>
              </a:rPr>
              <a:t> SET state</a:t>
            </a:r>
          </a:p>
          <a:p>
            <a:pPr lvl="1">
              <a:buSzPct val="90000"/>
              <a:buFont typeface="Wingdings" pitchFamily="2" charset="2"/>
              <a:buChar char="v"/>
            </a:pPr>
            <a:r>
              <a:rPr lang="en-GB" i="1" dirty="0" smtClean="0">
                <a:sym typeface="Symbol" pitchFamily="18" charset="2"/>
              </a:rPr>
              <a:t>D</a:t>
            </a:r>
            <a:r>
              <a:rPr lang="en-GB" dirty="0" smtClean="0">
                <a:sym typeface="Symbol" pitchFamily="18" charset="2"/>
              </a:rPr>
              <a:t>=LOW </a:t>
            </a:r>
            <a:r>
              <a:rPr lang="en-GB" dirty="0" smtClean="0">
                <a:latin typeface="Wingdings 3" pitchFamily="18" charset="2"/>
                <a:sym typeface="ZapfDingbats" pitchFamily="82" charset="2"/>
              </a:rPr>
              <a:t>a</a:t>
            </a:r>
            <a:r>
              <a:rPr lang="en-GB" dirty="0" smtClean="0">
                <a:sym typeface="Symbol" pitchFamily="18" charset="2"/>
              </a:rPr>
              <a:t> RESET state</a:t>
            </a:r>
          </a:p>
          <a:p>
            <a:pPr>
              <a:buSzPct val="90000"/>
            </a:pPr>
            <a:r>
              <a:rPr lang="en-GB" dirty="0" smtClean="0">
                <a:sym typeface="Symbol" pitchFamily="18" charset="2"/>
              </a:rPr>
              <a:t>If the circuit contains four D latches called a </a:t>
            </a:r>
            <a:r>
              <a:rPr lang="en-GB" i="1" dirty="0" smtClean="0">
                <a:sym typeface="Symbol" pitchFamily="18" charset="2"/>
              </a:rPr>
              <a:t>quad bi-stable latch</a:t>
            </a:r>
            <a:r>
              <a:rPr lang="en-GB" dirty="0" smtClean="0">
                <a:sym typeface="Symbol" pitchFamily="18" charset="2"/>
              </a:rPr>
              <a:t>.</a:t>
            </a:r>
            <a:endParaRPr lang="en-GB" dirty="0">
              <a:sym typeface="Symbol" pitchFamily="18" charset="2"/>
            </a:endParaRPr>
          </a:p>
        </p:txBody>
      </p:sp>
      <p:graphicFrame>
        <p:nvGraphicFramePr>
          <p:cNvPr id="32770" name="Object 2"/>
          <p:cNvGraphicFramePr>
            <a:graphicFrameLocks noChangeAspect="1"/>
          </p:cNvGraphicFramePr>
          <p:nvPr/>
        </p:nvGraphicFramePr>
        <p:xfrm>
          <a:off x="5486400" y="4532565"/>
          <a:ext cx="3088371" cy="1561848"/>
        </p:xfrm>
        <a:graphic>
          <a:graphicData uri="http://schemas.openxmlformats.org/presentationml/2006/ole">
            <p:oleObj spid="_x0000_s32770" name="Document" r:id="rId3" imgW="5641920" imgH="810720" progId="Word.Document.8">
              <p:embed/>
            </p:oleObj>
          </a:graphicData>
        </a:graphic>
      </p:graphicFrame>
      <p:graphicFrame>
        <p:nvGraphicFramePr>
          <p:cNvPr id="32771" name="Object 3"/>
          <p:cNvGraphicFramePr>
            <a:graphicFrameLocks noChangeAspect="1"/>
          </p:cNvGraphicFramePr>
          <p:nvPr/>
        </p:nvGraphicFramePr>
        <p:xfrm>
          <a:off x="1459911" y="4038600"/>
          <a:ext cx="3340689" cy="2286000"/>
        </p:xfrm>
        <a:graphic>
          <a:graphicData uri="http://schemas.openxmlformats.org/presentationml/2006/ole">
            <p:oleObj spid="_x0000_s32771" name="Document" r:id="rId4" imgW="1810440" imgH="1238760"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2771"/>
                                        </p:tgtEl>
                                        <p:attrNameLst>
                                          <p:attrName>style.visibility</p:attrName>
                                        </p:attrNameLst>
                                      </p:cBhvr>
                                      <p:to>
                                        <p:strVal val="visible"/>
                                      </p:to>
                                    </p:set>
                                    <p:anim calcmode="lin" valueType="num">
                                      <p:cBhvr additive="base">
                                        <p:cTn id="13" dur="500" fill="hold"/>
                                        <p:tgtEl>
                                          <p:spTgt spid="32771"/>
                                        </p:tgtEl>
                                        <p:attrNameLst>
                                          <p:attrName>ppt_x</p:attrName>
                                        </p:attrNameLst>
                                      </p:cBhvr>
                                      <p:tavLst>
                                        <p:tav tm="0">
                                          <p:val>
                                            <p:strVal val="0-#ppt_w/2"/>
                                          </p:val>
                                        </p:tav>
                                        <p:tav tm="100000">
                                          <p:val>
                                            <p:strVal val="#ppt_x"/>
                                          </p:val>
                                        </p:tav>
                                      </p:tavLst>
                                    </p:anim>
                                    <p:anim calcmode="lin" valueType="num">
                                      <p:cBhvr additive="base">
                                        <p:cTn id="14" dur="500" fill="hold"/>
                                        <p:tgtEl>
                                          <p:spTgt spid="327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GB" b="1" dirty="0" smtClean="0">
                <a:latin typeface="Times New Roman" pitchFamily="18" charset="0"/>
              </a:rPr>
              <a:t>Clocked </a:t>
            </a:r>
            <a:r>
              <a:rPr lang="en-GB" b="1" dirty="0">
                <a:latin typeface="Times New Roman" pitchFamily="18" charset="0"/>
              </a:rPr>
              <a:t>D </a:t>
            </a:r>
            <a:r>
              <a:rPr lang="en-GB" b="1" dirty="0" smtClean="0">
                <a:latin typeface="Times New Roman" pitchFamily="18" charset="0"/>
              </a:rPr>
              <a:t>Flip Flop</a:t>
            </a:r>
            <a:endParaRPr lang="en-GB" dirty="0"/>
          </a:p>
        </p:txBody>
      </p:sp>
      <p:sp>
        <p:nvSpPr>
          <p:cNvPr id="215043" name="Rectangle 3"/>
          <p:cNvSpPr>
            <a:spLocks noGrp="1" noChangeArrowheads="1"/>
          </p:cNvSpPr>
          <p:nvPr>
            <p:ph type="body" idx="1"/>
          </p:nvPr>
        </p:nvSpPr>
        <p:spPr>
          <a:xfrm>
            <a:off x="1143000" y="1295400"/>
            <a:ext cx="7696200" cy="3352800"/>
          </a:xfrm>
        </p:spPr>
        <p:txBody>
          <a:bodyPr>
            <a:noAutofit/>
          </a:bodyPr>
          <a:lstStyle/>
          <a:p>
            <a:pPr>
              <a:spcBef>
                <a:spcPts val="200"/>
              </a:spcBef>
              <a:buSzPct val="120000"/>
              <a:buFont typeface="Wingdings" pitchFamily="2" charset="2"/>
              <a:buChar char="§"/>
            </a:pPr>
            <a:r>
              <a:rPr lang="en-GB" sz="2800" dirty="0" smtClean="0"/>
              <a:t>D Flip Flop can be combined with S-R Flip Flop to obtain a master slave configuration.</a:t>
            </a:r>
          </a:p>
          <a:p>
            <a:pPr>
              <a:spcBef>
                <a:spcPts val="200"/>
              </a:spcBef>
              <a:buSzPct val="120000"/>
              <a:buFont typeface="Wingdings" pitchFamily="2" charset="2"/>
              <a:buChar char="§"/>
            </a:pPr>
            <a:r>
              <a:rPr lang="en-GB" sz="2800" dirty="0" smtClean="0"/>
              <a:t>The D flip-flop acts as master and S-R flip-flop acts as slave.</a:t>
            </a:r>
          </a:p>
          <a:p>
            <a:pPr>
              <a:spcBef>
                <a:spcPts val="200"/>
              </a:spcBef>
              <a:buSzPct val="120000"/>
              <a:buFont typeface="Wingdings" pitchFamily="2" charset="2"/>
              <a:buChar char="§"/>
            </a:pPr>
            <a:r>
              <a:rPr lang="en-GB" sz="2800" dirty="0" smtClean="0">
                <a:sym typeface="Symbol" pitchFamily="18" charset="2"/>
              </a:rPr>
              <a:t>To convert S-R flip-flop into a D flip-flop: add an inverter.</a:t>
            </a:r>
          </a:p>
          <a:p>
            <a:pPr>
              <a:spcBef>
                <a:spcPts val="200"/>
              </a:spcBef>
              <a:buSzPct val="120000"/>
              <a:buFont typeface="Wingdings" pitchFamily="2" charset="2"/>
              <a:buChar char="§"/>
            </a:pPr>
            <a:endParaRPr lang="en-GB" sz="2800" dirty="0" smtClean="0"/>
          </a:p>
        </p:txBody>
      </p:sp>
      <p:grpSp>
        <p:nvGrpSpPr>
          <p:cNvPr id="86" name="Group 63"/>
          <p:cNvGrpSpPr>
            <a:grpSpLocks/>
          </p:cNvGrpSpPr>
          <p:nvPr/>
        </p:nvGrpSpPr>
        <p:grpSpPr bwMode="auto">
          <a:xfrm>
            <a:off x="5388147" y="3657600"/>
            <a:ext cx="3603453" cy="1219200"/>
            <a:chOff x="3025" y="2351"/>
            <a:chExt cx="2063" cy="698"/>
          </a:xfrm>
        </p:grpSpPr>
        <p:graphicFrame>
          <p:nvGraphicFramePr>
            <p:cNvPr id="87" name="Object 60"/>
            <p:cNvGraphicFramePr>
              <a:graphicFrameLocks noChangeAspect="1"/>
            </p:cNvGraphicFramePr>
            <p:nvPr/>
          </p:nvGraphicFramePr>
          <p:xfrm>
            <a:off x="3025" y="2351"/>
            <a:ext cx="2063" cy="698"/>
          </p:xfrm>
          <a:graphic>
            <a:graphicData uri="http://schemas.openxmlformats.org/presentationml/2006/ole">
              <p:oleObj spid="_x0000_s33794" name="Document" r:id="rId3" imgW="3286080" imgH="1108440" progId="Word.Document.8">
                <p:embed/>
              </p:oleObj>
            </a:graphicData>
          </a:graphic>
        </p:graphicFrame>
        <p:sp>
          <p:nvSpPr>
            <p:cNvPr id="88" name="Line 61"/>
            <p:cNvSpPr>
              <a:spLocks noChangeShapeType="1"/>
            </p:cNvSpPr>
            <p:nvPr/>
          </p:nvSpPr>
          <p:spPr bwMode="auto">
            <a:xfrm>
              <a:off x="3072" y="2544"/>
              <a:ext cx="1968" cy="0"/>
            </a:xfrm>
            <a:prstGeom prst="line">
              <a:avLst/>
            </a:prstGeom>
            <a:noFill/>
            <a:ln w="9525">
              <a:solidFill>
                <a:schemeClr val="tx1"/>
              </a:solidFill>
              <a:round/>
              <a:headEnd/>
              <a:tailEnd/>
            </a:ln>
            <a:effectLst/>
          </p:spPr>
          <p:txBody>
            <a:bodyPr wrap="none" anchor="ctr"/>
            <a:lstStyle/>
            <a:p>
              <a:endParaRPr lang="en-US"/>
            </a:p>
          </p:txBody>
        </p:sp>
        <p:sp>
          <p:nvSpPr>
            <p:cNvPr id="89" name="Line 62"/>
            <p:cNvSpPr>
              <a:spLocks noChangeShapeType="1"/>
            </p:cNvSpPr>
            <p:nvPr/>
          </p:nvSpPr>
          <p:spPr bwMode="auto">
            <a:xfrm rot="5400000">
              <a:off x="3480" y="2616"/>
              <a:ext cx="528" cy="0"/>
            </a:xfrm>
            <a:prstGeom prst="line">
              <a:avLst/>
            </a:prstGeom>
            <a:noFill/>
            <a:ln w="9525">
              <a:solidFill>
                <a:schemeClr val="tx1"/>
              </a:solidFill>
              <a:round/>
              <a:headEnd/>
              <a:tailEnd/>
            </a:ln>
            <a:effectLst/>
          </p:spPr>
          <p:txBody>
            <a:bodyPr wrap="none" anchor="ctr"/>
            <a:lstStyle/>
            <a:p>
              <a:endParaRPr lang="en-US"/>
            </a:p>
          </p:txBody>
        </p:sp>
      </p:grpSp>
      <p:sp>
        <p:nvSpPr>
          <p:cNvPr id="90" name="Text Box 64"/>
          <p:cNvSpPr txBox="1">
            <a:spLocks noChangeArrowheads="1"/>
          </p:cNvSpPr>
          <p:nvPr/>
        </p:nvSpPr>
        <p:spPr bwMode="auto">
          <a:xfrm>
            <a:off x="5715000" y="4648200"/>
            <a:ext cx="3200400" cy="304800"/>
          </a:xfrm>
          <a:prstGeom prst="rect">
            <a:avLst/>
          </a:prstGeom>
          <a:noFill/>
          <a:ln w="9525">
            <a:noFill/>
            <a:miter lim="800000"/>
            <a:headEnd/>
            <a:tailEnd/>
          </a:ln>
          <a:effectLst/>
        </p:spPr>
        <p:txBody>
          <a:bodyPr>
            <a:spAutoFit/>
          </a:bodyPr>
          <a:lstStyle/>
          <a:p>
            <a:pPr>
              <a:spcBef>
                <a:spcPct val="20000"/>
              </a:spcBef>
            </a:pPr>
            <a:r>
              <a:rPr lang="en-US" dirty="0">
                <a:sym typeface="Symbol" pitchFamily="18" charset="2"/>
              </a:rPr>
              <a:t></a:t>
            </a:r>
            <a:r>
              <a:rPr lang="en-US" dirty="0"/>
              <a:t> = clock transition LOW to HIGH</a:t>
            </a:r>
          </a:p>
        </p:txBody>
      </p:sp>
      <p:pic>
        <p:nvPicPr>
          <p:cNvPr id="33795" name="Picture 3"/>
          <p:cNvPicPr>
            <a:picLocks noChangeAspect="1" noChangeArrowheads="1"/>
          </p:cNvPicPr>
          <p:nvPr/>
        </p:nvPicPr>
        <p:blipFill>
          <a:blip r:embed="rId4">
            <a:lum bright="-20000" contrast="40000"/>
          </a:blip>
          <a:srcRect/>
          <a:stretch>
            <a:fillRect/>
          </a:stretch>
        </p:blipFill>
        <p:spPr bwMode="auto">
          <a:xfrm>
            <a:off x="1143000" y="4191000"/>
            <a:ext cx="4310035"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GB" b="1" dirty="0" smtClean="0">
                <a:latin typeface="Times New Roman" pitchFamily="18" charset="0"/>
              </a:rPr>
              <a:t>Clocked </a:t>
            </a:r>
            <a:r>
              <a:rPr lang="en-GB" b="1" dirty="0">
                <a:latin typeface="Times New Roman" pitchFamily="18" charset="0"/>
              </a:rPr>
              <a:t>D </a:t>
            </a:r>
            <a:r>
              <a:rPr lang="en-GB" b="1" dirty="0" smtClean="0">
                <a:latin typeface="Times New Roman" pitchFamily="18" charset="0"/>
              </a:rPr>
              <a:t>Flip Flop</a:t>
            </a:r>
            <a:endParaRPr lang="en-GB" dirty="0"/>
          </a:p>
        </p:txBody>
      </p:sp>
      <p:sp>
        <p:nvSpPr>
          <p:cNvPr id="215043" name="Rectangle 3"/>
          <p:cNvSpPr>
            <a:spLocks noGrp="1" noChangeArrowheads="1"/>
          </p:cNvSpPr>
          <p:nvPr>
            <p:ph type="body" idx="1"/>
          </p:nvPr>
        </p:nvSpPr>
        <p:spPr>
          <a:xfrm>
            <a:off x="1143000" y="1295400"/>
            <a:ext cx="7696200" cy="3352800"/>
          </a:xfrm>
        </p:spPr>
        <p:txBody>
          <a:bodyPr>
            <a:noAutofit/>
          </a:bodyPr>
          <a:lstStyle/>
          <a:p>
            <a:pPr>
              <a:spcBef>
                <a:spcPts val="200"/>
              </a:spcBef>
              <a:buSzPct val="120000"/>
              <a:buFont typeface="Wingdings" pitchFamily="2" charset="2"/>
              <a:buChar char="§"/>
            </a:pPr>
            <a:r>
              <a:rPr lang="en-GB" sz="2800" dirty="0" smtClean="0"/>
              <a:t>The action of the circuit is as follows:</a:t>
            </a:r>
          </a:p>
          <a:p>
            <a:pPr>
              <a:spcBef>
                <a:spcPts val="200"/>
              </a:spcBef>
              <a:buSzPct val="120000"/>
              <a:buFont typeface="Wingdings" pitchFamily="2" charset="2"/>
              <a:buChar char="§"/>
            </a:pPr>
            <a:r>
              <a:rPr lang="en-GB" sz="2800" dirty="0" smtClean="0"/>
              <a:t>When EN is low, both AND  gates are disabled.</a:t>
            </a:r>
          </a:p>
          <a:p>
            <a:pPr>
              <a:spcBef>
                <a:spcPts val="200"/>
              </a:spcBef>
              <a:buSzPct val="120000"/>
              <a:buFont typeface="Wingdings" pitchFamily="2" charset="2"/>
              <a:buChar char="§"/>
            </a:pPr>
            <a:r>
              <a:rPr lang="en-GB" sz="2800" dirty="0" smtClean="0"/>
              <a:t>Hence, D can change the value without affecting the value of Q.</a:t>
            </a:r>
          </a:p>
          <a:p>
            <a:pPr>
              <a:spcBef>
                <a:spcPts val="200"/>
              </a:spcBef>
              <a:buSzPct val="120000"/>
              <a:buFont typeface="Wingdings" pitchFamily="2" charset="2"/>
              <a:buChar char="§"/>
            </a:pPr>
            <a:r>
              <a:rPr lang="en-GB" sz="2800" dirty="0" smtClean="0"/>
              <a:t>When EN is high, both AND gates are enabled.  In this case, Q is forced to equal the value of D.</a:t>
            </a:r>
          </a:p>
          <a:p>
            <a:pPr>
              <a:spcBef>
                <a:spcPts val="200"/>
              </a:spcBef>
              <a:buSzPct val="120000"/>
              <a:buFont typeface="Wingdings" pitchFamily="2" charset="2"/>
              <a:buChar char="§"/>
            </a:pPr>
            <a:r>
              <a:rPr lang="en-GB" sz="2800" dirty="0" smtClean="0"/>
              <a:t>When EN again goes low, Q retains or stores the last value of D.</a:t>
            </a:r>
          </a:p>
        </p:txBody>
      </p:sp>
      <p:pic>
        <p:nvPicPr>
          <p:cNvPr id="34819" name="Picture 3"/>
          <p:cNvPicPr>
            <a:picLocks noChangeAspect="1" noChangeArrowheads="1"/>
          </p:cNvPicPr>
          <p:nvPr/>
        </p:nvPicPr>
        <p:blipFill>
          <a:blip r:embed="rId2">
            <a:lum bright="-40000" contrast="40000"/>
          </a:blip>
          <a:srcRect/>
          <a:stretch>
            <a:fillRect/>
          </a:stretch>
        </p:blipFill>
        <p:spPr bwMode="auto">
          <a:xfrm>
            <a:off x="1524000" y="4953000"/>
            <a:ext cx="6823794"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0"/>
            <a:ext cx="7498080" cy="1143000"/>
          </a:xfrm>
        </p:spPr>
        <p:txBody>
          <a:bodyPr/>
          <a:lstStyle/>
          <a:p>
            <a:pPr algn="ctr"/>
            <a:r>
              <a:rPr lang="en-GB" b="1" dirty="0" smtClean="0">
                <a:latin typeface="Times New Roman" pitchFamily="18" charset="0"/>
              </a:rPr>
              <a:t>Storing 4-bit word</a:t>
            </a:r>
            <a:endParaRPr lang="en-GB" dirty="0"/>
          </a:p>
        </p:txBody>
      </p:sp>
      <p:sp>
        <p:nvSpPr>
          <p:cNvPr id="215043" name="Rectangle 3"/>
          <p:cNvSpPr>
            <a:spLocks noGrp="1" noChangeArrowheads="1"/>
          </p:cNvSpPr>
          <p:nvPr>
            <p:ph type="body" idx="1"/>
          </p:nvPr>
        </p:nvSpPr>
        <p:spPr>
          <a:xfrm>
            <a:off x="1143000" y="1020762"/>
            <a:ext cx="8001000" cy="3352800"/>
          </a:xfrm>
        </p:spPr>
        <p:txBody>
          <a:bodyPr>
            <a:noAutofit/>
          </a:bodyPr>
          <a:lstStyle/>
          <a:p>
            <a:pPr>
              <a:spcBef>
                <a:spcPts val="200"/>
              </a:spcBef>
              <a:buSzPct val="120000"/>
              <a:buFont typeface="Wingdings" pitchFamily="2" charset="2"/>
              <a:buChar char="§"/>
            </a:pPr>
            <a:r>
              <a:rPr lang="en-GB" sz="2800" dirty="0" smtClean="0"/>
              <a:t>Four D latches are driven by the same clock signal.</a:t>
            </a:r>
          </a:p>
          <a:p>
            <a:pPr>
              <a:spcBef>
                <a:spcPts val="200"/>
              </a:spcBef>
              <a:buSzPct val="120000"/>
              <a:buFont typeface="Wingdings" pitchFamily="2" charset="2"/>
              <a:buChar char="§"/>
            </a:pPr>
            <a:r>
              <a:rPr lang="en-GB" sz="2800" dirty="0" smtClean="0"/>
              <a:t>When the clock goes high, input data is loaded into the FF and appears at the output.</a:t>
            </a:r>
          </a:p>
          <a:p>
            <a:pPr>
              <a:spcBef>
                <a:spcPts val="200"/>
              </a:spcBef>
              <a:buSzPct val="120000"/>
              <a:buFont typeface="Wingdings" pitchFamily="2" charset="2"/>
              <a:buChar char="§"/>
            </a:pPr>
            <a:r>
              <a:rPr lang="en-GB" sz="2800" dirty="0" smtClean="0"/>
              <a:t>Then when the clock goes low, the output retains the data.</a:t>
            </a:r>
          </a:p>
          <a:p>
            <a:pPr>
              <a:spcBef>
                <a:spcPts val="200"/>
              </a:spcBef>
              <a:buSzPct val="120000"/>
              <a:buFont typeface="Wingdings" pitchFamily="2" charset="2"/>
              <a:buChar char="§"/>
            </a:pPr>
            <a:r>
              <a:rPr lang="en-GB" sz="2800" dirty="0" smtClean="0"/>
              <a:t>For example: Data input is,</a:t>
            </a:r>
          </a:p>
          <a:p>
            <a:pPr algn="ctr">
              <a:spcBef>
                <a:spcPts val="200"/>
              </a:spcBef>
              <a:buSzPct val="120000"/>
              <a:buNone/>
            </a:pPr>
            <a:r>
              <a:rPr lang="en-GB" sz="2800" dirty="0" smtClean="0"/>
              <a:t>D</a:t>
            </a:r>
            <a:r>
              <a:rPr lang="en-GB" sz="2800" baseline="-25000" dirty="0" smtClean="0"/>
              <a:t>3</a:t>
            </a:r>
            <a:r>
              <a:rPr lang="en-GB" sz="2800" dirty="0" smtClean="0"/>
              <a:t>D</a:t>
            </a:r>
            <a:r>
              <a:rPr lang="en-GB" sz="2800" baseline="-25000" dirty="0" smtClean="0"/>
              <a:t>2</a:t>
            </a:r>
            <a:r>
              <a:rPr lang="en-GB" sz="2800" dirty="0" smtClean="0"/>
              <a:t>D</a:t>
            </a:r>
            <a:r>
              <a:rPr lang="en-GB" sz="2800" baseline="-25000" dirty="0" smtClean="0"/>
              <a:t>1</a:t>
            </a:r>
            <a:r>
              <a:rPr lang="en-GB" sz="2800" dirty="0" smtClean="0"/>
              <a:t>D</a:t>
            </a:r>
            <a:r>
              <a:rPr lang="en-GB" sz="2800" baseline="-25000" dirty="0" smtClean="0"/>
              <a:t>0</a:t>
            </a:r>
            <a:r>
              <a:rPr lang="en-GB" sz="2800" dirty="0" smtClean="0"/>
              <a:t> = 0111</a:t>
            </a:r>
          </a:p>
          <a:p>
            <a:pPr>
              <a:spcBef>
                <a:spcPts val="200"/>
              </a:spcBef>
              <a:buSzPct val="120000"/>
              <a:buFont typeface="Wingdings" pitchFamily="2" charset="2"/>
              <a:buChar char="§"/>
            </a:pPr>
            <a:endParaRPr lang="en-GB" sz="2800" dirty="0" smtClean="0"/>
          </a:p>
          <a:p>
            <a:pPr>
              <a:spcBef>
                <a:spcPts val="200"/>
              </a:spcBef>
              <a:buSzPct val="120000"/>
              <a:buFont typeface="Wingdings" pitchFamily="2" charset="2"/>
              <a:buChar char="§"/>
            </a:pPr>
            <a:endParaRPr lang="en-GB" sz="2800" dirty="0" smtClean="0"/>
          </a:p>
        </p:txBody>
      </p:sp>
      <p:pic>
        <p:nvPicPr>
          <p:cNvPr id="47106" name="Picture 2"/>
          <p:cNvPicPr>
            <a:picLocks noChangeAspect="1" noChangeArrowheads="1"/>
          </p:cNvPicPr>
          <p:nvPr/>
        </p:nvPicPr>
        <p:blipFill>
          <a:blip r:embed="rId2">
            <a:lum bright="-20000" contrast="40000"/>
          </a:blip>
          <a:srcRect/>
          <a:stretch>
            <a:fillRect/>
          </a:stretch>
        </p:blipFill>
        <p:spPr bwMode="auto">
          <a:xfrm>
            <a:off x="3047999" y="4343400"/>
            <a:ext cx="4249615"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0"/>
            <a:ext cx="7498080" cy="1143000"/>
          </a:xfrm>
        </p:spPr>
        <p:txBody>
          <a:bodyPr/>
          <a:lstStyle/>
          <a:p>
            <a:pPr algn="ctr"/>
            <a:r>
              <a:rPr lang="en-GB" b="1" dirty="0" smtClean="0">
                <a:latin typeface="Times New Roman" pitchFamily="18" charset="0"/>
              </a:rPr>
              <a:t>Storing 4-bit word</a:t>
            </a:r>
            <a:endParaRPr lang="en-GB" dirty="0"/>
          </a:p>
        </p:txBody>
      </p:sp>
      <p:sp>
        <p:nvSpPr>
          <p:cNvPr id="215043" name="Rectangle 3"/>
          <p:cNvSpPr>
            <a:spLocks noGrp="1" noChangeArrowheads="1"/>
          </p:cNvSpPr>
          <p:nvPr>
            <p:ph type="body" idx="1"/>
          </p:nvPr>
        </p:nvSpPr>
        <p:spPr>
          <a:xfrm>
            <a:off x="1143000" y="1020762"/>
            <a:ext cx="8001000" cy="3352800"/>
          </a:xfrm>
        </p:spPr>
        <p:txBody>
          <a:bodyPr>
            <a:noAutofit/>
          </a:bodyPr>
          <a:lstStyle/>
          <a:p>
            <a:pPr>
              <a:spcBef>
                <a:spcPts val="200"/>
              </a:spcBef>
              <a:buSzPct val="120000"/>
              <a:buFont typeface="Wingdings" pitchFamily="2" charset="2"/>
              <a:buChar char="§"/>
            </a:pPr>
            <a:r>
              <a:rPr lang="en-GB" sz="2800" dirty="0" smtClean="0"/>
              <a:t>When the clock goes high, this word is loaded into the D latches, resulting in an output of</a:t>
            </a:r>
          </a:p>
          <a:p>
            <a:pPr algn="ctr">
              <a:spcBef>
                <a:spcPts val="200"/>
              </a:spcBef>
              <a:buSzPct val="120000"/>
              <a:buNone/>
            </a:pPr>
            <a:r>
              <a:rPr lang="en-GB" sz="2800" dirty="0" smtClean="0"/>
              <a:t>Q</a:t>
            </a:r>
            <a:r>
              <a:rPr lang="en-GB" sz="2800" baseline="-25000" dirty="0" smtClean="0"/>
              <a:t>3</a:t>
            </a:r>
            <a:r>
              <a:rPr lang="en-GB" sz="2800" dirty="0" smtClean="0"/>
              <a:t>Q</a:t>
            </a:r>
            <a:r>
              <a:rPr lang="en-GB" sz="2800" baseline="-25000" dirty="0" smtClean="0"/>
              <a:t>2</a:t>
            </a:r>
            <a:r>
              <a:rPr lang="en-GB" sz="2800" dirty="0" smtClean="0"/>
              <a:t>Q</a:t>
            </a:r>
            <a:r>
              <a:rPr lang="en-GB" sz="2800" baseline="-25000" dirty="0" smtClean="0"/>
              <a:t>1</a:t>
            </a:r>
            <a:r>
              <a:rPr lang="en-GB" sz="2800" dirty="0" smtClean="0"/>
              <a:t>Q</a:t>
            </a:r>
            <a:r>
              <a:rPr lang="en-GB" sz="2800" baseline="-25000" dirty="0" smtClean="0"/>
              <a:t>0</a:t>
            </a:r>
            <a:r>
              <a:rPr lang="en-GB" sz="2800" dirty="0" smtClean="0"/>
              <a:t> = 0111</a:t>
            </a:r>
          </a:p>
          <a:p>
            <a:pPr>
              <a:spcBef>
                <a:spcPts val="200"/>
              </a:spcBef>
              <a:buSzPct val="120000"/>
              <a:buFont typeface="Wingdings" pitchFamily="2" charset="2"/>
              <a:buChar char="§"/>
            </a:pPr>
            <a:endParaRPr lang="en-GB" sz="2800" dirty="0" smtClean="0"/>
          </a:p>
          <a:p>
            <a:pPr>
              <a:spcBef>
                <a:spcPts val="200"/>
              </a:spcBef>
              <a:buSzPct val="120000"/>
              <a:buFont typeface="Wingdings" pitchFamily="2" charset="2"/>
              <a:buChar char="§"/>
            </a:pPr>
            <a:endParaRPr lang="en-GB" sz="2800" dirty="0" smtClean="0"/>
          </a:p>
        </p:txBody>
      </p:sp>
      <p:pic>
        <p:nvPicPr>
          <p:cNvPr id="47106" name="Picture 2"/>
          <p:cNvPicPr>
            <a:picLocks noChangeAspect="1" noChangeArrowheads="1"/>
          </p:cNvPicPr>
          <p:nvPr/>
        </p:nvPicPr>
        <p:blipFill>
          <a:blip r:embed="rId2">
            <a:lum bright="-20000" contrast="40000"/>
          </a:blip>
          <a:srcRect/>
          <a:stretch>
            <a:fillRect/>
          </a:stretch>
        </p:blipFill>
        <p:spPr bwMode="auto">
          <a:xfrm>
            <a:off x="1981200" y="2971800"/>
            <a:ext cx="57150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76200"/>
            <a:ext cx="7498080" cy="1143000"/>
          </a:xfrm>
        </p:spPr>
        <p:txBody>
          <a:bodyPr/>
          <a:lstStyle/>
          <a:p>
            <a:pPr algn="ctr"/>
            <a:r>
              <a:rPr lang="en-GB" b="1" dirty="0" smtClean="0">
                <a:latin typeface="Times New Roman" pitchFamily="18" charset="0"/>
              </a:rPr>
              <a:t>Edge-Triggered RS Flip Flops</a:t>
            </a:r>
            <a:endParaRPr lang="en-GB" dirty="0"/>
          </a:p>
        </p:txBody>
      </p:sp>
      <p:sp>
        <p:nvSpPr>
          <p:cNvPr id="215043" name="Rectangle 3"/>
          <p:cNvSpPr>
            <a:spLocks noGrp="1" noChangeArrowheads="1"/>
          </p:cNvSpPr>
          <p:nvPr>
            <p:ph type="body" idx="1"/>
          </p:nvPr>
        </p:nvSpPr>
        <p:spPr>
          <a:xfrm>
            <a:off x="990600" y="1173162"/>
            <a:ext cx="8153400" cy="5532438"/>
          </a:xfrm>
        </p:spPr>
        <p:txBody>
          <a:bodyPr>
            <a:noAutofit/>
          </a:bodyPr>
          <a:lstStyle/>
          <a:p>
            <a:pPr>
              <a:spcBef>
                <a:spcPts val="0"/>
              </a:spcBef>
              <a:buSzPct val="120000"/>
              <a:buFont typeface="Wingdings" pitchFamily="2" charset="2"/>
              <a:buChar char="§"/>
            </a:pPr>
            <a:r>
              <a:rPr lang="en-GB" sz="3000" dirty="0" smtClean="0"/>
              <a:t>The simple latch type FFs are completely transparent, where the output Q immediately follows any change of state at the input (R, S, or D).</a:t>
            </a:r>
          </a:p>
          <a:p>
            <a:pPr>
              <a:spcBef>
                <a:spcPts val="0"/>
              </a:spcBef>
              <a:buSzPct val="120000"/>
              <a:buFont typeface="Wingdings" pitchFamily="2" charset="2"/>
              <a:buChar char="§"/>
            </a:pPr>
            <a:r>
              <a:rPr lang="en-GB" sz="3000" dirty="0" smtClean="0"/>
              <a:t>The gated or clocked RS and D flop-flops might be considered as semi-transparent, where the output Q will change state immediately provided that the EN input is high.</a:t>
            </a:r>
          </a:p>
          <a:p>
            <a:pPr>
              <a:spcBef>
                <a:spcPts val="0"/>
              </a:spcBef>
              <a:buSzPct val="120000"/>
              <a:buFont typeface="Wingdings" pitchFamily="2" charset="2"/>
              <a:buChar char="§"/>
            </a:pPr>
            <a:r>
              <a:rPr lang="en-GB" sz="3000" dirty="0" smtClean="0"/>
              <a:t>If those FFs are used in synchronous system,  </a:t>
            </a:r>
            <a:r>
              <a:rPr lang="en-GB" sz="3000" dirty="0" smtClean="0">
                <a:solidFill>
                  <a:srgbClr val="FF0000"/>
                </a:solidFill>
              </a:rPr>
              <a:t>need to ensure </a:t>
            </a:r>
            <a:r>
              <a:rPr lang="en-GB" sz="3000" dirty="0" smtClean="0"/>
              <a:t>that all FF inputs change state in synchronism with the clock.</a:t>
            </a:r>
          </a:p>
          <a:p>
            <a:pPr>
              <a:spcBef>
                <a:spcPts val="0"/>
              </a:spcBef>
              <a:buSzPct val="120000"/>
              <a:buFont typeface="Wingdings" pitchFamily="2" charset="2"/>
              <a:buChar char="§"/>
            </a:pPr>
            <a:endParaRPr lang="en-GB" sz="3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1295400" y="152400"/>
            <a:ext cx="749808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Combinational Circuits</a:t>
            </a:r>
            <a:endParaRPr kumimoji="0" lang="en-GB"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8849" name="Rectangle 1"/>
          <p:cNvSpPr>
            <a:spLocks noChangeArrowheads="1"/>
          </p:cNvSpPr>
          <p:nvPr/>
        </p:nvSpPr>
        <p:spPr bwMode="auto">
          <a:xfrm>
            <a:off x="1066800" y="1178436"/>
            <a:ext cx="2311520" cy="802764"/>
          </a:xfrm>
          <a:prstGeom prst="rect">
            <a:avLst/>
          </a:prstGeom>
          <a:noFill/>
          <a:ln w="9525">
            <a:noFill/>
            <a:miter lim="800000"/>
            <a:headEnd/>
            <a:tailEnd/>
          </a:ln>
          <a:effectLst/>
        </p:spPr>
        <p:txBody>
          <a:bodyPr vert="horz" wrap="none" lIns="0" tIns="31740" rIns="31740" bIns="3174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Open Sans"/>
                <a:cs typeface="Arial" pitchFamily="34" charset="0"/>
              </a:rPr>
              <a:t>Block diagram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 b="0" i="0" u="none" strike="noStrike" cap="none" normalizeH="0" baseline="0" dirty="0" smtClean="0">
                <a:ln>
                  <a:noFill/>
                </a:ln>
                <a:solidFill>
                  <a:schemeClr val="tx1"/>
                </a:solidFill>
                <a:effectLst/>
                <a:latin typeface="Arial"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cs typeface="Arial" pitchFamily="34" charset="0"/>
              </a:rPr>
              <a:t> </a:t>
            </a:r>
            <a:r>
              <a:rPr kumimoji="0" lang="en-US" sz="100" b="0" i="0" u="none" strike="noStrike" cap="none" normalizeH="0" baseline="0" dirty="0" smtClean="0">
                <a:ln>
                  <a:noFill/>
                </a:ln>
                <a:solidFill>
                  <a:schemeClr val="tx1"/>
                </a:solidFill>
                <a:effectLst/>
                <a:latin typeface="Arial" pitchFamily="34" charset="0"/>
                <a:cs typeface="Arial" pitchFamily="34" charset="0"/>
              </a:rPr>
              <a:t>                                                                                                                </a:t>
            </a:r>
            <a:r>
              <a:rPr kumimoji="0" lang="en-US" sz="200" b="0" i="0" u="none" strike="noStrike" cap="none" normalizeH="0" baseline="0" dirty="0" smtClean="0">
                <a:ln>
                  <a:noFill/>
                </a:ln>
                <a:solidFill>
                  <a:schemeClr val="tx1"/>
                </a:solidFill>
                <a:effectLst/>
                <a:latin typeface="Arial" pitchFamily="34" charset="0"/>
                <a:cs typeface="Arial" pitchFamily="34" charset="0"/>
              </a:rPr>
              <a:t/>
            </a:r>
            <a:br>
              <a:rPr kumimoji="0" lang="en-US" sz="200" b="0" i="0" u="none" strike="noStrike" cap="none" normalizeH="0" baseline="0" dirty="0" smtClean="0">
                <a:ln>
                  <a:noFill/>
                </a:ln>
                <a:solidFill>
                  <a:schemeClr val="tx1"/>
                </a:solidFill>
                <a:effectLst/>
                <a:latin typeface="Arial" pitchFamily="34" charset="0"/>
                <a:cs typeface="Arial" pitchFamily="34" charset="0"/>
              </a:rPr>
            </a:b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8850" name="Picture 2" descr="Block Diagram of combinational circuit"/>
          <p:cNvPicPr>
            <a:picLocks noChangeAspect="1" noChangeArrowheads="1"/>
          </p:cNvPicPr>
          <p:nvPr/>
        </p:nvPicPr>
        <p:blipFill>
          <a:blip r:embed="rId2"/>
          <a:srcRect/>
          <a:stretch>
            <a:fillRect/>
          </a:stretch>
        </p:blipFill>
        <p:spPr bwMode="auto">
          <a:xfrm>
            <a:off x="2438400" y="2133600"/>
            <a:ext cx="5279492" cy="2133600"/>
          </a:xfrm>
          <a:prstGeom prst="rect">
            <a:avLst/>
          </a:prstGeom>
          <a:noFill/>
        </p:spPr>
      </p:pic>
    </p:spTree>
  </p:cSld>
  <p:clrMapOvr>
    <a:masterClrMapping/>
  </p:clrMapOvr>
  <p:transition>
    <p:cover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76200"/>
            <a:ext cx="7498080" cy="1143000"/>
          </a:xfrm>
        </p:spPr>
        <p:txBody>
          <a:bodyPr/>
          <a:lstStyle/>
          <a:p>
            <a:pPr algn="ctr"/>
            <a:r>
              <a:rPr lang="en-GB" b="1" dirty="0" smtClean="0">
                <a:latin typeface="Times New Roman" pitchFamily="18" charset="0"/>
              </a:rPr>
              <a:t>Edge-Triggered RS Flip Flops</a:t>
            </a:r>
            <a:endParaRPr lang="en-GB" dirty="0"/>
          </a:p>
        </p:txBody>
      </p:sp>
      <p:sp>
        <p:nvSpPr>
          <p:cNvPr id="215043" name="Rectangle 3"/>
          <p:cNvSpPr>
            <a:spLocks noGrp="1" noChangeArrowheads="1"/>
          </p:cNvSpPr>
          <p:nvPr>
            <p:ph type="body" idx="1"/>
          </p:nvPr>
        </p:nvSpPr>
        <p:spPr>
          <a:xfrm>
            <a:off x="990600" y="1173162"/>
            <a:ext cx="8153400" cy="5532438"/>
          </a:xfrm>
        </p:spPr>
        <p:txBody>
          <a:bodyPr>
            <a:noAutofit/>
          </a:bodyPr>
          <a:lstStyle/>
          <a:p>
            <a:pPr>
              <a:spcBef>
                <a:spcPts val="200"/>
              </a:spcBef>
              <a:buSzPct val="120000"/>
              <a:buFont typeface="Wingdings" pitchFamily="2" charset="2"/>
              <a:buChar char="§"/>
            </a:pPr>
            <a:r>
              <a:rPr lang="en-GB" dirty="0" smtClean="0"/>
              <a:t>Solution to this problem is to allow changes in R, S and D input levels only when EN is low or at any time when EN is high.</a:t>
            </a:r>
          </a:p>
          <a:p>
            <a:pPr>
              <a:spcBef>
                <a:spcPts val="200"/>
              </a:spcBef>
              <a:buSzPct val="120000"/>
              <a:buFont typeface="Wingdings" pitchFamily="2" charset="2"/>
              <a:buChar char="§"/>
            </a:pPr>
            <a:r>
              <a:rPr lang="en-GB" dirty="0" smtClean="0"/>
              <a:t>This leads to highly inconvenient restrictions and impossible to realize.</a:t>
            </a:r>
          </a:p>
          <a:p>
            <a:pPr>
              <a:spcBef>
                <a:spcPts val="200"/>
              </a:spcBef>
              <a:buSzPct val="120000"/>
              <a:buFont typeface="Wingdings" pitchFamily="2" charset="2"/>
              <a:buChar char="§"/>
            </a:pPr>
            <a:r>
              <a:rPr lang="en-GB" dirty="0" smtClean="0"/>
              <a:t>Thus, edge-triggered FF was developed to overcome these severe restrictions.</a:t>
            </a:r>
          </a:p>
          <a:p>
            <a:pPr>
              <a:spcBef>
                <a:spcPts val="200"/>
              </a:spcBef>
              <a:buSzPct val="120000"/>
              <a:buFont typeface="Wingdings" pitchFamily="2" charset="2"/>
              <a:buChar char="§"/>
            </a:pPr>
            <a:endParaRPr lang="en-GB"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76200"/>
            <a:ext cx="7498080" cy="1143000"/>
          </a:xfrm>
        </p:spPr>
        <p:txBody>
          <a:bodyPr>
            <a:noAutofit/>
          </a:bodyPr>
          <a:lstStyle/>
          <a:p>
            <a:pPr algn="ctr"/>
            <a:r>
              <a:rPr lang="en-GB" sz="3200" b="1" dirty="0" smtClean="0">
                <a:latin typeface="Times New Roman" pitchFamily="18" charset="0"/>
              </a:rPr>
              <a:t>Positive Edge-Triggered RS Flip Flops</a:t>
            </a:r>
            <a:endParaRPr lang="en-GB" sz="3200" dirty="0"/>
          </a:p>
        </p:txBody>
      </p:sp>
      <p:sp>
        <p:nvSpPr>
          <p:cNvPr id="215043" name="Rectangle 3"/>
          <p:cNvSpPr>
            <a:spLocks noGrp="1" noChangeArrowheads="1"/>
          </p:cNvSpPr>
          <p:nvPr>
            <p:ph type="body" idx="1"/>
          </p:nvPr>
        </p:nvSpPr>
        <p:spPr>
          <a:xfrm>
            <a:off x="990600" y="914400"/>
            <a:ext cx="8153400" cy="3170238"/>
          </a:xfrm>
        </p:spPr>
        <p:txBody>
          <a:bodyPr>
            <a:noAutofit/>
          </a:bodyPr>
          <a:lstStyle/>
          <a:p>
            <a:pPr>
              <a:spcBef>
                <a:spcPts val="200"/>
              </a:spcBef>
              <a:buSzPct val="120000"/>
              <a:buFont typeface="Wingdings" pitchFamily="2" charset="2"/>
              <a:buChar char="§"/>
            </a:pPr>
            <a:r>
              <a:rPr lang="en-GB" sz="2800" dirty="0" smtClean="0"/>
              <a:t>The clock (</a:t>
            </a:r>
            <a:r>
              <a:rPr lang="en-GB" sz="2800" dirty="0" err="1" smtClean="0"/>
              <a:t>Clr</a:t>
            </a:r>
            <a:r>
              <a:rPr lang="en-GB" sz="2800" dirty="0" smtClean="0"/>
              <a:t>) is applied to a positive pulse-forming circuit.</a:t>
            </a:r>
          </a:p>
          <a:p>
            <a:pPr>
              <a:spcBef>
                <a:spcPts val="200"/>
              </a:spcBef>
              <a:buSzPct val="120000"/>
              <a:buFont typeface="Wingdings" pitchFamily="2" charset="2"/>
              <a:buChar char="§"/>
            </a:pPr>
            <a:r>
              <a:rPr lang="en-GB" sz="2800" dirty="0" smtClean="0"/>
              <a:t>The clock transition from low to high is called Positive Transitions (PT) are developed and then applied to a gated RS flip-flop.</a:t>
            </a:r>
          </a:p>
          <a:p>
            <a:pPr>
              <a:spcBef>
                <a:spcPts val="200"/>
              </a:spcBef>
              <a:buSzPct val="120000"/>
              <a:buFont typeface="Wingdings" pitchFamily="2" charset="2"/>
              <a:buChar char="§"/>
            </a:pPr>
            <a:r>
              <a:rPr lang="en-GB" sz="2800" dirty="0" smtClean="0"/>
              <a:t>The result is a positive-edge triggered RS flip-flop.</a:t>
            </a:r>
          </a:p>
          <a:p>
            <a:pPr>
              <a:spcBef>
                <a:spcPts val="200"/>
              </a:spcBef>
              <a:buSzPct val="120000"/>
              <a:buFont typeface="Wingdings" pitchFamily="2" charset="2"/>
              <a:buChar char="§"/>
            </a:pPr>
            <a:r>
              <a:rPr lang="en-GB" sz="2800" dirty="0" smtClean="0"/>
              <a:t>The small triangle inside the symbol (dynamic input indicator) indicates that Q can change state only with PTs of the clock (C).</a:t>
            </a:r>
          </a:p>
          <a:p>
            <a:pPr>
              <a:spcBef>
                <a:spcPts val="200"/>
              </a:spcBef>
              <a:buSzPct val="120000"/>
              <a:buNone/>
            </a:pPr>
            <a:endParaRPr lang="en-GB" sz="2800" dirty="0" smtClean="0"/>
          </a:p>
          <a:p>
            <a:pPr>
              <a:spcBef>
                <a:spcPts val="200"/>
              </a:spcBef>
              <a:buSzPct val="120000"/>
              <a:buFont typeface="Wingdings" pitchFamily="2" charset="2"/>
              <a:buChar char="§"/>
            </a:pPr>
            <a:endParaRPr lang="en-GB" sz="2800" dirty="0" smtClean="0"/>
          </a:p>
        </p:txBody>
      </p:sp>
      <p:pic>
        <p:nvPicPr>
          <p:cNvPr id="49154" name="Picture 2"/>
          <p:cNvPicPr>
            <a:picLocks noChangeAspect="1" noChangeArrowheads="1"/>
          </p:cNvPicPr>
          <p:nvPr/>
        </p:nvPicPr>
        <p:blipFill>
          <a:blip r:embed="rId2">
            <a:lum bright="-20000" contrast="40000"/>
          </a:blip>
          <a:srcRect/>
          <a:stretch>
            <a:fillRect/>
          </a:stretch>
        </p:blipFill>
        <p:spPr bwMode="auto">
          <a:xfrm>
            <a:off x="2667000" y="4868534"/>
            <a:ext cx="6172200" cy="19894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76200"/>
            <a:ext cx="7498080" cy="1143000"/>
          </a:xfrm>
        </p:spPr>
        <p:txBody>
          <a:bodyPr>
            <a:noAutofit/>
          </a:bodyPr>
          <a:lstStyle/>
          <a:p>
            <a:pPr algn="ctr"/>
            <a:r>
              <a:rPr lang="en-GB" sz="3200" b="1" dirty="0" smtClean="0">
                <a:latin typeface="Times New Roman" pitchFamily="18" charset="0"/>
              </a:rPr>
              <a:t>Positive Edge-Triggered RS Flip Flops</a:t>
            </a:r>
            <a:endParaRPr lang="en-GB" sz="3200" dirty="0"/>
          </a:p>
        </p:txBody>
      </p:sp>
      <p:sp>
        <p:nvSpPr>
          <p:cNvPr id="215043" name="Rectangle 3"/>
          <p:cNvSpPr>
            <a:spLocks noGrp="1" noChangeArrowheads="1"/>
          </p:cNvSpPr>
          <p:nvPr>
            <p:ph type="body" idx="1"/>
          </p:nvPr>
        </p:nvSpPr>
        <p:spPr>
          <a:xfrm>
            <a:off x="990600" y="990600"/>
            <a:ext cx="8153400" cy="2789238"/>
          </a:xfrm>
        </p:spPr>
        <p:txBody>
          <a:bodyPr>
            <a:noAutofit/>
          </a:bodyPr>
          <a:lstStyle/>
          <a:p>
            <a:pPr>
              <a:spcBef>
                <a:spcPts val="200"/>
              </a:spcBef>
              <a:buSzPct val="120000"/>
              <a:buFont typeface="Wingdings" pitchFamily="2" charset="2"/>
              <a:buChar char="§"/>
            </a:pPr>
            <a:r>
              <a:rPr lang="en-GB" sz="2800" dirty="0" smtClean="0"/>
              <a:t>Each PT of the clock produces a very narrow PT that is applied to the AND gates.</a:t>
            </a:r>
          </a:p>
          <a:p>
            <a:pPr>
              <a:spcBef>
                <a:spcPts val="200"/>
              </a:spcBef>
              <a:buSzPct val="120000"/>
              <a:buFont typeface="Wingdings" pitchFamily="2" charset="2"/>
              <a:buChar char="§"/>
            </a:pPr>
            <a:r>
              <a:rPr lang="en-GB" sz="2800" dirty="0" smtClean="0"/>
              <a:t>The AND gates are active only while the PT is high (perhaps 25 ns), and thus Q can change state only during this short period.</a:t>
            </a:r>
          </a:p>
          <a:p>
            <a:pPr>
              <a:spcBef>
                <a:spcPts val="200"/>
              </a:spcBef>
              <a:buSzPct val="120000"/>
              <a:buFont typeface="Wingdings" pitchFamily="2" charset="2"/>
              <a:buChar char="§"/>
            </a:pPr>
            <a:r>
              <a:rPr lang="en-GB" sz="2800" dirty="0" smtClean="0"/>
              <a:t>In this way, Q changes state in synchronism with the PTs of the clock.</a:t>
            </a:r>
          </a:p>
          <a:p>
            <a:pPr>
              <a:spcBef>
                <a:spcPts val="200"/>
              </a:spcBef>
              <a:buSzPct val="120000"/>
              <a:buNone/>
            </a:pPr>
            <a:endParaRPr lang="en-GB" sz="2800" dirty="0" smtClean="0"/>
          </a:p>
          <a:p>
            <a:pPr>
              <a:spcBef>
                <a:spcPts val="200"/>
              </a:spcBef>
              <a:buSzPct val="120000"/>
              <a:buFont typeface="Wingdings" pitchFamily="2" charset="2"/>
              <a:buChar char="§"/>
            </a:pPr>
            <a:endParaRPr lang="en-GB" sz="2800" dirty="0" smtClean="0"/>
          </a:p>
        </p:txBody>
      </p:sp>
      <p:pic>
        <p:nvPicPr>
          <p:cNvPr id="50178" name="Picture 2"/>
          <p:cNvPicPr>
            <a:picLocks noChangeAspect="1" noChangeArrowheads="1"/>
          </p:cNvPicPr>
          <p:nvPr/>
        </p:nvPicPr>
        <p:blipFill>
          <a:blip r:embed="rId2">
            <a:lum bright="-40000" contrast="20000"/>
          </a:blip>
          <a:srcRect/>
          <a:stretch>
            <a:fillRect/>
          </a:stretch>
        </p:blipFill>
        <p:spPr bwMode="auto">
          <a:xfrm>
            <a:off x="4419600" y="3733800"/>
            <a:ext cx="4193838"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76200"/>
            <a:ext cx="7498080" cy="1143000"/>
          </a:xfrm>
        </p:spPr>
        <p:txBody>
          <a:bodyPr>
            <a:noAutofit/>
          </a:bodyPr>
          <a:lstStyle/>
          <a:p>
            <a:pPr algn="ctr"/>
            <a:r>
              <a:rPr lang="en-GB" sz="3200" b="1" dirty="0" smtClean="0">
                <a:latin typeface="Times New Roman" pitchFamily="18" charset="0"/>
              </a:rPr>
              <a:t>Positive Edge-Triggered RS Flip Flops</a:t>
            </a:r>
            <a:endParaRPr lang="en-GB" sz="3200" dirty="0"/>
          </a:p>
        </p:txBody>
      </p:sp>
      <p:sp>
        <p:nvSpPr>
          <p:cNvPr id="215043" name="Rectangle 3"/>
          <p:cNvSpPr>
            <a:spLocks noGrp="1" noChangeArrowheads="1"/>
          </p:cNvSpPr>
          <p:nvPr>
            <p:ph type="body" idx="1"/>
          </p:nvPr>
        </p:nvSpPr>
        <p:spPr>
          <a:xfrm>
            <a:off x="914400" y="1066800"/>
            <a:ext cx="8153400" cy="3398838"/>
          </a:xfrm>
        </p:spPr>
        <p:txBody>
          <a:bodyPr>
            <a:noAutofit/>
          </a:bodyPr>
          <a:lstStyle/>
          <a:p>
            <a:pPr>
              <a:spcBef>
                <a:spcPts val="200"/>
              </a:spcBef>
              <a:buSzPct val="120000"/>
              <a:buFont typeface="Wingdings" pitchFamily="2" charset="2"/>
              <a:buChar char="§"/>
            </a:pPr>
            <a:r>
              <a:rPr lang="en-GB" sz="2700" dirty="0" smtClean="0"/>
              <a:t>Positive edge-triggered RS FF is easy to use in any synchronous system. </a:t>
            </a:r>
          </a:p>
          <a:p>
            <a:pPr>
              <a:spcBef>
                <a:spcPts val="200"/>
              </a:spcBef>
              <a:buSzPct val="120000"/>
              <a:buFont typeface="Wingdings" pitchFamily="2" charset="2"/>
              <a:buChar char="§"/>
            </a:pPr>
            <a:r>
              <a:rPr lang="en-GB" sz="2700" dirty="0" smtClean="0"/>
              <a:t>This FF is transparent only during PTs.</a:t>
            </a:r>
          </a:p>
          <a:p>
            <a:pPr>
              <a:spcBef>
                <a:spcPts val="200"/>
              </a:spcBef>
              <a:buSzPct val="120000"/>
              <a:buFont typeface="Wingdings" pitchFamily="2" charset="2"/>
              <a:buChar char="§"/>
            </a:pPr>
            <a:r>
              <a:rPr lang="en-GB" sz="2700" dirty="0" smtClean="0"/>
              <a:t>It is not transparent for the remainder of the time.</a:t>
            </a:r>
          </a:p>
          <a:p>
            <a:pPr>
              <a:spcBef>
                <a:spcPts val="200"/>
              </a:spcBef>
              <a:buSzPct val="120000"/>
              <a:buFont typeface="Wingdings" pitchFamily="2" charset="2"/>
              <a:buChar char="§"/>
            </a:pPr>
            <a:r>
              <a:rPr lang="en-GB" sz="2700" dirty="0" smtClean="0"/>
              <a:t>In other words, S and R inputs affect Q only while the positive pulse is high, and they need to be static only during this very short time.</a:t>
            </a:r>
          </a:p>
          <a:p>
            <a:pPr>
              <a:spcBef>
                <a:spcPts val="200"/>
              </a:spcBef>
              <a:buSzPct val="120000"/>
              <a:buFont typeface="Wingdings" pitchFamily="2" charset="2"/>
              <a:buChar char="§"/>
            </a:pPr>
            <a:r>
              <a:rPr lang="en-GB" sz="2700" dirty="0" smtClean="0"/>
              <a:t>During PTs of the clock, the state of the Q changes according to the R and S levels. </a:t>
            </a:r>
          </a:p>
          <a:p>
            <a:pPr>
              <a:spcBef>
                <a:spcPts val="200"/>
              </a:spcBef>
              <a:buSzPct val="120000"/>
              <a:buFont typeface="Wingdings" pitchFamily="2" charset="2"/>
              <a:buChar char="§"/>
            </a:pPr>
            <a:endParaRPr lang="en-GB" sz="2700" dirty="0" smtClean="0"/>
          </a:p>
          <a:p>
            <a:pPr>
              <a:spcBef>
                <a:spcPts val="200"/>
              </a:spcBef>
              <a:buSzPct val="120000"/>
              <a:buNone/>
            </a:pPr>
            <a:endParaRPr lang="en-GB" sz="2700" dirty="0" smtClean="0"/>
          </a:p>
          <a:p>
            <a:pPr>
              <a:spcBef>
                <a:spcPts val="200"/>
              </a:spcBef>
              <a:buSzPct val="120000"/>
              <a:buFont typeface="Wingdings" pitchFamily="2" charset="2"/>
              <a:buChar char="§"/>
            </a:pPr>
            <a:endParaRPr lang="en-GB" sz="2700" dirty="0" smtClean="0"/>
          </a:p>
        </p:txBody>
      </p:sp>
      <p:pic>
        <p:nvPicPr>
          <p:cNvPr id="51202" name="Picture 2"/>
          <p:cNvPicPr>
            <a:picLocks noChangeAspect="1" noChangeArrowheads="1"/>
          </p:cNvPicPr>
          <p:nvPr/>
        </p:nvPicPr>
        <p:blipFill>
          <a:blip r:embed="rId2">
            <a:lum bright="-30000" contrast="30000"/>
          </a:blip>
          <a:srcRect l="10204"/>
          <a:stretch>
            <a:fillRect/>
          </a:stretch>
        </p:blipFill>
        <p:spPr bwMode="auto">
          <a:xfrm>
            <a:off x="5791200" y="4680499"/>
            <a:ext cx="3352800" cy="21013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76200"/>
            <a:ext cx="7498080" cy="1143000"/>
          </a:xfrm>
        </p:spPr>
        <p:txBody>
          <a:bodyPr>
            <a:noAutofit/>
          </a:bodyPr>
          <a:lstStyle/>
          <a:p>
            <a:pPr algn="ctr"/>
            <a:r>
              <a:rPr lang="en-GB" sz="3200" b="1" dirty="0" smtClean="0">
                <a:latin typeface="Times New Roman" pitchFamily="18" charset="0"/>
              </a:rPr>
              <a:t>Negative Edge-Triggered RS Flip Flops</a:t>
            </a:r>
            <a:endParaRPr lang="en-GB" sz="3200" dirty="0"/>
          </a:p>
        </p:txBody>
      </p:sp>
      <p:sp>
        <p:nvSpPr>
          <p:cNvPr id="215043" name="Rectangle 3"/>
          <p:cNvSpPr>
            <a:spLocks noGrp="1" noChangeArrowheads="1"/>
          </p:cNvSpPr>
          <p:nvPr>
            <p:ph type="body" idx="1"/>
          </p:nvPr>
        </p:nvSpPr>
        <p:spPr>
          <a:xfrm>
            <a:off x="990600" y="1066800"/>
            <a:ext cx="8153400" cy="3810000"/>
          </a:xfrm>
        </p:spPr>
        <p:txBody>
          <a:bodyPr>
            <a:noAutofit/>
          </a:bodyPr>
          <a:lstStyle/>
          <a:p>
            <a:pPr>
              <a:spcBef>
                <a:spcPts val="200"/>
              </a:spcBef>
              <a:buSzPct val="120000"/>
              <a:buFont typeface="Wingdings" pitchFamily="2" charset="2"/>
              <a:buChar char="§"/>
            </a:pPr>
            <a:r>
              <a:rPr lang="en-GB" sz="2800" dirty="0" smtClean="0"/>
              <a:t>Fig.(a) is the symbol for a negative edge-triggered RS flip-flop.</a:t>
            </a:r>
          </a:p>
          <a:p>
            <a:pPr>
              <a:spcBef>
                <a:spcPts val="200"/>
              </a:spcBef>
              <a:buSzPct val="120000"/>
              <a:buFont typeface="Wingdings" pitchFamily="2" charset="2"/>
              <a:buChar char="§"/>
            </a:pPr>
            <a:r>
              <a:rPr lang="en-GB" sz="2800" dirty="0" smtClean="0"/>
              <a:t>Fig.(b) is a TT and shows that Q changes state according to the R and S inputs, but only during NTs of the clock.</a:t>
            </a:r>
          </a:p>
          <a:p>
            <a:pPr>
              <a:spcBef>
                <a:spcPts val="200"/>
              </a:spcBef>
              <a:buSzPct val="120000"/>
              <a:buFont typeface="Wingdings" pitchFamily="2" charset="2"/>
              <a:buChar char="§"/>
            </a:pPr>
            <a:r>
              <a:rPr lang="en-GB" sz="2800" dirty="0" smtClean="0"/>
              <a:t>On the IEEE symbol, the small bubble on the clock input (C) means active-low.</a:t>
            </a:r>
          </a:p>
          <a:p>
            <a:pPr>
              <a:spcBef>
                <a:spcPts val="200"/>
              </a:spcBef>
              <a:buSzPct val="120000"/>
              <a:buFont typeface="Wingdings" pitchFamily="2" charset="2"/>
              <a:buChar char="§"/>
            </a:pPr>
            <a:endParaRPr lang="en-GB" sz="2800" dirty="0" smtClean="0"/>
          </a:p>
          <a:p>
            <a:pPr>
              <a:spcBef>
                <a:spcPts val="200"/>
              </a:spcBef>
              <a:buSzPct val="120000"/>
              <a:buFont typeface="Wingdings" pitchFamily="2" charset="2"/>
              <a:buChar char="§"/>
            </a:pPr>
            <a:endParaRPr lang="en-GB" sz="2800" dirty="0" smtClean="0"/>
          </a:p>
          <a:p>
            <a:pPr>
              <a:spcBef>
                <a:spcPts val="200"/>
              </a:spcBef>
              <a:buSzPct val="120000"/>
              <a:buNone/>
            </a:pPr>
            <a:endParaRPr lang="en-GB" sz="2800" dirty="0" smtClean="0"/>
          </a:p>
          <a:p>
            <a:pPr>
              <a:spcBef>
                <a:spcPts val="200"/>
              </a:spcBef>
              <a:buSzPct val="120000"/>
              <a:buFont typeface="Wingdings" pitchFamily="2" charset="2"/>
              <a:buChar char="§"/>
            </a:pPr>
            <a:endParaRPr lang="en-GB" sz="2800" dirty="0" smtClean="0"/>
          </a:p>
        </p:txBody>
      </p:sp>
      <p:pic>
        <p:nvPicPr>
          <p:cNvPr id="52226" name="Picture 2"/>
          <p:cNvPicPr>
            <a:picLocks noChangeAspect="1" noChangeArrowheads="1"/>
          </p:cNvPicPr>
          <p:nvPr/>
        </p:nvPicPr>
        <p:blipFill>
          <a:blip r:embed="rId2">
            <a:lum bright="-40000" contrast="40000"/>
          </a:blip>
          <a:srcRect/>
          <a:stretch>
            <a:fillRect/>
          </a:stretch>
        </p:blipFill>
        <p:spPr bwMode="auto">
          <a:xfrm>
            <a:off x="1981200" y="4419600"/>
            <a:ext cx="5563154"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76200"/>
            <a:ext cx="7498080" cy="1143000"/>
          </a:xfrm>
        </p:spPr>
        <p:txBody>
          <a:bodyPr>
            <a:noAutofit/>
          </a:bodyPr>
          <a:lstStyle/>
          <a:p>
            <a:pPr algn="ctr"/>
            <a:r>
              <a:rPr lang="en-GB" sz="3200" b="1" dirty="0" smtClean="0">
                <a:latin typeface="Times New Roman" pitchFamily="18" charset="0"/>
              </a:rPr>
              <a:t>Negative Edge-Triggered RS Flip Flops</a:t>
            </a:r>
            <a:endParaRPr lang="en-GB" sz="3200" dirty="0"/>
          </a:p>
        </p:txBody>
      </p:sp>
      <p:sp>
        <p:nvSpPr>
          <p:cNvPr id="215043" name="Rectangle 3"/>
          <p:cNvSpPr>
            <a:spLocks noGrp="1" noChangeArrowheads="1"/>
          </p:cNvSpPr>
          <p:nvPr>
            <p:ph type="body" idx="1"/>
          </p:nvPr>
        </p:nvSpPr>
        <p:spPr>
          <a:xfrm>
            <a:off x="990600" y="1066800"/>
            <a:ext cx="8153400" cy="3810000"/>
          </a:xfrm>
        </p:spPr>
        <p:txBody>
          <a:bodyPr>
            <a:noAutofit/>
          </a:bodyPr>
          <a:lstStyle/>
          <a:p>
            <a:pPr>
              <a:spcBef>
                <a:spcPts val="200"/>
              </a:spcBef>
              <a:buSzPct val="120000"/>
              <a:buFont typeface="Wingdings" pitchFamily="2" charset="2"/>
              <a:buChar char="§"/>
            </a:pPr>
            <a:r>
              <a:rPr lang="en-GB" sz="2800" dirty="0" smtClean="0"/>
              <a:t>This bubble, along with the dynamic input indicator, means negative-edge trigging.</a:t>
            </a:r>
          </a:p>
          <a:p>
            <a:pPr>
              <a:spcBef>
                <a:spcPts val="200"/>
              </a:spcBef>
              <a:buSzPct val="120000"/>
              <a:buFont typeface="Wingdings" pitchFamily="2" charset="2"/>
              <a:buChar char="§"/>
            </a:pPr>
            <a:r>
              <a:rPr lang="en-GB" sz="2800" dirty="0" smtClean="0"/>
              <a:t>This FF behaves exactly like the positive edge-triggered RS FF, except that changes in output Q are synchronized with NTs of the clock (C).</a:t>
            </a:r>
          </a:p>
          <a:p>
            <a:pPr>
              <a:spcBef>
                <a:spcPts val="200"/>
              </a:spcBef>
              <a:buSzPct val="120000"/>
              <a:buFont typeface="Wingdings" pitchFamily="2" charset="2"/>
              <a:buChar char="§"/>
            </a:pPr>
            <a:endParaRPr lang="en-GB" sz="2800" dirty="0" smtClean="0"/>
          </a:p>
          <a:p>
            <a:pPr>
              <a:spcBef>
                <a:spcPts val="200"/>
              </a:spcBef>
              <a:buSzPct val="120000"/>
              <a:buFont typeface="Wingdings" pitchFamily="2" charset="2"/>
              <a:buChar char="§"/>
            </a:pPr>
            <a:endParaRPr lang="en-GB" sz="2800" dirty="0" smtClean="0"/>
          </a:p>
          <a:p>
            <a:pPr>
              <a:spcBef>
                <a:spcPts val="200"/>
              </a:spcBef>
              <a:buSzPct val="120000"/>
              <a:buNone/>
            </a:pPr>
            <a:endParaRPr lang="en-GB" sz="2800" dirty="0" smtClean="0"/>
          </a:p>
          <a:p>
            <a:pPr>
              <a:spcBef>
                <a:spcPts val="200"/>
              </a:spcBef>
              <a:buSzPct val="120000"/>
              <a:buFont typeface="Wingdings" pitchFamily="2" charset="2"/>
              <a:buChar char="§"/>
            </a:pPr>
            <a:endParaRPr lang="en-GB" sz="2800" dirty="0" smtClean="0"/>
          </a:p>
        </p:txBody>
      </p:sp>
      <p:pic>
        <p:nvPicPr>
          <p:cNvPr id="52226" name="Picture 2"/>
          <p:cNvPicPr>
            <a:picLocks noChangeAspect="1" noChangeArrowheads="1"/>
          </p:cNvPicPr>
          <p:nvPr/>
        </p:nvPicPr>
        <p:blipFill>
          <a:blip r:embed="rId2">
            <a:lum bright="-40000" contrast="40000"/>
          </a:blip>
          <a:srcRect/>
          <a:stretch>
            <a:fillRect/>
          </a:stretch>
        </p:blipFill>
        <p:spPr bwMode="auto">
          <a:xfrm>
            <a:off x="1828800" y="3581400"/>
            <a:ext cx="6181282"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76200"/>
            <a:ext cx="7498080" cy="1143000"/>
          </a:xfrm>
        </p:spPr>
        <p:txBody>
          <a:bodyPr>
            <a:noAutofit/>
          </a:bodyPr>
          <a:lstStyle/>
          <a:p>
            <a:pPr algn="ctr"/>
            <a:r>
              <a:rPr lang="en-GB" sz="3200" b="1" dirty="0" smtClean="0">
                <a:latin typeface="Times New Roman" pitchFamily="18" charset="0"/>
              </a:rPr>
              <a:t>Negative Edge-Triggered RS Flip Flops</a:t>
            </a:r>
            <a:endParaRPr lang="en-GB" sz="3200" dirty="0"/>
          </a:p>
        </p:txBody>
      </p:sp>
      <p:sp>
        <p:nvSpPr>
          <p:cNvPr id="215043" name="Rectangle 3"/>
          <p:cNvSpPr>
            <a:spLocks noGrp="1" noChangeArrowheads="1"/>
          </p:cNvSpPr>
          <p:nvPr>
            <p:ph type="body" idx="1"/>
          </p:nvPr>
        </p:nvSpPr>
        <p:spPr>
          <a:xfrm>
            <a:off x="990600" y="990600"/>
            <a:ext cx="8153400" cy="838200"/>
          </a:xfrm>
        </p:spPr>
        <p:txBody>
          <a:bodyPr>
            <a:noAutofit/>
          </a:bodyPr>
          <a:lstStyle/>
          <a:p>
            <a:pPr>
              <a:spcBef>
                <a:spcPts val="200"/>
              </a:spcBef>
              <a:buSzPct val="120000"/>
              <a:buFont typeface="Wingdings" pitchFamily="2" charset="2"/>
              <a:buChar char="§"/>
            </a:pPr>
            <a:r>
              <a:rPr lang="en-GB" sz="2400" dirty="0" smtClean="0"/>
              <a:t>Explain how Q changes of state with time using the negative edge-triggered RS FF truth table.</a:t>
            </a:r>
          </a:p>
          <a:p>
            <a:pPr>
              <a:spcBef>
                <a:spcPts val="200"/>
              </a:spcBef>
              <a:buSzPct val="120000"/>
              <a:buFont typeface="Wingdings" pitchFamily="2" charset="2"/>
              <a:buChar char="§"/>
            </a:pPr>
            <a:endParaRPr lang="en-GB" sz="2400" dirty="0" smtClean="0"/>
          </a:p>
        </p:txBody>
      </p:sp>
      <p:pic>
        <p:nvPicPr>
          <p:cNvPr id="52226" name="Picture 2"/>
          <p:cNvPicPr>
            <a:picLocks noChangeAspect="1" noChangeArrowheads="1"/>
          </p:cNvPicPr>
          <p:nvPr/>
        </p:nvPicPr>
        <p:blipFill>
          <a:blip r:embed="rId2">
            <a:lum bright="-30000" contrast="40000"/>
          </a:blip>
          <a:srcRect l="41379"/>
          <a:stretch>
            <a:fillRect/>
          </a:stretch>
        </p:blipFill>
        <p:spPr bwMode="auto">
          <a:xfrm>
            <a:off x="5715000" y="4648200"/>
            <a:ext cx="3124200" cy="2072943"/>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a:lum bright="-30000" contrast="40000"/>
          </a:blip>
          <a:srcRect t="22460" r="43198"/>
          <a:stretch>
            <a:fillRect/>
          </a:stretch>
        </p:blipFill>
        <p:spPr bwMode="auto">
          <a:xfrm>
            <a:off x="1066800" y="1798782"/>
            <a:ext cx="6553200" cy="29256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76200"/>
            <a:ext cx="7498080" cy="1143000"/>
          </a:xfrm>
        </p:spPr>
        <p:txBody>
          <a:bodyPr>
            <a:noAutofit/>
          </a:bodyPr>
          <a:lstStyle/>
          <a:p>
            <a:pPr algn="ctr"/>
            <a:r>
              <a:rPr lang="en-GB" sz="3200" b="1" dirty="0" smtClean="0">
                <a:latin typeface="Times New Roman" pitchFamily="18" charset="0"/>
              </a:rPr>
              <a:t>Negative Edge-Triggered RS Flip Flops</a:t>
            </a:r>
            <a:endParaRPr lang="en-GB" sz="3200" dirty="0"/>
          </a:p>
        </p:txBody>
      </p:sp>
      <p:sp>
        <p:nvSpPr>
          <p:cNvPr id="215043" name="Rectangle 3"/>
          <p:cNvSpPr>
            <a:spLocks noGrp="1" noChangeArrowheads="1"/>
          </p:cNvSpPr>
          <p:nvPr>
            <p:ph type="body" idx="1"/>
          </p:nvPr>
        </p:nvSpPr>
        <p:spPr>
          <a:xfrm>
            <a:off x="990600" y="1066800"/>
            <a:ext cx="8153400" cy="838200"/>
          </a:xfrm>
        </p:spPr>
        <p:txBody>
          <a:bodyPr>
            <a:noAutofit/>
          </a:bodyPr>
          <a:lstStyle/>
          <a:p>
            <a:pPr>
              <a:spcBef>
                <a:spcPts val="200"/>
              </a:spcBef>
              <a:buSzPct val="120000"/>
              <a:buFont typeface="Wingdings" pitchFamily="2" charset="2"/>
              <a:buChar char="§"/>
            </a:pPr>
            <a:r>
              <a:rPr lang="en-GB" sz="2400" dirty="0" smtClean="0"/>
              <a:t>Explain how Q changes of state with time using the negative edge-triggered RS FF truth table.</a:t>
            </a:r>
          </a:p>
          <a:p>
            <a:pPr>
              <a:spcBef>
                <a:spcPts val="200"/>
              </a:spcBef>
              <a:buSzPct val="120000"/>
              <a:buFont typeface="Wingdings" pitchFamily="2" charset="2"/>
              <a:buChar char="§"/>
            </a:pPr>
            <a:endParaRPr lang="en-GB" sz="2400" dirty="0" smtClean="0"/>
          </a:p>
        </p:txBody>
      </p:sp>
      <p:pic>
        <p:nvPicPr>
          <p:cNvPr id="52226" name="Picture 2"/>
          <p:cNvPicPr>
            <a:picLocks noChangeAspect="1" noChangeArrowheads="1"/>
          </p:cNvPicPr>
          <p:nvPr/>
        </p:nvPicPr>
        <p:blipFill>
          <a:blip r:embed="rId2">
            <a:lum bright="-30000" contrast="40000"/>
          </a:blip>
          <a:srcRect l="41379"/>
          <a:stretch>
            <a:fillRect/>
          </a:stretch>
        </p:blipFill>
        <p:spPr bwMode="auto">
          <a:xfrm>
            <a:off x="2590800" y="2362200"/>
            <a:ext cx="4114800" cy="27302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lum bright="-40000" contrast="40000"/>
          </a:blip>
          <a:srcRect r="34884"/>
          <a:stretch>
            <a:fillRect/>
          </a:stretch>
        </p:blipFill>
        <p:spPr bwMode="auto">
          <a:xfrm>
            <a:off x="1219199" y="3962400"/>
            <a:ext cx="5151673" cy="2362200"/>
          </a:xfrm>
          <a:prstGeom prst="rect">
            <a:avLst/>
          </a:prstGeom>
          <a:noFill/>
          <a:ln w="9525">
            <a:noFill/>
            <a:miter lim="800000"/>
            <a:headEnd/>
            <a:tailEnd/>
          </a:ln>
          <a:effectLst/>
        </p:spPr>
      </p:pic>
      <p:sp>
        <p:nvSpPr>
          <p:cNvPr id="215042" name="Rectangle 2"/>
          <p:cNvSpPr>
            <a:spLocks noGrp="1" noChangeArrowheads="1"/>
          </p:cNvSpPr>
          <p:nvPr>
            <p:ph type="title"/>
          </p:nvPr>
        </p:nvSpPr>
        <p:spPr>
          <a:xfrm>
            <a:off x="1435608" y="76200"/>
            <a:ext cx="7498080" cy="1143000"/>
          </a:xfrm>
        </p:spPr>
        <p:txBody>
          <a:bodyPr/>
          <a:lstStyle/>
          <a:p>
            <a:pPr algn="ctr"/>
            <a:r>
              <a:rPr lang="en-GB" b="1" dirty="0" smtClean="0">
                <a:latin typeface="Times New Roman" pitchFamily="18" charset="0"/>
              </a:rPr>
              <a:t>Edge-Triggered </a:t>
            </a:r>
            <a:r>
              <a:rPr lang="en-GB" b="1" dirty="0">
                <a:latin typeface="Times New Roman" pitchFamily="18" charset="0"/>
              </a:rPr>
              <a:t>D </a:t>
            </a:r>
            <a:r>
              <a:rPr lang="en-GB" b="1" dirty="0" smtClean="0">
                <a:latin typeface="Times New Roman" pitchFamily="18" charset="0"/>
              </a:rPr>
              <a:t>Flip Flop</a:t>
            </a:r>
            <a:endParaRPr lang="en-GB" dirty="0"/>
          </a:p>
        </p:txBody>
      </p:sp>
      <p:sp>
        <p:nvSpPr>
          <p:cNvPr id="215043" name="Rectangle 3"/>
          <p:cNvSpPr>
            <a:spLocks noGrp="1" noChangeArrowheads="1"/>
          </p:cNvSpPr>
          <p:nvPr>
            <p:ph type="body" idx="1"/>
          </p:nvPr>
        </p:nvSpPr>
        <p:spPr>
          <a:xfrm>
            <a:off x="914400" y="1096962"/>
            <a:ext cx="8229600" cy="3779838"/>
          </a:xfrm>
        </p:spPr>
        <p:txBody>
          <a:bodyPr>
            <a:noAutofit/>
          </a:bodyPr>
          <a:lstStyle/>
          <a:p>
            <a:pPr>
              <a:spcBef>
                <a:spcPts val="200"/>
              </a:spcBef>
              <a:buSzPct val="120000"/>
              <a:buFont typeface="Wingdings" pitchFamily="2" charset="2"/>
              <a:buChar char="§"/>
            </a:pPr>
            <a:r>
              <a:rPr lang="en-GB" sz="2800" dirty="0" smtClean="0"/>
              <a:t>Although the D latch is used for temporary storage in electronic instruments,  the positive-edge-triggered D flip flop is useful in digital computers and systems. </a:t>
            </a:r>
          </a:p>
          <a:p>
            <a:pPr>
              <a:spcBef>
                <a:spcPts val="200"/>
              </a:spcBef>
              <a:buSzPct val="120000"/>
              <a:buFont typeface="Wingdings" pitchFamily="2" charset="2"/>
              <a:buChar char="§"/>
            </a:pPr>
            <a:r>
              <a:rPr lang="en-GB" sz="2800" dirty="0" smtClean="0"/>
              <a:t>This kind of FF samples the data bit at a unique point in time.</a:t>
            </a:r>
          </a:p>
          <a:p>
            <a:pPr>
              <a:spcBef>
                <a:spcPts val="200"/>
              </a:spcBef>
              <a:buSzPct val="120000"/>
              <a:buFont typeface="Wingdings" pitchFamily="2" charset="2"/>
              <a:buChar char="§"/>
            </a:pPr>
            <a:endParaRPr lang="en-GB" sz="2800" dirty="0" smtClean="0"/>
          </a:p>
        </p:txBody>
      </p:sp>
      <p:sp>
        <p:nvSpPr>
          <p:cNvPr id="66" name="Text Box 4"/>
          <p:cNvSpPr txBox="1">
            <a:spLocks noChangeArrowheads="1"/>
          </p:cNvSpPr>
          <p:nvPr/>
        </p:nvSpPr>
        <p:spPr bwMode="auto">
          <a:xfrm>
            <a:off x="6477000" y="4572000"/>
            <a:ext cx="2514600" cy="1569660"/>
          </a:xfrm>
          <a:prstGeom prst="rect">
            <a:avLst/>
          </a:prstGeom>
          <a:noFill/>
          <a:ln w="9525">
            <a:noFill/>
            <a:miter lim="800000"/>
            <a:headEnd/>
            <a:tailEnd/>
          </a:ln>
          <a:effectLst/>
        </p:spPr>
        <p:txBody>
          <a:bodyPr wrap="square">
            <a:spAutoFit/>
          </a:bodyPr>
          <a:lstStyle/>
          <a:p>
            <a:pPr>
              <a:spcBef>
                <a:spcPct val="20000"/>
              </a:spcBef>
            </a:pPr>
            <a:r>
              <a:rPr lang="en-US" sz="2400" b="0" dirty="0"/>
              <a:t>A positive edge-triggered D flip-flop formed with an S-R flip-flop.</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lum bright="-40000" contrast="40000"/>
          </a:blip>
          <a:srcRect r="34884"/>
          <a:stretch>
            <a:fillRect/>
          </a:stretch>
        </p:blipFill>
        <p:spPr bwMode="auto">
          <a:xfrm>
            <a:off x="1142999" y="4267200"/>
            <a:ext cx="5151673" cy="2362200"/>
          </a:xfrm>
          <a:prstGeom prst="rect">
            <a:avLst/>
          </a:prstGeom>
          <a:noFill/>
          <a:ln w="9525">
            <a:noFill/>
            <a:miter lim="800000"/>
            <a:headEnd/>
            <a:tailEnd/>
          </a:ln>
          <a:effectLst/>
        </p:spPr>
      </p:pic>
      <p:sp>
        <p:nvSpPr>
          <p:cNvPr id="215042" name="Rectangle 2"/>
          <p:cNvSpPr>
            <a:spLocks noGrp="1" noChangeArrowheads="1"/>
          </p:cNvSpPr>
          <p:nvPr>
            <p:ph type="title"/>
          </p:nvPr>
        </p:nvSpPr>
        <p:spPr>
          <a:xfrm>
            <a:off x="1435608" y="76200"/>
            <a:ext cx="7498080" cy="1143000"/>
          </a:xfrm>
        </p:spPr>
        <p:txBody>
          <a:bodyPr/>
          <a:lstStyle/>
          <a:p>
            <a:pPr algn="ctr"/>
            <a:r>
              <a:rPr lang="en-GB" b="1" dirty="0" smtClean="0">
                <a:latin typeface="Times New Roman" pitchFamily="18" charset="0"/>
              </a:rPr>
              <a:t>Edge-Triggered </a:t>
            </a:r>
            <a:r>
              <a:rPr lang="en-GB" b="1" dirty="0">
                <a:latin typeface="Times New Roman" pitchFamily="18" charset="0"/>
              </a:rPr>
              <a:t>D </a:t>
            </a:r>
            <a:r>
              <a:rPr lang="en-GB" b="1" dirty="0" smtClean="0">
                <a:latin typeface="Times New Roman" pitchFamily="18" charset="0"/>
              </a:rPr>
              <a:t>Flip Flop</a:t>
            </a:r>
            <a:endParaRPr lang="en-GB" dirty="0"/>
          </a:p>
        </p:txBody>
      </p:sp>
      <p:sp>
        <p:nvSpPr>
          <p:cNvPr id="215043" name="Rectangle 3"/>
          <p:cNvSpPr>
            <a:spLocks noGrp="1" noChangeArrowheads="1"/>
          </p:cNvSpPr>
          <p:nvPr>
            <p:ph type="body" idx="1"/>
          </p:nvPr>
        </p:nvSpPr>
        <p:spPr>
          <a:xfrm>
            <a:off x="914400" y="1096962"/>
            <a:ext cx="8229600" cy="3779838"/>
          </a:xfrm>
        </p:spPr>
        <p:txBody>
          <a:bodyPr>
            <a:noAutofit/>
          </a:bodyPr>
          <a:lstStyle/>
          <a:p>
            <a:pPr>
              <a:spcBef>
                <a:spcPts val="200"/>
              </a:spcBef>
              <a:buSzPct val="120000"/>
              <a:buFont typeface="Wingdings" pitchFamily="2" charset="2"/>
              <a:buChar char="§"/>
            </a:pPr>
            <a:r>
              <a:rPr lang="en-GB" sz="2800" dirty="0" smtClean="0"/>
              <a:t>The clock samples D at rising edge of the clock and the output Q is set or reset according to the state of the input D.</a:t>
            </a:r>
          </a:p>
          <a:p>
            <a:pPr>
              <a:spcBef>
                <a:spcPts val="200"/>
              </a:spcBef>
              <a:buSzPct val="120000"/>
              <a:buFont typeface="Wingdings" pitchFamily="2" charset="2"/>
              <a:buChar char="§"/>
            </a:pPr>
            <a:r>
              <a:rPr lang="en-GB" sz="2800" dirty="0" smtClean="0"/>
              <a:t>This state of the output remains for the whole clock period.</a:t>
            </a:r>
          </a:p>
          <a:p>
            <a:pPr>
              <a:spcBef>
                <a:spcPts val="200"/>
              </a:spcBef>
              <a:buSzPct val="120000"/>
              <a:buFont typeface="Wingdings" pitchFamily="2" charset="2"/>
              <a:buChar char="§"/>
            </a:pPr>
            <a:r>
              <a:rPr lang="en-GB" sz="2800" dirty="0" smtClean="0"/>
              <a:t>The following figure shows a positive pulse-forming circuit at the input of a D latch.</a:t>
            </a:r>
          </a:p>
          <a:p>
            <a:pPr>
              <a:spcBef>
                <a:spcPts val="200"/>
              </a:spcBef>
              <a:buSzPct val="120000"/>
              <a:buFont typeface="Wingdings" pitchFamily="2" charset="2"/>
              <a:buChar char="§"/>
            </a:pPr>
            <a:endParaRPr lang="en-GB" sz="2800" dirty="0" smtClean="0"/>
          </a:p>
        </p:txBody>
      </p:sp>
      <p:sp>
        <p:nvSpPr>
          <p:cNvPr id="66" name="Text Box 4"/>
          <p:cNvSpPr txBox="1">
            <a:spLocks noChangeArrowheads="1"/>
          </p:cNvSpPr>
          <p:nvPr/>
        </p:nvSpPr>
        <p:spPr bwMode="auto">
          <a:xfrm>
            <a:off x="6324600" y="4495800"/>
            <a:ext cx="2514600" cy="1569660"/>
          </a:xfrm>
          <a:prstGeom prst="rect">
            <a:avLst/>
          </a:prstGeom>
          <a:noFill/>
          <a:ln w="9525">
            <a:noFill/>
            <a:miter lim="800000"/>
            <a:headEnd/>
            <a:tailEnd/>
          </a:ln>
          <a:effectLst/>
        </p:spPr>
        <p:txBody>
          <a:bodyPr wrap="square">
            <a:spAutoFit/>
          </a:bodyPr>
          <a:lstStyle/>
          <a:p>
            <a:pPr>
              <a:spcBef>
                <a:spcPct val="20000"/>
              </a:spcBef>
            </a:pPr>
            <a:r>
              <a:rPr lang="en-US" sz="2400" b="0" dirty="0"/>
              <a:t>A positive edge-triggered D flip-flop formed with an S-R flip-flop.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6"/>
          <p:cNvSpPr txBox="1">
            <a:spLocks noChangeArrowheads="1"/>
          </p:cNvSpPr>
          <p:nvPr/>
        </p:nvSpPr>
        <p:spPr bwMode="auto">
          <a:xfrm>
            <a:off x="1066800" y="914400"/>
            <a:ext cx="7848600" cy="3231654"/>
          </a:xfrm>
          <a:prstGeom prst="rect">
            <a:avLst/>
          </a:prstGeom>
          <a:noFill/>
          <a:ln w="9525">
            <a:noFill/>
            <a:miter lim="800000"/>
            <a:headEnd/>
            <a:tailEnd/>
          </a:ln>
          <a:effectLst/>
        </p:spPr>
        <p:txBody>
          <a:bodyPr wrap="square">
            <a:spAutoFit/>
          </a:bodyPr>
          <a:lstStyle/>
          <a:p>
            <a:pPr marL="346075" indent="-346075" algn="just"/>
            <a:r>
              <a:rPr lang="en-US" sz="3200" b="1" dirty="0" smtClean="0"/>
              <a:t>Half Adder</a:t>
            </a:r>
          </a:p>
          <a:p>
            <a:pPr marL="346075" indent="-346075" algn="just">
              <a:buFont typeface="Arial" pitchFamily="34" charset="0"/>
              <a:buChar char="•"/>
            </a:pPr>
            <a:endParaRPr lang="en-US" sz="1100" dirty="0" smtClean="0"/>
          </a:p>
          <a:p>
            <a:pPr marL="346075" indent="-346075" algn="just">
              <a:buFont typeface="Arial" pitchFamily="34" charset="0"/>
              <a:buChar char="•"/>
            </a:pPr>
            <a:r>
              <a:rPr lang="en-US" sz="2600" dirty="0" smtClean="0"/>
              <a:t>Half adder is a combinational logic circuit with two inputs and two outputs. </a:t>
            </a:r>
          </a:p>
          <a:p>
            <a:pPr marL="346075" indent="-346075" algn="just">
              <a:buFont typeface="Arial" pitchFamily="34" charset="0"/>
              <a:buChar char="•"/>
            </a:pPr>
            <a:r>
              <a:rPr lang="en-US" sz="2600" dirty="0" smtClean="0"/>
              <a:t>The half adder circuit is designed to add two single bit binary number A and B. It is the basic building block for addition of two single bit numbers. This circuit has two outputs </a:t>
            </a:r>
            <a:r>
              <a:rPr lang="en-US" sz="2600" b="1" dirty="0" smtClean="0"/>
              <a:t>carry</a:t>
            </a:r>
            <a:r>
              <a:rPr lang="en-US" sz="2600" dirty="0" smtClean="0"/>
              <a:t> and </a:t>
            </a:r>
            <a:r>
              <a:rPr lang="en-US" sz="2600" b="1" dirty="0" smtClean="0"/>
              <a:t>sum</a:t>
            </a:r>
            <a:r>
              <a:rPr lang="en-US" sz="2600" dirty="0" smtClean="0"/>
              <a:t>.</a:t>
            </a:r>
          </a:p>
        </p:txBody>
      </p:sp>
      <p:sp>
        <p:nvSpPr>
          <p:cNvPr id="16" name="Rectangle 2"/>
          <p:cNvSpPr txBox="1">
            <a:spLocks noChangeArrowheads="1"/>
          </p:cNvSpPr>
          <p:nvPr/>
        </p:nvSpPr>
        <p:spPr>
          <a:xfrm>
            <a:off x="1295400" y="152400"/>
            <a:ext cx="749808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Combinational Circuits</a:t>
            </a:r>
            <a:endParaRPr kumimoji="0" lang="en-GB"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89089" name="Rectangle 1"/>
          <p:cNvSpPr>
            <a:spLocks noChangeArrowheads="1"/>
          </p:cNvSpPr>
          <p:nvPr/>
        </p:nvSpPr>
        <p:spPr bwMode="auto">
          <a:xfrm>
            <a:off x="1371600" y="4114800"/>
            <a:ext cx="7620000" cy="756597"/>
          </a:xfrm>
          <a:prstGeom prst="rect">
            <a:avLst/>
          </a:prstGeom>
          <a:noFill/>
          <a:ln w="9525">
            <a:noFill/>
            <a:miter lim="800000"/>
            <a:headEnd/>
            <a:tailEnd/>
          </a:ln>
          <a:effectLst/>
        </p:spPr>
        <p:txBody>
          <a:bodyPr vert="horz" wrap="square" lIns="0" tIns="31740" rIns="31740" bIns="3174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Open Sans"/>
                <a:cs typeface="Arial" pitchFamily="34" charset="0"/>
              </a:rPr>
              <a:t>Block diagram </a:t>
            </a:r>
            <a:r>
              <a:rPr kumimoji="0" lang="en-US" sz="100" b="0" i="0" u="none" strike="noStrike" cap="none" normalizeH="0" baseline="0" dirty="0" smtClean="0">
                <a:ln>
                  <a:noFill/>
                </a:ln>
                <a:solidFill>
                  <a:schemeClr val="tx1"/>
                </a:solidFill>
                <a:effectLst/>
                <a:latin typeface="Arial" pitchFamily="34" charset="0"/>
                <a:cs typeface="Arial" pitchFamily="34" charset="0"/>
              </a:rPr>
              <a:t>                                                                                                                          	</a:t>
            </a:r>
            <a:r>
              <a:rPr lang="en-US" sz="100" dirty="0" smtClean="0">
                <a:latin typeface="Arial" pitchFamily="34" charset="0"/>
                <a:cs typeface="Arial" pitchFamily="34" charset="0"/>
              </a:rPr>
              <a:t>                                                                                                                                                                                                                       </a:t>
            </a:r>
            <a:r>
              <a:rPr kumimoji="0" lang="en-US" sz="2400" b="0" i="0" u="none" strike="noStrike" cap="none" normalizeH="0" baseline="0" dirty="0" smtClean="0">
                <a:ln>
                  <a:noFill/>
                </a:ln>
                <a:solidFill>
                  <a:srgbClr val="000000"/>
                </a:solidFill>
                <a:effectLst/>
                <a:latin typeface="Open Sans"/>
                <a:cs typeface="Arial" pitchFamily="34" charset="0"/>
              </a:rPr>
              <a:t>Truth Table</a:t>
            </a:r>
            <a:r>
              <a:rPr lang="en-US" sz="2400" dirty="0" smtClean="0">
                <a:solidFill>
                  <a:srgbClr val="000000"/>
                </a:solidFill>
                <a:latin typeface="Open Sans"/>
                <a:cs typeface="Arial" pitchFamily="34" charset="0"/>
              </a:rPr>
              <a:t>     </a:t>
            </a:r>
            <a:r>
              <a:rPr kumimoji="0" lang="en-US" sz="2400" b="0" i="0" u="none" strike="noStrike" cap="none" normalizeH="0" baseline="0" dirty="0" smtClean="0">
                <a:ln>
                  <a:noFill/>
                </a:ln>
                <a:solidFill>
                  <a:srgbClr val="000000"/>
                </a:solidFill>
                <a:effectLst/>
                <a:latin typeface="Open Sans"/>
                <a:cs typeface="Arial" pitchFamily="34" charset="0"/>
              </a:rPr>
              <a:t>Circuit Diagram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100" b="0" i="0" u="none" strike="noStrike" cap="none" normalizeH="0" baseline="0" dirty="0" smtClean="0">
                <a:ln>
                  <a:noFill/>
                </a:ln>
                <a:solidFill>
                  <a:schemeClr val="tx1"/>
                </a:solidFill>
                <a:effectLst/>
                <a:latin typeface="Arial" pitchFamily="34" charset="0"/>
                <a:cs typeface="Arial" pitchFamily="34" charset="0"/>
              </a:rPr>
              <a:t>                                                  </a:t>
            </a:r>
            <a:br>
              <a:rPr kumimoji="0" lang="en-US" sz="100" b="0" i="0" u="none" strike="noStrike" cap="none" normalizeH="0" baseline="0" dirty="0" smtClean="0">
                <a:ln>
                  <a:noFill/>
                </a:ln>
                <a:solidFill>
                  <a:schemeClr val="tx1"/>
                </a:solidFill>
                <a:effectLst/>
                <a:latin typeface="Arial" pitchFamily="34" charset="0"/>
                <a:cs typeface="Arial" pitchFamily="34" charset="0"/>
              </a:rPr>
            </a:br>
            <a:endParaRPr kumimoji="0" lang="en-US" sz="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9090" name="Picture 2" descr="Block Diagram of Half Adder"/>
          <p:cNvPicPr>
            <a:picLocks noChangeAspect="1" noChangeArrowheads="1"/>
          </p:cNvPicPr>
          <p:nvPr/>
        </p:nvPicPr>
        <p:blipFill>
          <a:blip r:embed="rId2"/>
          <a:srcRect/>
          <a:stretch>
            <a:fillRect/>
          </a:stretch>
        </p:blipFill>
        <p:spPr bwMode="auto">
          <a:xfrm>
            <a:off x="1035861" y="4724400"/>
            <a:ext cx="3840939" cy="1381125"/>
          </a:xfrm>
          <a:prstGeom prst="rect">
            <a:avLst/>
          </a:prstGeom>
          <a:noFill/>
        </p:spPr>
      </p:pic>
      <p:pic>
        <p:nvPicPr>
          <p:cNvPr id="89091" name="Picture 3" descr="Half Adder Truth Table"/>
          <p:cNvPicPr>
            <a:picLocks noChangeAspect="1" noChangeArrowheads="1"/>
          </p:cNvPicPr>
          <p:nvPr/>
        </p:nvPicPr>
        <p:blipFill>
          <a:blip r:embed="rId3"/>
          <a:srcRect/>
          <a:stretch>
            <a:fillRect/>
          </a:stretch>
        </p:blipFill>
        <p:spPr bwMode="auto">
          <a:xfrm>
            <a:off x="4724400" y="4522838"/>
            <a:ext cx="1828800" cy="2182762"/>
          </a:xfrm>
          <a:prstGeom prst="rect">
            <a:avLst/>
          </a:prstGeom>
          <a:noFill/>
        </p:spPr>
      </p:pic>
      <p:pic>
        <p:nvPicPr>
          <p:cNvPr id="89093" name="Picture 5" descr="Half Adder Circuit Diagram"/>
          <p:cNvPicPr>
            <a:picLocks noChangeAspect="1" noChangeArrowheads="1"/>
          </p:cNvPicPr>
          <p:nvPr/>
        </p:nvPicPr>
        <p:blipFill>
          <a:blip r:embed="rId4"/>
          <a:srcRect/>
          <a:stretch>
            <a:fillRect/>
          </a:stretch>
        </p:blipFill>
        <p:spPr bwMode="auto">
          <a:xfrm>
            <a:off x="6476999" y="4724400"/>
            <a:ext cx="2365983" cy="1676400"/>
          </a:xfrm>
          <a:prstGeom prst="rect">
            <a:avLst/>
          </a:prstGeom>
          <a:noFill/>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strips(downRight)">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46038"/>
            <a:ext cx="7498080" cy="1143000"/>
          </a:xfrm>
        </p:spPr>
        <p:txBody>
          <a:bodyPr/>
          <a:lstStyle/>
          <a:p>
            <a:pPr algn="ctr"/>
            <a:r>
              <a:rPr lang="en-GB" b="1" dirty="0" smtClean="0">
                <a:latin typeface="Times New Roman" pitchFamily="18" charset="0"/>
              </a:rPr>
              <a:t>Edge-Triggered </a:t>
            </a:r>
            <a:r>
              <a:rPr lang="en-GB" b="1" dirty="0">
                <a:latin typeface="Times New Roman" pitchFamily="18" charset="0"/>
              </a:rPr>
              <a:t>D </a:t>
            </a:r>
            <a:r>
              <a:rPr lang="en-GB" b="1" dirty="0" smtClean="0">
                <a:latin typeface="Times New Roman" pitchFamily="18" charset="0"/>
              </a:rPr>
              <a:t>Flip Flop</a:t>
            </a:r>
            <a:endParaRPr lang="en-GB" dirty="0"/>
          </a:p>
        </p:txBody>
      </p:sp>
      <p:sp>
        <p:nvSpPr>
          <p:cNvPr id="215043" name="Rectangle 3"/>
          <p:cNvSpPr>
            <a:spLocks noGrp="1" noChangeArrowheads="1"/>
          </p:cNvSpPr>
          <p:nvPr>
            <p:ph type="body" idx="1"/>
          </p:nvPr>
        </p:nvSpPr>
        <p:spPr>
          <a:xfrm>
            <a:off x="1066800" y="1066800"/>
            <a:ext cx="8001000" cy="2743200"/>
          </a:xfrm>
        </p:spPr>
        <p:txBody>
          <a:bodyPr>
            <a:noAutofit/>
          </a:bodyPr>
          <a:lstStyle/>
          <a:p>
            <a:pPr>
              <a:spcBef>
                <a:spcPts val="200"/>
              </a:spcBef>
              <a:buSzPct val="120000"/>
              <a:buFont typeface="Wingdings" pitchFamily="2" charset="2"/>
              <a:buChar char="§"/>
            </a:pPr>
            <a:r>
              <a:rPr lang="en-GB" sz="2800" dirty="0" smtClean="0"/>
              <a:t>The narrow positive pulse (PT) enables the AND gates for an instant.</a:t>
            </a:r>
          </a:p>
          <a:p>
            <a:pPr>
              <a:spcBef>
                <a:spcPts val="200"/>
              </a:spcBef>
              <a:buSzPct val="120000"/>
              <a:buFont typeface="Wingdings" pitchFamily="2" charset="2"/>
              <a:buChar char="§"/>
            </a:pPr>
            <a:r>
              <a:rPr lang="en-GB" sz="2800" dirty="0" smtClean="0"/>
              <a:t>The effect is to activate the AND gates during the PT of C, which is equivalent to sampling the value of D for an instant. </a:t>
            </a:r>
          </a:p>
        </p:txBody>
      </p:sp>
      <p:grpSp>
        <p:nvGrpSpPr>
          <p:cNvPr id="2" name="Group 63"/>
          <p:cNvGrpSpPr>
            <a:grpSpLocks/>
          </p:cNvGrpSpPr>
          <p:nvPr/>
        </p:nvGrpSpPr>
        <p:grpSpPr bwMode="auto">
          <a:xfrm>
            <a:off x="5486400" y="5105400"/>
            <a:ext cx="3505201" cy="1905000"/>
            <a:chOff x="3025" y="2348"/>
            <a:chExt cx="2112" cy="950"/>
          </a:xfrm>
        </p:grpSpPr>
        <p:graphicFrame>
          <p:nvGraphicFramePr>
            <p:cNvPr id="87" name="Object 60"/>
            <p:cNvGraphicFramePr>
              <a:graphicFrameLocks noChangeAspect="1"/>
            </p:cNvGraphicFramePr>
            <p:nvPr/>
          </p:nvGraphicFramePr>
          <p:xfrm>
            <a:off x="3025" y="2348"/>
            <a:ext cx="2112" cy="950"/>
          </p:xfrm>
          <a:graphic>
            <a:graphicData uri="http://schemas.openxmlformats.org/presentationml/2006/ole">
              <p:oleObj spid="_x0000_s45058" name="Document" r:id="rId3" imgW="3514900" imgH="1530018" progId="Word.Document.8">
                <p:embed/>
              </p:oleObj>
            </a:graphicData>
          </a:graphic>
        </p:graphicFrame>
        <p:sp>
          <p:nvSpPr>
            <p:cNvPr id="88" name="Line 61"/>
            <p:cNvSpPr>
              <a:spLocks noChangeShapeType="1"/>
            </p:cNvSpPr>
            <p:nvPr/>
          </p:nvSpPr>
          <p:spPr bwMode="auto">
            <a:xfrm>
              <a:off x="3072" y="2544"/>
              <a:ext cx="1968" cy="0"/>
            </a:xfrm>
            <a:prstGeom prst="line">
              <a:avLst/>
            </a:prstGeom>
            <a:noFill/>
            <a:ln w="9525">
              <a:solidFill>
                <a:schemeClr val="tx1"/>
              </a:solidFill>
              <a:round/>
              <a:headEnd/>
              <a:tailEnd/>
            </a:ln>
            <a:effectLst/>
          </p:spPr>
          <p:txBody>
            <a:bodyPr wrap="none" anchor="ctr"/>
            <a:lstStyle/>
            <a:p>
              <a:endParaRPr lang="en-US"/>
            </a:p>
          </p:txBody>
        </p:sp>
        <p:sp>
          <p:nvSpPr>
            <p:cNvPr id="89" name="Line 62"/>
            <p:cNvSpPr>
              <a:spLocks noChangeShapeType="1"/>
            </p:cNvSpPr>
            <p:nvPr/>
          </p:nvSpPr>
          <p:spPr bwMode="auto">
            <a:xfrm rot="5400000" flipV="1">
              <a:off x="3352" y="2744"/>
              <a:ext cx="812" cy="29"/>
            </a:xfrm>
            <a:prstGeom prst="line">
              <a:avLst/>
            </a:prstGeom>
            <a:noFill/>
            <a:ln w="9525">
              <a:solidFill>
                <a:schemeClr val="tx1"/>
              </a:solidFill>
              <a:round/>
              <a:headEnd/>
              <a:tailEnd/>
            </a:ln>
            <a:effectLst/>
          </p:spPr>
          <p:txBody>
            <a:bodyPr wrap="none" anchor="ctr"/>
            <a:lstStyle/>
            <a:p>
              <a:endParaRPr lang="en-US"/>
            </a:p>
          </p:txBody>
        </p:sp>
      </p:grpSp>
      <p:grpSp>
        <p:nvGrpSpPr>
          <p:cNvPr id="3" name="Group 128"/>
          <p:cNvGrpSpPr/>
          <p:nvPr/>
        </p:nvGrpSpPr>
        <p:grpSpPr>
          <a:xfrm>
            <a:off x="1143001" y="3352800"/>
            <a:ext cx="5029200" cy="1680766"/>
            <a:chOff x="990600" y="4264025"/>
            <a:chExt cx="3657600" cy="1222375"/>
          </a:xfrm>
        </p:grpSpPr>
        <p:sp>
          <p:nvSpPr>
            <p:cNvPr id="119" name="Line 110"/>
            <p:cNvSpPr>
              <a:spLocks noChangeShapeType="1"/>
            </p:cNvSpPr>
            <p:nvPr/>
          </p:nvSpPr>
          <p:spPr bwMode="auto">
            <a:xfrm>
              <a:off x="3082462" y="4495800"/>
              <a:ext cx="651338" cy="0"/>
            </a:xfrm>
            <a:prstGeom prst="line">
              <a:avLst/>
            </a:prstGeom>
            <a:noFill/>
            <a:ln w="19050">
              <a:solidFill>
                <a:schemeClr val="tx1"/>
              </a:solidFill>
              <a:round/>
              <a:headEnd/>
              <a:tailEnd/>
            </a:ln>
            <a:effectLst/>
          </p:spPr>
          <p:txBody>
            <a:bodyPr wrap="none" anchor="ctr"/>
            <a:lstStyle/>
            <a:p>
              <a:endParaRPr lang="en-US"/>
            </a:p>
          </p:txBody>
        </p:sp>
        <p:sp>
          <p:nvSpPr>
            <p:cNvPr id="91" name="Line 11"/>
            <p:cNvSpPr>
              <a:spLocks noChangeShapeType="1"/>
            </p:cNvSpPr>
            <p:nvPr/>
          </p:nvSpPr>
          <p:spPr bwMode="auto">
            <a:xfrm>
              <a:off x="1600200" y="4416425"/>
              <a:ext cx="914400" cy="0"/>
            </a:xfrm>
            <a:prstGeom prst="line">
              <a:avLst/>
            </a:prstGeom>
            <a:noFill/>
            <a:ln w="19050">
              <a:solidFill>
                <a:schemeClr val="tx1"/>
              </a:solidFill>
              <a:round/>
              <a:headEnd/>
              <a:tailEnd/>
            </a:ln>
            <a:effectLst/>
          </p:spPr>
          <p:txBody>
            <a:bodyPr wrap="none" anchor="ctr"/>
            <a:lstStyle/>
            <a:p>
              <a:endParaRPr lang="en-US"/>
            </a:p>
          </p:txBody>
        </p:sp>
        <p:sp>
          <p:nvSpPr>
            <p:cNvPr id="93" name="Line 17"/>
            <p:cNvSpPr>
              <a:spLocks noChangeShapeType="1"/>
            </p:cNvSpPr>
            <p:nvPr/>
          </p:nvSpPr>
          <p:spPr bwMode="auto">
            <a:xfrm>
              <a:off x="1447800" y="4876800"/>
              <a:ext cx="914400" cy="0"/>
            </a:xfrm>
            <a:prstGeom prst="line">
              <a:avLst/>
            </a:prstGeom>
            <a:noFill/>
            <a:ln w="19050">
              <a:solidFill>
                <a:schemeClr val="tx1"/>
              </a:solidFill>
              <a:round/>
              <a:headEnd/>
              <a:tailEnd/>
            </a:ln>
            <a:effectLst/>
          </p:spPr>
          <p:txBody>
            <a:bodyPr wrap="none" anchor="ctr"/>
            <a:lstStyle/>
            <a:p>
              <a:endParaRPr lang="en-US"/>
            </a:p>
          </p:txBody>
        </p:sp>
        <p:sp>
          <p:nvSpPr>
            <p:cNvPr id="97" name="Text Box 24"/>
            <p:cNvSpPr txBox="1">
              <a:spLocks noChangeArrowheads="1"/>
            </p:cNvSpPr>
            <p:nvPr/>
          </p:nvSpPr>
          <p:spPr bwMode="auto">
            <a:xfrm>
              <a:off x="990600" y="4692650"/>
              <a:ext cx="609600" cy="336550"/>
            </a:xfrm>
            <a:prstGeom prst="rect">
              <a:avLst/>
            </a:prstGeom>
            <a:noFill/>
            <a:ln w="9525">
              <a:noFill/>
              <a:miter lim="800000"/>
              <a:headEnd/>
              <a:tailEnd/>
            </a:ln>
            <a:effectLst/>
          </p:spPr>
          <p:txBody>
            <a:bodyPr>
              <a:spAutoFit/>
            </a:bodyPr>
            <a:lstStyle/>
            <a:p>
              <a:r>
                <a:rPr lang="en-GB" sz="1600" i="1" dirty="0"/>
                <a:t>CLK</a:t>
              </a:r>
            </a:p>
          </p:txBody>
        </p:sp>
        <p:grpSp>
          <p:nvGrpSpPr>
            <p:cNvPr id="4" name="Group 55"/>
            <p:cNvGrpSpPr>
              <a:grpSpLocks/>
            </p:cNvGrpSpPr>
            <p:nvPr/>
          </p:nvGrpSpPr>
          <p:grpSpPr bwMode="auto">
            <a:xfrm>
              <a:off x="2057392" y="5192712"/>
              <a:ext cx="342900" cy="293688"/>
              <a:chOff x="3648" y="2544"/>
              <a:chExt cx="216" cy="185"/>
            </a:xfrm>
          </p:grpSpPr>
          <p:sp>
            <p:nvSpPr>
              <p:cNvPr id="99" name="AutoShape 29"/>
              <p:cNvSpPr>
                <a:spLocks noChangeArrowheads="1"/>
              </p:cNvSpPr>
              <p:nvPr/>
            </p:nvSpPr>
            <p:spPr bwMode="auto">
              <a:xfrm rot="5400000">
                <a:off x="3625" y="2567"/>
                <a:ext cx="185" cy="139"/>
              </a:xfrm>
              <a:prstGeom prst="flowChartExtract">
                <a:avLst/>
              </a:prstGeom>
              <a:noFill/>
              <a:ln w="22225">
                <a:solidFill>
                  <a:schemeClr val="tx1"/>
                </a:solidFill>
                <a:miter lim="800000"/>
                <a:headEnd/>
                <a:tailEnd/>
              </a:ln>
              <a:effectLst/>
            </p:spPr>
            <p:txBody>
              <a:bodyPr wrap="none" anchor="ctr"/>
              <a:lstStyle/>
              <a:p>
                <a:endParaRPr lang="en-US"/>
              </a:p>
            </p:txBody>
          </p:sp>
          <p:sp>
            <p:nvSpPr>
              <p:cNvPr id="100" name="Oval 30"/>
              <p:cNvSpPr>
                <a:spLocks noChangeArrowheads="1"/>
              </p:cNvSpPr>
              <p:nvPr/>
            </p:nvSpPr>
            <p:spPr bwMode="auto">
              <a:xfrm>
                <a:off x="3792" y="2600"/>
                <a:ext cx="72" cy="74"/>
              </a:xfrm>
              <a:prstGeom prst="ellipse">
                <a:avLst/>
              </a:prstGeom>
              <a:noFill/>
              <a:ln w="22225">
                <a:solidFill>
                  <a:schemeClr val="tx1"/>
                </a:solidFill>
                <a:round/>
                <a:headEnd/>
                <a:tailEnd/>
              </a:ln>
              <a:effectLst/>
            </p:spPr>
            <p:txBody>
              <a:bodyPr wrap="none" anchor="ctr"/>
              <a:lstStyle/>
              <a:p>
                <a:endParaRPr lang="en-US"/>
              </a:p>
            </p:txBody>
          </p:sp>
        </p:grpSp>
        <p:sp>
          <p:nvSpPr>
            <p:cNvPr id="101" name="Line 56"/>
            <p:cNvSpPr>
              <a:spLocks noChangeShapeType="1"/>
            </p:cNvSpPr>
            <p:nvPr/>
          </p:nvSpPr>
          <p:spPr bwMode="auto">
            <a:xfrm flipV="1">
              <a:off x="1905000" y="5345112"/>
              <a:ext cx="152400" cy="0"/>
            </a:xfrm>
            <a:prstGeom prst="line">
              <a:avLst/>
            </a:prstGeom>
            <a:noFill/>
            <a:ln w="19050">
              <a:solidFill>
                <a:schemeClr val="tx1"/>
              </a:solidFill>
              <a:round/>
              <a:headEnd/>
              <a:tailEnd/>
            </a:ln>
            <a:effectLst/>
          </p:spPr>
          <p:txBody>
            <a:bodyPr wrap="none" anchor="ctr"/>
            <a:lstStyle/>
            <a:p>
              <a:endParaRPr lang="en-US"/>
            </a:p>
          </p:txBody>
        </p:sp>
        <p:sp>
          <p:nvSpPr>
            <p:cNvPr id="102" name="Rectangle 57"/>
            <p:cNvSpPr>
              <a:spLocks noChangeArrowheads="1"/>
            </p:cNvSpPr>
            <p:nvPr/>
          </p:nvSpPr>
          <p:spPr bwMode="auto">
            <a:xfrm>
              <a:off x="1371600" y="4264025"/>
              <a:ext cx="381000" cy="336550"/>
            </a:xfrm>
            <a:prstGeom prst="rect">
              <a:avLst/>
            </a:prstGeom>
            <a:noFill/>
            <a:ln w="9525">
              <a:noFill/>
              <a:miter lim="800000"/>
              <a:headEnd/>
              <a:tailEnd/>
            </a:ln>
            <a:effectLst/>
          </p:spPr>
          <p:txBody>
            <a:bodyPr>
              <a:spAutoFit/>
            </a:bodyPr>
            <a:lstStyle/>
            <a:p>
              <a:pPr>
                <a:spcBef>
                  <a:spcPct val="30000"/>
                </a:spcBef>
              </a:pPr>
              <a:r>
                <a:rPr lang="en-US" sz="1600" i="1"/>
                <a:t>D</a:t>
              </a:r>
            </a:p>
          </p:txBody>
        </p:sp>
        <p:sp>
          <p:nvSpPr>
            <p:cNvPr id="107" name="AutoShape 124"/>
            <p:cNvSpPr>
              <a:spLocks noChangeArrowheads="1"/>
            </p:cNvSpPr>
            <p:nvPr/>
          </p:nvSpPr>
          <p:spPr bwMode="auto">
            <a:xfrm>
              <a:off x="2498527" y="4267200"/>
              <a:ext cx="605830" cy="448618"/>
            </a:xfrm>
            <a:prstGeom prst="flowChartDelay">
              <a:avLst/>
            </a:prstGeom>
            <a:noFill/>
            <a:ln w="22225">
              <a:solidFill>
                <a:schemeClr val="tx1"/>
              </a:solidFill>
              <a:miter lim="800000"/>
              <a:headEnd/>
              <a:tailEnd/>
            </a:ln>
            <a:effectLst/>
          </p:spPr>
          <p:txBody>
            <a:bodyPr wrap="none" anchor="ctr"/>
            <a:lstStyle/>
            <a:p>
              <a:endParaRPr lang="en-US"/>
            </a:p>
          </p:txBody>
        </p:sp>
        <p:sp>
          <p:nvSpPr>
            <p:cNvPr id="108" name="AutoShape 127"/>
            <p:cNvSpPr>
              <a:spLocks noChangeArrowheads="1"/>
            </p:cNvSpPr>
            <p:nvPr/>
          </p:nvSpPr>
          <p:spPr bwMode="auto">
            <a:xfrm>
              <a:off x="2498527" y="5037782"/>
              <a:ext cx="605830" cy="448618"/>
            </a:xfrm>
            <a:prstGeom prst="flowChartDelay">
              <a:avLst/>
            </a:prstGeom>
            <a:noFill/>
            <a:ln w="22225">
              <a:solidFill>
                <a:schemeClr val="tx1"/>
              </a:solidFill>
              <a:miter lim="800000"/>
              <a:headEnd/>
              <a:tailEnd/>
            </a:ln>
            <a:effectLst/>
          </p:spPr>
          <p:txBody>
            <a:bodyPr wrap="none" anchor="ctr"/>
            <a:lstStyle/>
            <a:p>
              <a:endParaRPr lang="en-US"/>
            </a:p>
          </p:txBody>
        </p:sp>
        <p:cxnSp>
          <p:nvCxnSpPr>
            <p:cNvPr id="109" name="Straight Connector 108"/>
            <p:cNvCxnSpPr/>
            <p:nvPr/>
          </p:nvCxnSpPr>
          <p:spPr>
            <a:xfrm rot="5400000">
              <a:off x="2119946" y="4863146"/>
              <a:ext cx="48450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28"/>
            <p:cNvSpPr>
              <a:spLocks noChangeArrowheads="1"/>
            </p:cNvSpPr>
            <p:nvPr/>
          </p:nvSpPr>
          <p:spPr bwMode="auto">
            <a:xfrm>
              <a:off x="2286000" y="4828384"/>
              <a:ext cx="92075" cy="95721"/>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3" name="Line 18"/>
            <p:cNvSpPr>
              <a:spLocks noChangeShapeType="1"/>
            </p:cNvSpPr>
            <p:nvPr/>
          </p:nvSpPr>
          <p:spPr bwMode="auto">
            <a:xfrm flipV="1">
              <a:off x="2362200" y="5105400"/>
              <a:ext cx="152400" cy="0"/>
            </a:xfrm>
            <a:prstGeom prst="line">
              <a:avLst/>
            </a:prstGeom>
            <a:noFill/>
            <a:ln w="19050">
              <a:solidFill>
                <a:schemeClr val="tx1"/>
              </a:solidFill>
              <a:round/>
              <a:headEnd/>
              <a:tailEnd/>
            </a:ln>
            <a:effectLst/>
          </p:spPr>
          <p:txBody>
            <a:bodyPr wrap="none" anchor="ctr"/>
            <a:lstStyle/>
            <a:p>
              <a:endParaRPr lang="en-US"/>
            </a:p>
          </p:txBody>
        </p:sp>
        <p:sp>
          <p:nvSpPr>
            <p:cNvPr id="115" name="Line 18"/>
            <p:cNvSpPr>
              <a:spLocks noChangeShapeType="1"/>
            </p:cNvSpPr>
            <p:nvPr/>
          </p:nvSpPr>
          <p:spPr bwMode="auto">
            <a:xfrm flipV="1">
              <a:off x="2362200" y="4648200"/>
              <a:ext cx="152400" cy="0"/>
            </a:xfrm>
            <a:prstGeom prst="line">
              <a:avLst/>
            </a:prstGeom>
            <a:noFill/>
            <a:ln w="19050">
              <a:solidFill>
                <a:schemeClr val="tx1"/>
              </a:solidFill>
              <a:round/>
              <a:headEnd/>
              <a:tailEnd/>
            </a:ln>
            <a:effectLst/>
          </p:spPr>
          <p:txBody>
            <a:bodyPr wrap="none" anchor="ctr"/>
            <a:lstStyle/>
            <a:p>
              <a:endParaRPr lang="en-US"/>
            </a:p>
          </p:txBody>
        </p:sp>
        <p:sp>
          <p:nvSpPr>
            <p:cNvPr id="116" name="Line 18"/>
            <p:cNvSpPr>
              <a:spLocks noChangeShapeType="1"/>
            </p:cNvSpPr>
            <p:nvPr/>
          </p:nvSpPr>
          <p:spPr bwMode="auto">
            <a:xfrm flipV="1">
              <a:off x="2362200" y="5334000"/>
              <a:ext cx="152400" cy="0"/>
            </a:xfrm>
            <a:prstGeom prst="line">
              <a:avLst/>
            </a:prstGeom>
            <a:noFill/>
            <a:ln w="19050">
              <a:solidFill>
                <a:schemeClr val="tx1"/>
              </a:solidFill>
              <a:round/>
              <a:headEnd/>
              <a:tailEnd/>
            </a:ln>
            <a:effectLst/>
          </p:spPr>
          <p:txBody>
            <a:bodyPr wrap="none" anchor="ctr"/>
            <a:lstStyle/>
            <a:p>
              <a:endParaRPr lang="en-US"/>
            </a:p>
          </p:txBody>
        </p:sp>
        <p:cxnSp>
          <p:nvCxnSpPr>
            <p:cNvPr id="118" name="Straight Connector 117"/>
            <p:cNvCxnSpPr/>
            <p:nvPr/>
          </p:nvCxnSpPr>
          <p:spPr>
            <a:xfrm rot="5400000">
              <a:off x="1447006" y="4876800"/>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Line 110"/>
            <p:cNvSpPr>
              <a:spLocks noChangeShapeType="1"/>
            </p:cNvSpPr>
            <p:nvPr/>
          </p:nvSpPr>
          <p:spPr bwMode="auto">
            <a:xfrm>
              <a:off x="3082462" y="5257800"/>
              <a:ext cx="651338" cy="0"/>
            </a:xfrm>
            <a:prstGeom prst="line">
              <a:avLst/>
            </a:prstGeom>
            <a:noFill/>
            <a:ln w="19050">
              <a:solidFill>
                <a:schemeClr val="tx1"/>
              </a:solidFill>
              <a:round/>
              <a:headEnd/>
              <a:tailEnd/>
            </a:ln>
            <a:effectLst/>
          </p:spPr>
          <p:txBody>
            <a:bodyPr wrap="none" anchor="ctr"/>
            <a:lstStyle/>
            <a:p>
              <a:endParaRPr lang="en-US"/>
            </a:p>
          </p:txBody>
        </p:sp>
        <p:sp>
          <p:nvSpPr>
            <p:cNvPr id="121" name="Rectangle 10"/>
            <p:cNvSpPr>
              <a:spLocks noChangeArrowheads="1"/>
            </p:cNvSpPr>
            <p:nvPr/>
          </p:nvSpPr>
          <p:spPr bwMode="auto">
            <a:xfrm>
              <a:off x="3733800" y="4267200"/>
              <a:ext cx="762000" cy="1219200"/>
            </a:xfrm>
            <a:prstGeom prst="rect">
              <a:avLst/>
            </a:prstGeom>
            <a:noFill/>
            <a:ln w="25400">
              <a:solidFill>
                <a:schemeClr val="tx1"/>
              </a:solidFill>
              <a:miter lim="800000"/>
              <a:headEnd/>
              <a:tailEnd/>
            </a:ln>
            <a:effectLst/>
          </p:spPr>
          <p:txBody>
            <a:bodyPr wrap="none" anchor="ctr"/>
            <a:lstStyle/>
            <a:p>
              <a:endParaRPr lang="en-US"/>
            </a:p>
          </p:txBody>
        </p:sp>
        <p:sp>
          <p:nvSpPr>
            <p:cNvPr id="122" name="Text Box 15"/>
            <p:cNvSpPr txBox="1">
              <a:spLocks noChangeArrowheads="1"/>
            </p:cNvSpPr>
            <p:nvPr/>
          </p:nvSpPr>
          <p:spPr bwMode="auto">
            <a:xfrm>
              <a:off x="3733800" y="4343400"/>
              <a:ext cx="762000" cy="1077218"/>
            </a:xfrm>
            <a:prstGeom prst="rect">
              <a:avLst/>
            </a:prstGeom>
            <a:noFill/>
            <a:ln w="9525">
              <a:noFill/>
              <a:miter lim="800000"/>
              <a:headEnd/>
              <a:tailEnd/>
            </a:ln>
            <a:effectLst/>
          </p:spPr>
          <p:txBody>
            <a:bodyPr wrap="square">
              <a:spAutoFit/>
            </a:bodyPr>
            <a:lstStyle/>
            <a:p>
              <a:r>
                <a:rPr lang="en-US" sz="1600" i="1" dirty="0" smtClean="0"/>
                <a:t>S      Q</a:t>
              </a:r>
              <a:endParaRPr lang="en-US" sz="1600" i="1" dirty="0"/>
            </a:p>
            <a:p>
              <a:r>
                <a:rPr lang="en-US" sz="1600" i="1" dirty="0"/>
                <a:t> </a:t>
              </a:r>
              <a:endParaRPr lang="en-US" sz="1600" i="1" dirty="0" smtClean="0"/>
            </a:p>
            <a:p>
              <a:endParaRPr lang="en-US" sz="1600" i="1" dirty="0"/>
            </a:p>
            <a:p>
              <a:r>
                <a:rPr lang="en-US" sz="1600" i="1" dirty="0" smtClean="0"/>
                <a:t>R     Q’</a:t>
              </a:r>
              <a:endParaRPr lang="en-US" sz="1600" i="1" dirty="0"/>
            </a:p>
          </p:txBody>
        </p:sp>
        <p:sp>
          <p:nvSpPr>
            <p:cNvPr id="124" name="Line 18"/>
            <p:cNvSpPr>
              <a:spLocks noChangeShapeType="1"/>
            </p:cNvSpPr>
            <p:nvPr/>
          </p:nvSpPr>
          <p:spPr bwMode="auto">
            <a:xfrm flipV="1">
              <a:off x="4495800" y="5257800"/>
              <a:ext cx="152400" cy="0"/>
            </a:xfrm>
            <a:prstGeom prst="line">
              <a:avLst/>
            </a:prstGeom>
            <a:noFill/>
            <a:ln w="19050">
              <a:solidFill>
                <a:schemeClr val="tx1"/>
              </a:solidFill>
              <a:round/>
              <a:headEnd/>
              <a:tailEnd/>
            </a:ln>
            <a:effectLst/>
          </p:spPr>
          <p:txBody>
            <a:bodyPr wrap="none" anchor="ctr"/>
            <a:lstStyle/>
            <a:p>
              <a:endParaRPr lang="en-US"/>
            </a:p>
          </p:txBody>
        </p:sp>
        <p:sp>
          <p:nvSpPr>
            <p:cNvPr id="125" name="Line 18"/>
            <p:cNvSpPr>
              <a:spLocks noChangeShapeType="1"/>
            </p:cNvSpPr>
            <p:nvPr/>
          </p:nvSpPr>
          <p:spPr bwMode="auto">
            <a:xfrm flipV="1">
              <a:off x="4495800" y="4495800"/>
              <a:ext cx="152400" cy="0"/>
            </a:xfrm>
            <a:prstGeom prst="line">
              <a:avLst/>
            </a:prstGeom>
            <a:noFill/>
            <a:ln w="19050">
              <a:solidFill>
                <a:schemeClr val="tx1"/>
              </a:solidFill>
              <a:round/>
              <a:headEnd/>
              <a:tailEnd/>
            </a:ln>
            <a:effectLst/>
          </p:spPr>
          <p:txBody>
            <a:bodyPr wrap="none" anchor="ctr"/>
            <a:lstStyle/>
            <a:p>
              <a:endParaRPr lang="en-US"/>
            </a:p>
          </p:txBody>
        </p:sp>
        <p:sp>
          <p:nvSpPr>
            <p:cNvPr id="126" name="Rectangle 125"/>
            <p:cNvSpPr/>
            <p:nvPr/>
          </p:nvSpPr>
          <p:spPr>
            <a:xfrm>
              <a:off x="1524000" y="4648200"/>
              <a:ext cx="152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AutoShape 19"/>
            <p:cNvSpPr>
              <a:spLocks noChangeArrowheads="1"/>
            </p:cNvSpPr>
            <p:nvPr/>
          </p:nvSpPr>
          <p:spPr bwMode="auto">
            <a:xfrm rot="5400000">
              <a:off x="1524000" y="4800600"/>
              <a:ext cx="114300" cy="114300"/>
            </a:xfrm>
            <a:prstGeom prst="triangle">
              <a:avLst>
                <a:gd name="adj" fmla="val 50000"/>
              </a:avLst>
            </a:prstGeom>
            <a:noFill/>
            <a:ln w="19050">
              <a:solidFill>
                <a:schemeClr val="tx1"/>
              </a:solidFill>
              <a:miter lim="800000"/>
              <a:headEnd/>
              <a:tailEnd/>
            </a:ln>
            <a:effectLst/>
          </p:spPr>
          <p:txBody>
            <a:bodyPr wrap="none" anchor="ctr"/>
            <a:lstStyle/>
            <a:p>
              <a:endParaRPr lang="en-US"/>
            </a:p>
          </p:txBody>
        </p:sp>
        <p:sp>
          <p:nvSpPr>
            <p:cNvPr id="128" name="Text Box 24"/>
            <p:cNvSpPr txBox="1">
              <a:spLocks noChangeArrowheads="1"/>
            </p:cNvSpPr>
            <p:nvPr/>
          </p:nvSpPr>
          <p:spPr bwMode="auto">
            <a:xfrm>
              <a:off x="1524000" y="4572000"/>
              <a:ext cx="609600" cy="336550"/>
            </a:xfrm>
            <a:prstGeom prst="rect">
              <a:avLst/>
            </a:prstGeom>
            <a:noFill/>
            <a:ln w="9525">
              <a:noFill/>
              <a:miter lim="800000"/>
              <a:headEnd/>
              <a:tailEnd/>
            </a:ln>
            <a:effectLst/>
          </p:spPr>
          <p:txBody>
            <a:bodyPr>
              <a:spAutoFit/>
            </a:bodyPr>
            <a:lstStyle/>
            <a:p>
              <a:r>
                <a:rPr lang="en-GB" sz="1600" i="1" dirty="0" smtClean="0"/>
                <a:t>  </a:t>
              </a:r>
              <a:r>
                <a:rPr lang="en-GB" sz="1400" i="1" dirty="0" smtClean="0"/>
                <a:t>PT</a:t>
              </a:r>
              <a:endParaRPr lang="en-GB" sz="1600" i="1" dirty="0"/>
            </a:p>
          </p:txBody>
        </p:sp>
      </p:grpSp>
      <p:sp>
        <p:nvSpPr>
          <p:cNvPr id="34" name="Text Box 64"/>
          <p:cNvSpPr txBox="1">
            <a:spLocks noChangeArrowheads="1"/>
          </p:cNvSpPr>
          <p:nvPr/>
        </p:nvSpPr>
        <p:spPr bwMode="auto">
          <a:xfrm>
            <a:off x="914400" y="6248400"/>
            <a:ext cx="4724400" cy="461665"/>
          </a:xfrm>
          <a:prstGeom prst="rect">
            <a:avLst/>
          </a:prstGeom>
          <a:noFill/>
          <a:ln w="9525">
            <a:noFill/>
            <a:miter lim="800000"/>
            <a:headEnd/>
            <a:tailEnd/>
          </a:ln>
          <a:effectLst/>
        </p:spPr>
        <p:txBody>
          <a:bodyPr wrap="square">
            <a:spAutoFit/>
          </a:bodyPr>
          <a:lstStyle/>
          <a:p>
            <a:pPr>
              <a:spcBef>
                <a:spcPct val="20000"/>
              </a:spcBef>
            </a:pPr>
            <a:r>
              <a:rPr lang="en-US" sz="2400" dirty="0">
                <a:sym typeface="Symbol" pitchFamily="18" charset="2"/>
              </a:rPr>
              <a:t></a:t>
            </a:r>
            <a:r>
              <a:rPr lang="en-US" sz="2400" dirty="0"/>
              <a:t> = clock transition LOW to HIGH</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46038"/>
            <a:ext cx="7498080" cy="1143000"/>
          </a:xfrm>
        </p:spPr>
        <p:txBody>
          <a:bodyPr/>
          <a:lstStyle/>
          <a:p>
            <a:pPr algn="ctr"/>
            <a:r>
              <a:rPr lang="en-GB" b="1" dirty="0" smtClean="0">
                <a:latin typeface="Times New Roman" pitchFamily="18" charset="0"/>
              </a:rPr>
              <a:t>Edge-Triggered </a:t>
            </a:r>
            <a:r>
              <a:rPr lang="en-GB" b="1" dirty="0">
                <a:latin typeface="Times New Roman" pitchFamily="18" charset="0"/>
              </a:rPr>
              <a:t>D </a:t>
            </a:r>
            <a:r>
              <a:rPr lang="en-GB" b="1" dirty="0" smtClean="0">
                <a:latin typeface="Times New Roman" pitchFamily="18" charset="0"/>
              </a:rPr>
              <a:t>Flip Flop</a:t>
            </a:r>
            <a:endParaRPr lang="en-GB" dirty="0"/>
          </a:p>
        </p:txBody>
      </p:sp>
      <p:sp>
        <p:nvSpPr>
          <p:cNvPr id="215043" name="Rectangle 3"/>
          <p:cNvSpPr>
            <a:spLocks noGrp="1" noChangeArrowheads="1"/>
          </p:cNvSpPr>
          <p:nvPr>
            <p:ph type="body" idx="1"/>
          </p:nvPr>
        </p:nvSpPr>
        <p:spPr>
          <a:xfrm>
            <a:off x="1066800" y="1066800"/>
            <a:ext cx="8001000" cy="2743200"/>
          </a:xfrm>
        </p:spPr>
        <p:txBody>
          <a:bodyPr>
            <a:noAutofit/>
          </a:bodyPr>
          <a:lstStyle/>
          <a:p>
            <a:pPr>
              <a:spcBef>
                <a:spcPts val="200"/>
              </a:spcBef>
              <a:buSzPct val="120000"/>
              <a:buFont typeface="Wingdings" pitchFamily="2" charset="2"/>
              <a:buChar char="§"/>
            </a:pPr>
            <a:r>
              <a:rPr lang="en-GB" sz="2800" dirty="0" smtClean="0"/>
              <a:t>At this unique point in time, D and its complement hit the flip-flop inputs, forcing Q to set or reset (unless Q already equals D).</a:t>
            </a:r>
          </a:p>
          <a:p>
            <a:pPr>
              <a:spcBef>
                <a:spcPts val="200"/>
              </a:spcBef>
              <a:buSzPct val="120000"/>
              <a:buFont typeface="Wingdings" pitchFamily="2" charset="2"/>
              <a:buChar char="§"/>
            </a:pPr>
            <a:r>
              <a:rPr lang="en-GB" sz="2800" dirty="0" smtClean="0"/>
              <a:t>This operation is called edge triggering because the flip-flop responds only when the clock is in transition  between its two voltage states.</a:t>
            </a:r>
          </a:p>
          <a:p>
            <a:pPr>
              <a:spcBef>
                <a:spcPts val="200"/>
              </a:spcBef>
              <a:buSzPct val="120000"/>
              <a:buFont typeface="Wingdings" pitchFamily="2" charset="2"/>
              <a:buChar char="§"/>
            </a:pPr>
            <a:r>
              <a:rPr lang="en-GB" sz="2800" dirty="0" smtClean="0"/>
              <a:t>The following triggering occurs on the positive going edge of the clock and which is referred to as positive edge triggering.</a:t>
            </a:r>
          </a:p>
        </p:txBody>
      </p:sp>
      <p:grpSp>
        <p:nvGrpSpPr>
          <p:cNvPr id="2" name="Group 63"/>
          <p:cNvGrpSpPr>
            <a:grpSpLocks/>
          </p:cNvGrpSpPr>
          <p:nvPr/>
        </p:nvGrpSpPr>
        <p:grpSpPr bwMode="auto">
          <a:xfrm>
            <a:off x="5105399" y="5105400"/>
            <a:ext cx="3352801" cy="1508126"/>
            <a:chOff x="3025" y="2348"/>
            <a:chExt cx="2112" cy="950"/>
          </a:xfrm>
        </p:grpSpPr>
        <p:graphicFrame>
          <p:nvGraphicFramePr>
            <p:cNvPr id="87" name="Object 60"/>
            <p:cNvGraphicFramePr>
              <a:graphicFrameLocks noChangeAspect="1"/>
            </p:cNvGraphicFramePr>
            <p:nvPr/>
          </p:nvGraphicFramePr>
          <p:xfrm>
            <a:off x="3025" y="2348"/>
            <a:ext cx="2112" cy="950"/>
          </p:xfrm>
          <a:graphic>
            <a:graphicData uri="http://schemas.openxmlformats.org/presentationml/2006/ole">
              <p:oleObj spid="_x0000_s79874" name="Document" r:id="rId3" imgW="3514900" imgH="1530018" progId="Word.Document.8">
                <p:embed/>
              </p:oleObj>
            </a:graphicData>
          </a:graphic>
        </p:graphicFrame>
        <p:sp>
          <p:nvSpPr>
            <p:cNvPr id="88" name="Line 61"/>
            <p:cNvSpPr>
              <a:spLocks noChangeShapeType="1"/>
            </p:cNvSpPr>
            <p:nvPr/>
          </p:nvSpPr>
          <p:spPr bwMode="auto">
            <a:xfrm>
              <a:off x="3072" y="2544"/>
              <a:ext cx="1968" cy="0"/>
            </a:xfrm>
            <a:prstGeom prst="line">
              <a:avLst/>
            </a:prstGeom>
            <a:noFill/>
            <a:ln w="9525">
              <a:solidFill>
                <a:schemeClr val="tx1"/>
              </a:solidFill>
              <a:round/>
              <a:headEnd/>
              <a:tailEnd/>
            </a:ln>
            <a:effectLst/>
          </p:spPr>
          <p:txBody>
            <a:bodyPr wrap="none" anchor="ctr"/>
            <a:lstStyle/>
            <a:p>
              <a:endParaRPr lang="en-US"/>
            </a:p>
          </p:txBody>
        </p:sp>
        <p:sp>
          <p:nvSpPr>
            <p:cNvPr id="89" name="Line 62"/>
            <p:cNvSpPr>
              <a:spLocks noChangeShapeType="1"/>
            </p:cNvSpPr>
            <p:nvPr/>
          </p:nvSpPr>
          <p:spPr bwMode="auto">
            <a:xfrm rot="5400000" flipV="1">
              <a:off x="3352" y="2744"/>
              <a:ext cx="812" cy="29"/>
            </a:xfrm>
            <a:prstGeom prst="line">
              <a:avLst/>
            </a:prstGeom>
            <a:noFill/>
            <a:ln w="9525">
              <a:solidFill>
                <a:schemeClr val="tx1"/>
              </a:solidFill>
              <a:round/>
              <a:headEnd/>
              <a:tailEnd/>
            </a:ln>
            <a:effectLst/>
          </p:spPr>
          <p:txBody>
            <a:bodyPr wrap="none" anchor="ctr"/>
            <a:lstStyle/>
            <a:p>
              <a:endParaRPr lang="en-US"/>
            </a:p>
          </p:txBody>
        </p:sp>
      </p:grpSp>
      <p:grpSp>
        <p:nvGrpSpPr>
          <p:cNvPr id="3" name="Group 128"/>
          <p:cNvGrpSpPr/>
          <p:nvPr/>
        </p:nvGrpSpPr>
        <p:grpSpPr>
          <a:xfrm>
            <a:off x="990600" y="5194299"/>
            <a:ext cx="3657600" cy="1222375"/>
            <a:chOff x="990600" y="4264025"/>
            <a:chExt cx="3657600" cy="1222375"/>
          </a:xfrm>
        </p:grpSpPr>
        <p:sp>
          <p:nvSpPr>
            <p:cNvPr id="119" name="Line 110"/>
            <p:cNvSpPr>
              <a:spLocks noChangeShapeType="1"/>
            </p:cNvSpPr>
            <p:nvPr/>
          </p:nvSpPr>
          <p:spPr bwMode="auto">
            <a:xfrm>
              <a:off x="3082462" y="4495800"/>
              <a:ext cx="651338" cy="0"/>
            </a:xfrm>
            <a:prstGeom prst="line">
              <a:avLst/>
            </a:prstGeom>
            <a:noFill/>
            <a:ln w="19050">
              <a:solidFill>
                <a:schemeClr val="tx1"/>
              </a:solidFill>
              <a:round/>
              <a:headEnd/>
              <a:tailEnd/>
            </a:ln>
            <a:effectLst/>
          </p:spPr>
          <p:txBody>
            <a:bodyPr wrap="none" anchor="ctr"/>
            <a:lstStyle/>
            <a:p>
              <a:endParaRPr lang="en-US"/>
            </a:p>
          </p:txBody>
        </p:sp>
        <p:sp>
          <p:nvSpPr>
            <p:cNvPr id="91" name="Line 11"/>
            <p:cNvSpPr>
              <a:spLocks noChangeShapeType="1"/>
            </p:cNvSpPr>
            <p:nvPr/>
          </p:nvSpPr>
          <p:spPr bwMode="auto">
            <a:xfrm>
              <a:off x="1600200" y="4416425"/>
              <a:ext cx="914400" cy="0"/>
            </a:xfrm>
            <a:prstGeom prst="line">
              <a:avLst/>
            </a:prstGeom>
            <a:noFill/>
            <a:ln w="19050">
              <a:solidFill>
                <a:schemeClr val="tx1"/>
              </a:solidFill>
              <a:round/>
              <a:headEnd/>
              <a:tailEnd/>
            </a:ln>
            <a:effectLst/>
          </p:spPr>
          <p:txBody>
            <a:bodyPr wrap="none" anchor="ctr"/>
            <a:lstStyle/>
            <a:p>
              <a:endParaRPr lang="en-US"/>
            </a:p>
          </p:txBody>
        </p:sp>
        <p:sp>
          <p:nvSpPr>
            <p:cNvPr id="93" name="Line 17"/>
            <p:cNvSpPr>
              <a:spLocks noChangeShapeType="1"/>
            </p:cNvSpPr>
            <p:nvPr/>
          </p:nvSpPr>
          <p:spPr bwMode="auto">
            <a:xfrm>
              <a:off x="1447800" y="4876800"/>
              <a:ext cx="914400" cy="0"/>
            </a:xfrm>
            <a:prstGeom prst="line">
              <a:avLst/>
            </a:prstGeom>
            <a:noFill/>
            <a:ln w="19050">
              <a:solidFill>
                <a:schemeClr val="tx1"/>
              </a:solidFill>
              <a:round/>
              <a:headEnd/>
              <a:tailEnd/>
            </a:ln>
            <a:effectLst/>
          </p:spPr>
          <p:txBody>
            <a:bodyPr wrap="none" anchor="ctr"/>
            <a:lstStyle/>
            <a:p>
              <a:endParaRPr lang="en-US"/>
            </a:p>
          </p:txBody>
        </p:sp>
        <p:sp>
          <p:nvSpPr>
            <p:cNvPr id="97" name="Text Box 24"/>
            <p:cNvSpPr txBox="1">
              <a:spLocks noChangeArrowheads="1"/>
            </p:cNvSpPr>
            <p:nvPr/>
          </p:nvSpPr>
          <p:spPr bwMode="auto">
            <a:xfrm>
              <a:off x="990600" y="4692650"/>
              <a:ext cx="609600" cy="336550"/>
            </a:xfrm>
            <a:prstGeom prst="rect">
              <a:avLst/>
            </a:prstGeom>
            <a:noFill/>
            <a:ln w="9525">
              <a:noFill/>
              <a:miter lim="800000"/>
              <a:headEnd/>
              <a:tailEnd/>
            </a:ln>
            <a:effectLst/>
          </p:spPr>
          <p:txBody>
            <a:bodyPr>
              <a:spAutoFit/>
            </a:bodyPr>
            <a:lstStyle/>
            <a:p>
              <a:r>
                <a:rPr lang="en-GB" sz="1600" i="1" dirty="0"/>
                <a:t>CLK</a:t>
              </a:r>
            </a:p>
          </p:txBody>
        </p:sp>
        <p:grpSp>
          <p:nvGrpSpPr>
            <p:cNvPr id="4" name="Group 55"/>
            <p:cNvGrpSpPr>
              <a:grpSpLocks/>
            </p:cNvGrpSpPr>
            <p:nvPr/>
          </p:nvGrpSpPr>
          <p:grpSpPr bwMode="auto">
            <a:xfrm>
              <a:off x="2057392" y="5192712"/>
              <a:ext cx="342900" cy="293688"/>
              <a:chOff x="3648" y="2544"/>
              <a:chExt cx="216" cy="185"/>
            </a:xfrm>
          </p:grpSpPr>
          <p:sp>
            <p:nvSpPr>
              <p:cNvPr id="99" name="AutoShape 29"/>
              <p:cNvSpPr>
                <a:spLocks noChangeArrowheads="1"/>
              </p:cNvSpPr>
              <p:nvPr/>
            </p:nvSpPr>
            <p:spPr bwMode="auto">
              <a:xfrm rot="5400000">
                <a:off x="3625" y="2567"/>
                <a:ext cx="185" cy="139"/>
              </a:xfrm>
              <a:prstGeom prst="flowChartExtract">
                <a:avLst/>
              </a:prstGeom>
              <a:noFill/>
              <a:ln w="22225">
                <a:solidFill>
                  <a:schemeClr val="tx1"/>
                </a:solidFill>
                <a:miter lim="800000"/>
                <a:headEnd/>
                <a:tailEnd/>
              </a:ln>
              <a:effectLst/>
            </p:spPr>
            <p:txBody>
              <a:bodyPr wrap="none" anchor="ctr"/>
              <a:lstStyle/>
              <a:p>
                <a:endParaRPr lang="en-US"/>
              </a:p>
            </p:txBody>
          </p:sp>
          <p:sp>
            <p:nvSpPr>
              <p:cNvPr id="100" name="Oval 30"/>
              <p:cNvSpPr>
                <a:spLocks noChangeArrowheads="1"/>
              </p:cNvSpPr>
              <p:nvPr/>
            </p:nvSpPr>
            <p:spPr bwMode="auto">
              <a:xfrm>
                <a:off x="3792" y="2600"/>
                <a:ext cx="72" cy="74"/>
              </a:xfrm>
              <a:prstGeom prst="ellipse">
                <a:avLst/>
              </a:prstGeom>
              <a:noFill/>
              <a:ln w="22225">
                <a:solidFill>
                  <a:schemeClr val="tx1"/>
                </a:solidFill>
                <a:round/>
                <a:headEnd/>
                <a:tailEnd/>
              </a:ln>
              <a:effectLst/>
            </p:spPr>
            <p:txBody>
              <a:bodyPr wrap="none" anchor="ctr"/>
              <a:lstStyle/>
              <a:p>
                <a:endParaRPr lang="en-US"/>
              </a:p>
            </p:txBody>
          </p:sp>
        </p:grpSp>
        <p:sp>
          <p:nvSpPr>
            <p:cNvPr id="101" name="Line 56"/>
            <p:cNvSpPr>
              <a:spLocks noChangeShapeType="1"/>
            </p:cNvSpPr>
            <p:nvPr/>
          </p:nvSpPr>
          <p:spPr bwMode="auto">
            <a:xfrm flipV="1">
              <a:off x="1905000" y="5345112"/>
              <a:ext cx="152400" cy="0"/>
            </a:xfrm>
            <a:prstGeom prst="line">
              <a:avLst/>
            </a:prstGeom>
            <a:noFill/>
            <a:ln w="19050">
              <a:solidFill>
                <a:schemeClr val="tx1"/>
              </a:solidFill>
              <a:round/>
              <a:headEnd/>
              <a:tailEnd/>
            </a:ln>
            <a:effectLst/>
          </p:spPr>
          <p:txBody>
            <a:bodyPr wrap="none" anchor="ctr"/>
            <a:lstStyle/>
            <a:p>
              <a:endParaRPr lang="en-US"/>
            </a:p>
          </p:txBody>
        </p:sp>
        <p:sp>
          <p:nvSpPr>
            <p:cNvPr id="102" name="Rectangle 57"/>
            <p:cNvSpPr>
              <a:spLocks noChangeArrowheads="1"/>
            </p:cNvSpPr>
            <p:nvPr/>
          </p:nvSpPr>
          <p:spPr bwMode="auto">
            <a:xfrm>
              <a:off x="1371600" y="4264025"/>
              <a:ext cx="381000" cy="336550"/>
            </a:xfrm>
            <a:prstGeom prst="rect">
              <a:avLst/>
            </a:prstGeom>
            <a:noFill/>
            <a:ln w="9525">
              <a:noFill/>
              <a:miter lim="800000"/>
              <a:headEnd/>
              <a:tailEnd/>
            </a:ln>
            <a:effectLst/>
          </p:spPr>
          <p:txBody>
            <a:bodyPr>
              <a:spAutoFit/>
            </a:bodyPr>
            <a:lstStyle/>
            <a:p>
              <a:pPr>
                <a:spcBef>
                  <a:spcPct val="30000"/>
                </a:spcBef>
              </a:pPr>
              <a:r>
                <a:rPr lang="en-US" sz="1600" i="1"/>
                <a:t>D</a:t>
              </a:r>
            </a:p>
          </p:txBody>
        </p:sp>
        <p:sp>
          <p:nvSpPr>
            <p:cNvPr id="107" name="AutoShape 124"/>
            <p:cNvSpPr>
              <a:spLocks noChangeArrowheads="1"/>
            </p:cNvSpPr>
            <p:nvPr/>
          </p:nvSpPr>
          <p:spPr bwMode="auto">
            <a:xfrm>
              <a:off x="2498527" y="4267200"/>
              <a:ext cx="605830" cy="448618"/>
            </a:xfrm>
            <a:prstGeom prst="flowChartDelay">
              <a:avLst/>
            </a:prstGeom>
            <a:noFill/>
            <a:ln w="22225">
              <a:solidFill>
                <a:schemeClr val="tx1"/>
              </a:solidFill>
              <a:miter lim="800000"/>
              <a:headEnd/>
              <a:tailEnd/>
            </a:ln>
            <a:effectLst/>
          </p:spPr>
          <p:txBody>
            <a:bodyPr wrap="none" anchor="ctr"/>
            <a:lstStyle/>
            <a:p>
              <a:endParaRPr lang="en-US"/>
            </a:p>
          </p:txBody>
        </p:sp>
        <p:sp>
          <p:nvSpPr>
            <p:cNvPr id="108" name="AutoShape 127"/>
            <p:cNvSpPr>
              <a:spLocks noChangeArrowheads="1"/>
            </p:cNvSpPr>
            <p:nvPr/>
          </p:nvSpPr>
          <p:spPr bwMode="auto">
            <a:xfrm>
              <a:off x="2498527" y="5037782"/>
              <a:ext cx="605830" cy="448618"/>
            </a:xfrm>
            <a:prstGeom prst="flowChartDelay">
              <a:avLst/>
            </a:prstGeom>
            <a:noFill/>
            <a:ln w="22225">
              <a:solidFill>
                <a:schemeClr val="tx1"/>
              </a:solidFill>
              <a:miter lim="800000"/>
              <a:headEnd/>
              <a:tailEnd/>
            </a:ln>
            <a:effectLst/>
          </p:spPr>
          <p:txBody>
            <a:bodyPr wrap="none" anchor="ctr"/>
            <a:lstStyle/>
            <a:p>
              <a:endParaRPr lang="en-US"/>
            </a:p>
          </p:txBody>
        </p:sp>
        <p:cxnSp>
          <p:nvCxnSpPr>
            <p:cNvPr id="109" name="Straight Connector 108"/>
            <p:cNvCxnSpPr/>
            <p:nvPr/>
          </p:nvCxnSpPr>
          <p:spPr>
            <a:xfrm rot="5400000">
              <a:off x="2119946" y="4863146"/>
              <a:ext cx="48450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28"/>
            <p:cNvSpPr>
              <a:spLocks noChangeArrowheads="1"/>
            </p:cNvSpPr>
            <p:nvPr/>
          </p:nvSpPr>
          <p:spPr bwMode="auto">
            <a:xfrm>
              <a:off x="2286000" y="4828384"/>
              <a:ext cx="92075" cy="95721"/>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3" name="Line 18"/>
            <p:cNvSpPr>
              <a:spLocks noChangeShapeType="1"/>
            </p:cNvSpPr>
            <p:nvPr/>
          </p:nvSpPr>
          <p:spPr bwMode="auto">
            <a:xfrm flipV="1">
              <a:off x="2362200" y="5105400"/>
              <a:ext cx="152400" cy="0"/>
            </a:xfrm>
            <a:prstGeom prst="line">
              <a:avLst/>
            </a:prstGeom>
            <a:noFill/>
            <a:ln w="19050">
              <a:solidFill>
                <a:schemeClr val="tx1"/>
              </a:solidFill>
              <a:round/>
              <a:headEnd/>
              <a:tailEnd/>
            </a:ln>
            <a:effectLst/>
          </p:spPr>
          <p:txBody>
            <a:bodyPr wrap="none" anchor="ctr"/>
            <a:lstStyle/>
            <a:p>
              <a:endParaRPr lang="en-US"/>
            </a:p>
          </p:txBody>
        </p:sp>
        <p:sp>
          <p:nvSpPr>
            <p:cNvPr id="115" name="Line 18"/>
            <p:cNvSpPr>
              <a:spLocks noChangeShapeType="1"/>
            </p:cNvSpPr>
            <p:nvPr/>
          </p:nvSpPr>
          <p:spPr bwMode="auto">
            <a:xfrm flipV="1">
              <a:off x="2362200" y="4648200"/>
              <a:ext cx="152400" cy="0"/>
            </a:xfrm>
            <a:prstGeom prst="line">
              <a:avLst/>
            </a:prstGeom>
            <a:noFill/>
            <a:ln w="19050">
              <a:solidFill>
                <a:schemeClr val="tx1"/>
              </a:solidFill>
              <a:round/>
              <a:headEnd/>
              <a:tailEnd/>
            </a:ln>
            <a:effectLst/>
          </p:spPr>
          <p:txBody>
            <a:bodyPr wrap="none" anchor="ctr"/>
            <a:lstStyle/>
            <a:p>
              <a:endParaRPr lang="en-US"/>
            </a:p>
          </p:txBody>
        </p:sp>
        <p:sp>
          <p:nvSpPr>
            <p:cNvPr id="116" name="Line 18"/>
            <p:cNvSpPr>
              <a:spLocks noChangeShapeType="1"/>
            </p:cNvSpPr>
            <p:nvPr/>
          </p:nvSpPr>
          <p:spPr bwMode="auto">
            <a:xfrm flipV="1">
              <a:off x="2362200" y="5334000"/>
              <a:ext cx="152400" cy="0"/>
            </a:xfrm>
            <a:prstGeom prst="line">
              <a:avLst/>
            </a:prstGeom>
            <a:noFill/>
            <a:ln w="19050">
              <a:solidFill>
                <a:schemeClr val="tx1"/>
              </a:solidFill>
              <a:round/>
              <a:headEnd/>
              <a:tailEnd/>
            </a:ln>
            <a:effectLst/>
          </p:spPr>
          <p:txBody>
            <a:bodyPr wrap="none" anchor="ctr"/>
            <a:lstStyle/>
            <a:p>
              <a:endParaRPr lang="en-US"/>
            </a:p>
          </p:txBody>
        </p:sp>
        <p:cxnSp>
          <p:nvCxnSpPr>
            <p:cNvPr id="118" name="Straight Connector 117"/>
            <p:cNvCxnSpPr/>
            <p:nvPr/>
          </p:nvCxnSpPr>
          <p:spPr>
            <a:xfrm rot="5400000">
              <a:off x="1447006" y="4876800"/>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Line 110"/>
            <p:cNvSpPr>
              <a:spLocks noChangeShapeType="1"/>
            </p:cNvSpPr>
            <p:nvPr/>
          </p:nvSpPr>
          <p:spPr bwMode="auto">
            <a:xfrm>
              <a:off x="3082462" y="5257800"/>
              <a:ext cx="651338" cy="0"/>
            </a:xfrm>
            <a:prstGeom prst="line">
              <a:avLst/>
            </a:prstGeom>
            <a:noFill/>
            <a:ln w="19050">
              <a:solidFill>
                <a:schemeClr val="tx1"/>
              </a:solidFill>
              <a:round/>
              <a:headEnd/>
              <a:tailEnd/>
            </a:ln>
            <a:effectLst/>
          </p:spPr>
          <p:txBody>
            <a:bodyPr wrap="none" anchor="ctr"/>
            <a:lstStyle/>
            <a:p>
              <a:endParaRPr lang="en-US"/>
            </a:p>
          </p:txBody>
        </p:sp>
        <p:sp>
          <p:nvSpPr>
            <p:cNvPr id="121" name="Rectangle 10"/>
            <p:cNvSpPr>
              <a:spLocks noChangeArrowheads="1"/>
            </p:cNvSpPr>
            <p:nvPr/>
          </p:nvSpPr>
          <p:spPr bwMode="auto">
            <a:xfrm>
              <a:off x="3733800" y="4267200"/>
              <a:ext cx="762000" cy="1219200"/>
            </a:xfrm>
            <a:prstGeom prst="rect">
              <a:avLst/>
            </a:prstGeom>
            <a:noFill/>
            <a:ln w="25400">
              <a:solidFill>
                <a:schemeClr val="tx1"/>
              </a:solidFill>
              <a:miter lim="800000"/>
              <a:headEnd/>
              <a:tailEnd/>
            </a:ln>
            <a:effectLst/>
          </p:spPr>
          <p:txBody>
            <a:bodyPr wrap="none" anchor="ctr"/>
            <a:lstStyle/>
            <a:p>
              <a:endParaRPr lang="en-US"/>
            </a:p>
          </p:txBody>
        </p:sp>
        <p:sp>
          <p:nvSpPr>
            <p:cNvPr id="122" name="Text Box 15"/>
            <p:cNvSpPr txBox="1">
              <a:spLocks noChangeArrowheads="1"/>
            </p:cNvSpPr>
            <p:nvPr/>
          </p:nvSpPr>
          <p:spPr bwMode="auto">
            <a:xfrm>
              <a:off x="3733800" y="4343400"/>
              <a:ext cx="762000" cy="1077218"/>
            </a:xfrm>
            <a:prstGeom prst="rect">
              <a:avLst/>
            </a:prstGeom>
            <a:noFill/>
            <a:ln w="9525">
              <a:noFill/>
              <a:miter lim="800000"/>
              <a:headEnd/>
              <a:tailEnd/>
            </a:ln>
            <a:effectLst/>
          </p:spPr>
          <p:txBody>
            <a:bodyPr wrap="square">
              <a:spAutoFit/>
            </a:bodyPr>
            <a:lstStyle/>
            <a:p>
              <a:r>
                <a:rPr lang="en-US" sz="1600" i="1" dirty="0" smtClean="0"/>
                <a:t>S      Q</a:t>
              </a:r>
              <a:endParaRPr lang="en-US" sz="1600" i="1" dirty="0"/>
            </a:p>
            <a:p>
              <a:r>
                <a:rPr lang="en-US" sz="1600" i="1" dirty="0"/>
                <a:t> </a:t>
              </a:r>
              <a:endParaRPr lang="en-US" sz="1600" i="1" dirty="0" smtClean="0"/>
            </a:p>
            <a:p>
              <a:endParaRPr lang="en-US" sz="1600" i="1" dirty="0"/>
            </a:p>
            <a:p>
              <a:r>
                <a:rPr lang="en-US" sz="1600" i="1" dirty="0" smtClean="0"/>
                <a:t>R     Q’</a:t>
              </a:r>
              <a:endParaRPr lang="en-US" sz="1600" i="1" dirty="0"/>
            </a:p>
          </p:txBody>
        </p:sp>
        <p:sp>
          <p:nvSpPr>
            <p:cNvPr id="124" name="Line 18"/>
            <p:cNvSpPr>
              <a:spLocks noChangeShapeType="1"/>
            </p:cNvSpPr>
            <p:nvPr/>
          </p:nvSpPr>
          <p:spPr bwMode="auto">
            <a:xfrm flipV="1">
              <a:off x="4495800" y="5257800"/>
              <a:ext cx="152400" cy="0"/>
            </a:xfrm>
            <a:prstGeom prst="line">
              <a:avLst/>
            </a:prstGeom>
            <a:noFill/>
            <a:ln w="19050">
              <a:solidFill>
                <a:schemeClr val="tx1"/>
              </a:solidFill>
              <a:round/>
              <a:headEnd/>
              <a:tailEnd/>
            </a:ln>
            <a:effectLst/>
          </p:spPr>
          <p:txBody>
            <a:bodyPr wrap="none" anchor="ctr"/>
            <a:lstStyle/>
            <a:p>
              <a:endParaRPr lang="en-US"/>
            </a:p>
          </p:txBody>
        </p:sp>
        <p:sp>
          <p:nvSpPr>
            <p:cNvPr id="125" name="Line 18"/>
            <p:cNvSpPr>
              <a:spLocks noChangeShapeType="1"/>
            </p:cNvSpPr>
            <p:nvPr/>
          </p:nvSpPr>
          <p:spPr bwMode="auto">
            <a:xfrm flipV="1">
              <a:off x="4495800" y="4495800"/>
              <a:ext cx="152400" cy="0"/>
            </a:xfrm>
            <a:prstGeom prst="line">
              <a:avLst/>
            </a:prstGeom>
            <a:noFill/>
            <a:ln w="19050">
              <a:solidFill>
                <a:schemeClr val="tx1"/>
              </a:solidFill>
              <a:round/>
              <a:headEnd/>
              <a:tailEnd/>
            </a:ln>
            <a:effectLst/>
          </p:spPr>
          <p:txBody>
            <a:bodyPr wrap="none" anchor="ctr"/>
            <a:lstStyle/>
            <a:p>
              <a:endParaRPr lang="en-US"/>
            </a:p>
          </p:txBody>
        </p:sp>
        <p:sp>
          <p:nvSpPr>
            <p:cNvPr id="126" name="Rectangle 125"/>
            <p:cNvSpPr/>
            <p:nvPr/>
          </p:nvSpPr>
          <p:spPr>
            <a:xfrm>
              <a:off x="1524000" y="4648200"/>
              <a:ext cx="152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AutoShape 19"/>
            <p:cNvSpPr>
              <a:spLocks noChangeArrowheads="1"/>
            </p:cNvSpPr>
            <p:nvPr/>
          </p:nvSpPr>
          <p:spPr bwMode="auto">
            <a:xfrm rot="5400000">
              <a:off x="1524000" y="4800600"/>
              <a:ext cx="114300" cy="114300"/>
            </a:xfrm>
            <a:prstGeom prst="triangle">
              <a:avLst>
                <a:gd name="adj" fmla="val 50000"/>
              </a:avLst>
            </a:prstGeom>
            <a:noFill/>
            <a:ln w="19050">
              <a:solidFill>
                <a:schemeClr val="tx1"/>
              </a:solidFill>
              <a:miter lim="800000"/>
              <a:headEnd/>
              <a:tailEnd/>
            </a:ln>
            <a:effectLst/>
          </p:spPr>
          <p:txBody>
            <a:bodyPr wrap="none" anchor="ctr"/>
            <a:lstStyle/>
            <a:p>
              <a:endParaRPr lang="en-US"/>
            </a:p>
          </p:txBody>
        </p:sp>
        <p:sp>
          <p:nvSpPr>
            <p:cNvPr id="128" name="Text Box 24"/>
            <p:cNvSpPr txBox="1">
              <a:spLocks noChangeArrowheads="1"/>
            </p:cNvSpPr>
            <p:nvPr/>
          </p:nvSpPr>
          <p:spPr bwMode="auto">
            <a:xfrm>
              <a:off x="1524000" y="4572000"/>
              <a:ext cx="609600" cy="336550"/>
            </a:xfrm>
            <a:prstGeom prst="rect">
              <a:avLst/>
            </a:prstGeom>
            <a:noFill/>
            <a:ln w="9525">
              <a:noFill/>
              <a:miter lim="800000"/>
              <a:headEnd/>
              <a:tailEnd/>
            </a:ln>
            <a:effectLst/>
          </p:spPr>
          <p:txBody>
            <a:bodyPr>
              <a:spAutoFit/>
            </a:bodyPr>
            <a:lstStyle/>
            <a:p>
              <a:r>
                <a:rPr lang="en-GB" sz="1600" i="1" dirty="0" smtClean="0"/>
                <a:t>  </a:t>
              </a:r>
              <a:r>
                <a:rPr lang="en-GB" sz="1400" i="1" dirty="0" smtClean="0"/>
                <a:t>PT</a:t>
              </a:r>
              <a:endParaRPr lang="en-GB" sz="1600" i="1" dirty="0"/>
            </a:p>
          </p:txBody>
        </p:sp>
      </p:grpSp>
      <p:sp>
        <p:nvSpPr>
          <p:cNvPr id="34" name="Text Box 64"/>
          <p:cNvSpPr txBox="1">
            <a:spLocks noChangeArrowheads="1"/>
          </p:cNvSpPr>
          <p:nvPr/>
        </p:nvSpPr>
        <p:spPr bwMode="auto">
          <a:xfrm>
            <a:off x="4953000" y="6400800"/>
            <a:ext cx="3733800" cy="369332"/>
          </a:xfrm>
          <a:prstGeom prst="rect">
            <a:avLst/>
          </a:prstGeom>
          <a:noFill/>
          <a:ln w="9525">
            <a:noFill/>
            <a:miter lim="800000"/>
            <a:headEnd/>
            <a:tailEnd/>
          </a:ln>
          <a:effectLst/>
        </p:spPr>
        <p:txBody>
          <a:bodyPr wrap="square">
            <a:spAutoFit/>
          </a:bodyPr>
          <a:lstStyle/>
          <a:p>
            <a:pPr>
              <a:spcBef>
                <a:spcPct val="20000"/>
              </a:spcBef>
            </a:pPr>
            <a:r>
              <a:rPr lang="en-US" dirty="0">
                <a:sym typeface="Symbol" pitchFamily="18" charset="2"/>
              </a:rPr>
              <a:t></a:t>
            </a:r>
            <a:r>
              <a:rPr lang="en-US" dirty="0"/>
              <a:t> = clock transition LOW to HIGH</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46038"/>
            <a:ext cx="7498080" cy="1143000"/>
          </a:xfrm>
        </p:spPr>
        <p:txBody>
          <a:bodyPr/>
          <a:lstStyle/>
          <a:p>
            <a:pPr algn="ctr"/>
            <a:r>
              <a:rPr lang="en-GB" b="1" dirty="0" smtClean="0">
                <a:latin typeface="Times New Roman" pitchFamily="18" charset="0"/>
              </a:rPr>
              <a:t>Edge-Triggered </a:t>
            </a:r>
            <a:r>
              <a:rPr lang="en-GB" b="1" dirty="0">
                <a:latin typeface="Times New Roman" pitchFamily="18" charset="0"/>
              </a:rPr>
              <a:t>D </a:t>
            </a:r>
            <a:r>
              <a:rPr lang="en-GB" b="1" dirty="0" smtClean="0">
                <a:latin typeface="Times New Roman" pitchFamily="18" charset="0"/>
              </a:rPr>
              <a:t>Flip Flop</a:t>
            </a:r>
            <a:endParaRPr lang="en-GB" dirty="0"/>
          </a:p>
        </p:txBody>
      </p:sp>
      <p:sp>
        <p:nvSpPr>
          <p:cNvPr id="215043" name="Rectangle 3"/>
          <p:cNvSpPr>
            <a:spLocks noGrp="1" noChangeArrowheads="1"/>
          </p:cNvSpPr>
          <p:nvPr>
            <p:ph type="body" idx="1"/>
          </p:nvPr>
        </p:nvSpPr>
        <p:spPr>
          <a:xfrm>
            <a:off x="1066800" y="1066800"/>
            <a:ext cx="8001000" cy="2743200"/>
          </a:xfrm>
        </p:spPr>
        <p:txBody>
          <a:bodyPr>
            <a:noAutofit/>
          </a:bodyPr>
          <a:lstStyle/>
          <a:p>
            <a:pPr>
              <a:spcBef>
                <a:spcPts val="200"/>
              </a:spcBef>
              <a:buSzPct val="120000"/>
              <a:buFont typeface="Wingdings" pitchFamily="2" charset="2"/>
              <a:buChar char="§"/>
            </a:pPr>
            <a:r>
              <a:rPr lang="en-GB" sz="2800" dirty="0" smtClean="0"/>
              <a:t>Truth table summarizes the action of a positive-edge triggered D flip-flop.</a:t>
            </a:r>
          </a:p>
          <a:p>
            <a:pPr>
              <a:spcBef>
                <a:spcPts val="200"/>
              </a:spcBef>
              <a:buSzPct val="120000"/>
              <a:buFont typeface="Wingdings" pitchFamily="2" charset="2"/>
              <a:buChar char="§"/>
            </a:pPr>
            <a:r>
              <a:rPr lang="en-GB" sz="2800" dirty="0" smtClean="0"/>
              <a:t>When the clock is low, D is a don’t care and Q is latched in its last state.</a:t>
            </a:r>
          </a:p>
          <a:p>
            <a:pPr>
              <a:spcBef>
                <a:spcPts val="200"/>
              </a:spcBef>
              <a:buSzPct val="120000"/>
              <a:buFont typeface="Wingdings" pitchFamily="2" charset="2"/>
              <a:buChar char="§"/>
            </a:pPr>
            <a:endParaRPr lang="en-GB" sz="2800" dirty="0" smtClean="0"/>
          </a:p>
        </p:txBody>
      </p:sp>
      <p:grpSp>
        <p:nvGrpSpPr>
          <p:cNvPr id="2" name="Group 63"/>
          <p:cNvGrpSpPr>
            <a:grpSpLocks/>
          </p:cNvGrpSpPr>
          <p:nvPr/>
        </p:nvGrpSpPr>
        <p:grpSpPr bwMode="auto">
          <a:xfrm>
            <a:off x="5105401" y="4800600"/>
            <a:ext cx="3886199" cy="1905000"/>
            <a:chOff x="3025" y="2348"/>
            <a:chExt cx="2112" cy="950"/>
          </a:xfrm>
        </p:grpSpPr>
        <p:graphicFrame>
          <p:nvGraphicFramePr>
            <p:cNvPr id="87" name="Object 60"/>
            <p:cNvGraphicFramePr>
              <a:graphicFrameLocks noChangeAspect="1"/>
            </p:cNvGraphicFramePr>
            <p:nvPr/>
          </p:nvGraphicFramePr>
          <p:xfrm>
            <a:off x="3025" y="2348"/>
            <a:ext cx="2112" cy="950"/>
          </p:xfrm>
          <a:graphic>
            <a:graphicData uri="http://schemas.openxmlformats.org/presentationml/2006/ole">
              <p:oleObj spid="_x0000_s46082" name="Document" r:id="rId3" imgW="3514900" imgH="1530018" progId="Word.Document.8">
                <p:embed/>
              </p:oleObj>
            </a:graphicData>
          </a:graphic>
        </p:graphicFrame>
        <p:sp>
          <p:nvSpPr>
            <p:cNvPr id="88" name="Line 61"/>
            <p:cNvSpPr>
              <a:spLocks noChangeShapeType="1"/>
            </p:cNvSpPr>
            <p:nvPr/>
          </p:nvSpPr>
          <p:spPr bwMode="auto">
            <a:xfrm>
              <a:off x="3072" y="2544"/>
              <a:ext cx="1968" cy="0"/>
            </a:xfrm>
            <a:prstGeom prst="line">
              <a:avLst/>
            </a:prstGeom>
            <a:noFill/>
            <a:ln w="9525">
              <a:solidFill>
                <a:schemeClr val="tx1"/>
              </a:solidFill>
              <a:round/>
              <a:headEnd/>
              <a:tailEnd/>
            </a:ln>
            <a:effectLst/>
          </p:spPr>
          <p:txBody>
            <a:bodyPr wrap="none" anchor="ctr"/>
            <a:lstStyle/>
            <a:p>
              <a:endParaRPr lang="en-US"/>
            </a:p>
          </p:txBody>
        </p:sp>
        <p:sp>
          <p:nvSpPr>
            <p:cNvPr id="89" name="Line 62"/>
            <p:cNvSpPr>
              <a:spLocks noChangeShapeType="1"/>
            </p:cNvSpPr>
            <p:nvPr/>
          </p:nvSpPr>
          <p:spPr bwMode="auto">
            <a:xfrm rot="5400000" flipV="1">
              <a:off x="3352" y="2744"/>
              <a:ext cx="812" cy="29"/>
            </a:xfrm>
            <a:prstGeom prst="line">
              <a:avLst/>
            </a:prstGeom>
            <a:noFill/>
            <a:ln w="9525">
              <a:solidFill>
                <a:schemeClr val="tx1"/>
              </a:solidFill>
              <a:round/>
              <a:headEnd/>
              <a:tailEnd/>
            </a:ln>
            <a:effectLst/>
          </p:spPr>
          <p:txBody>
            <a:bodyPr wrap="none" anchor="ctr"/>
            <a:lstStyle/>
            <a:p>
              <a:endParaRPr lang="en-US"/>
            </a:p>
          </p:txBody>
        </p:sp>
      </p:grpSp>
      <p:grpSp>
        <p:nvGrpSpPr>
          <p:cNvPr id="3" name="Group 128"/>
          <p:cNvGrpSpPr/>
          <p:nvPr/>
        </p:nvGrpSpPr>
        <p:grpSpPr>
          <a:xfrm>
            <a:off x="1143000" y="3048000"/>
            <a:ext cx="4648200" cy="1553435"/>
            <a:chOff x="990600" y="4264025"/>
            <a:chExt cx="3657600" cy="1222375"/>
          </a:xfrm>
        </p:grpSpPr>
        <p:sp>
          <p:nvSpPr>
            <p:cNvPr id="119" name="Line 110"/>
            <p:cNvSpPr>
              <a:spLocks noChangeShapeType="1"/>
            </p:cNvSpPr>
            <p:nvPr/>
          </p:nvSpPr>
          <p:spPr bwMode="auto">
            <a:xfrm>
              <a:off x="3082462" y="4495800"/>
              <a:ext cx="651338" cy="0"/>
            </a:xfrm>
            <a:prstGeom prst="line">
              <a:avLst/>
            </a:prstGeom>
            <a:noFill/>
            <a:ln w="19050">
              <a:solidFill>
                <a:schemeClr val="tx1"/>
              </a:solidFill>
              <a:round/>
              <a:headEnd/>
              <a:tailEnd/>
            </a:ln>
            <a:effectLst/>
          </p:spPr>
          <p:txBody>
            <a:bodyPr wrap="none" anchor="ctr"/>
            <a:lstStyle/>
            <a:p>
              <a:endParaRPr lang="en-US"/>
            </a:p>
          </p:txBody>
        </p:sp>
        <p:sp>
          <p:nvSpPr>
            <p:cNvPr id="91" name="Line 11"/>
            <p:cNvSpPr>
              <a:spLocks noChangeShapeType="1"/>
            </p:cNvSpPr>
            <p:nvPr/>
          </p:nvSpPr>
          <p:spPr bwMode="auto">
            <a:xfrm>
              <a:off x="1600200" y="4416425"/>
              <a:ext cx="914400" cy="0"/>
            </a:xfrm>
            <a:prstGeom prst="line">
              <a:avLst/>
            </a:prstGeom>
            <a:noFill/>
            <a:ln w="19050">
              <a:solidFill>
                <a:schemeClr val="tx1"/>
              </a:solidFill>
              <a:round/>
              <a:headEnd/>
              <a:tailEnd/>
            </a:ln>
            <a:effectLst/>
          </p:spPr>
          <p:txBody>
            <a:bodyPr wrap="none" anchor="ctr"/>
            <a:lstStyle/>
            <a:p>
              <a:endParaRPr lang="en-US"/>
            </a:p>
          </p:txBody>
        </p:sp>
        <p:sp>
          <p:nvSpPr>
            <p:cNvPr id="93" name="Line 17"/>
            <p:cNvSpPr>
              <a:spLocks noChangeShapeType="1"/>
            </p:cNvSpPr>
            <p:nvPr/>
          </p:nvSpPr>
          <p:spPr bwMode="auto">
            <a:xfrm>
              <a:off x="1447800" y="4876800"/>
              <a:ext cx="914400" cy="0"/>
            </a:xfrm>
            <a:prstGeom prst="line">
              <a:avLst/>
            </a:prstGeom>
            <a:noFill/>
            <a:ln w="19050">
              <a:solidFill>
                <a:schemeClr val="tx1"/>
              </a:solidFill>
              <a:round/>
              <a:headEnd/>
              <a:tailEnd/>
            </a:ln>
            <a:effectLst/>
          </p:spPr>
          <p:txBody>
            <a:bodyPr wrap="none" anchor="ctr"/>
            <a:lstStyle/>
            <a:p>
              <a:endParaRPr lang="en-US"/>
            </a:p>
          </p:txBody>
        </p:sp>
        <p:sp>
          <p:nvSpPr>
            <p:cNvPr id="97" name="Text Box 24"/>
            <p:cNvSpPr txBox="1">
              <a:spLocks noChangeArrowheads="1"/>
            </p:cNvSpPr>
            <p:nvPr/>
          </p:nvSpPr>
          <p:spPr bwMode="auto">
            <a:xfrm>
              <a:off x="990600" y="4692650"/>
              <a:ext cx="609600" cy="336550"/>
            </a:xfrm>
            <a:prstGeom prst="rect">
              <a:avLst/>
            </a:prstGeom>
            <a:noFill/>
            <a:ln w="9525">
              <a:noFill/>
              <a:miter lim="800000"/>
              <a:headEnd/>
              <a:tailEnd/>
            </a:ln>
            <a:effectLst/>
          </p:spPr>
          <p:txBody>
            <a:bodyPr>
              <a:spAutoFit/>
            </a:bodyPr>
            <a:lstStyle/>
            <a:p>
              <a:r>
                <a:rPr lang="en-GB" sz="1600" i="1" dirty="0"/>
                <a:t>CLK</a:t>
              </a:r>
            </a:p>
          </p:txBody>
        </p:sp>
        <p:grpSp>
          <p:nvGrpSpPr>
            <p:cNvPr id="4" name="Group 55"/>
            <p:cNvGrpSpPr>
              <a:grpSpLocks/>
            </p:cNvGrpSpPr>
            <p:nvPr/>
          </p:nvGrpSpPr>
          <p:grpSpPr bwMode="auto">
            <a:xfrm>
              <a:off x="2057392" y="5192712"/>
              <a:ext cx="342900" cy="293688"/>
              <a:chOff x="3648" y="2544"/>
              <a:chExt cx="216" cy="185"/>
            </a:xfrm>
          </p:grpSpPr>
          <p:sp>
            <p:nvSpPr>
              <p:cNvPr id="99" name="AutoShape 29"/>
              <p:cNvSpPr>
                <a:spLocks noChangeArrowheads="1"/>
              </p:cNvSpPr>
              <p:nvPr/>
            </p:nvSpPr>
            <p:spPr bwMode="auto">
              <a:xfrm rot="5400000">
                <a:off x="3625" y="2567"/>
                <a:ext cx="185" cy="139"/>
              </a:xfrm>
              <a:prstGeom prst="flowChartExtract">
                <a:avLst/>
              </a:prstGeom>
              <a:noFill/>
              <a:ln w="22225">
                <a:solidFill>
                  <a:schemeClr val="tx1"/>
                </a:solidFill>
                <a:miter lim="800000"/>
                <a:headEnd/>
                <a:tailEnd/>
              </a:ln>
              <a:effectLst/>
            </p:spPr>
            <p:txBody>
              <a:bodyPr wrap="none" anchor="ctr"/>
              <a:lstStyle/>
              <a:p>
                <a:endParaRPr lang="en-US"/>
              </a:p>
            </p:txBody>
          </p:sp>
          <p:sp>
            <p:nvSpPr>
              <p:cNvPr id="100" name="Oval 30"/>
              <p:cNvSpPr>
                <a:spLocks noChangeArrowheads="1"/>
              </p:cNvSpPr>
              <p:nvPr/>
            </p:nvSpPr>
            <p:spPr bwMode="auto">
              <a:xfrm>
                <a:off x="3792" y="2600"/>
                <a:ext cx="72" cy="74"/>
              </a:xfrm>
              <a:prstGeom prst="ellipse">
                <a:avLst/>
              </a:prstGeom>
              <a:noFill/>
              <a:ln w="22225">
                <a:solidFill>
                  <a:schemeClr val="tx1"/>
                </a:solidFill>
                <a:round/>
                <a:headEnd/>
                <a:tailEnd/>
              </a:ln>
              <a:effectLst/>
            </p:spPr>
            <p:txBody>
              <a:bodyPr wrap="none" anchor="ctr"/>
              <a:lstStyle/>
              <a:p>
                <a:endParaRPr lang="en-US"/>
              </a:p>
            </p:txBody>
          </p:sp>
        </p:grpSp>
        <p:sp>
          <p:nvSpPr>
            <p:cNvPr id="101" name="Line 56"/>
            <p:cNvSpPr>
              <a:spLocks noChangeShapeType="1"/>
            </p:cNvSpPr>
            <p:nvPr/>
          </p:nvSpPr>
          <p:spPr bwMode="auto">
            <a:xfrm flipV="1">
              <a:off x="1905000" y="5345112"/>
              <a:ext cx="152400" cy="0"/>
            </a:xfrm>
            <a:prstGeom prst="line">
              <a:avLst/>
            </a:prstGeom>
            <a:noFill/>
            <a:ln w="19050">
              <a:solidFill>
                <a:schemeClr val="tx1"/>
              </a:solidFill>
              <a:round/>
              <a:headEnd/>
              <a:tailEnd/>
            </a:ln>
            <a:effectLst/>
          </p:spPr>
          <p:txBody>
            <a:bodyPr wrap="none" anchor="ctr"/>
            <a:lstStyle/>
            <a:p>
              <a:endParaRPr lang="en-US"/>
            </a:p>
          </p:txBody>
        </p:sp>
        <p:sp>
          <p:nvSpPr>
            <p:cNvPr id="102" name="Rectangle 57"/>
            <p:cNvSpPr>
              <a:spLocks noChangeArrowheads="1"/>
            </p:cNvSpPr>
            <p:nvPr/>
          </p:nvSpPr>
          <p:spPr bwMode="auto">
            <a:xfrm>
              <a:off x="1371600" y="4264025"/>
              <a:ext cx="381000" cy="336550"/>
            </a:xfrm>
            <a:prstGeom prst="rect">
              <a:avLst/>
            </a:prstGeom>
            <a:noFill/>
            <a:ln w="9525">
              <a:noFill/>
              <a:miter lim="800000"/>
              <a:headEnd/>
              <a:tailEnd/>
            </a:ln>
            <a:effectLst/>
          </p:spPr>
          <p:txBody>
            <a:bodyPr>
              <a:spAutoFit/>
            </a:bodyPr>
            <a:lstStyle/>
            <a:p>
              <a:pPr>
                <a:spcBef>
                  <a:spcPct val="30000"/>
                </a:spcBef>
              </a:pPr>
              <a:r>
                <a:rPr lang="en-US" sz="1600" i="1"/>
                <a:t>D</a:t>
              </a:r>
            </a:p>
          </p:txBody>
        </p:sp>
        <p:sp>
          <p:nvSpPr>
            <p:cNvPr id="107" name="AutoShape 124"/>
            <p:cNvSpPr>
              <a:spLocks noChangeArrowheads="1"/>
            </p:cNvSpPr>
            <p:nvPr/>
          </p:nvSpPr>
          <p:spPr bwMode="auto">
            <a:xfrm>
              <a:off x="2498527" y="4267200"/>
              <a:ext cx="605830" cy="448618"/>
            </a:xfrm>
            <a:prstGeom prst="flowChartDelay">
              <a:avLst/>
            </a:prstGeom>
            <a:noFill/>
            <a:ln w="22225">
              <a:solidFill>
                <a:schemeClr val="tx1"/>
              </a:solidFill>
              <a:miter lim="800000"/>
              <a:headEnd/>
              <a:tailEnd/>
            </a:ln>
            <a:effectLst/>
          </p:spPr>
          <p:txBody>
            <a:bodyPr wrap="none" anchor="ctr"/>
            <a:lstStyle/>
            <a:p>
              <a:endParaRPr lang="en-US"/>
            </a:p>
          </p:txBody>
        </p:sp>
        <p:sp>
          <p:nvSpPr>
            <p:cNvPr id="108" name="AutoShape 127"/>
            <p:cNvSpPr>
              <a:spLocks noChangeArrowheads="1"/>
            </p:cNvSpPr>
            <p:nvPr/>
          </p:nvSpPr>
          <p:spPr bwMode="auto">
            <a:xfrm>
              <a:off x="2498527" y="5037782"/>
              <a:ext cx="605830" cy="448618"/>
            </a:xfrm>
            <a:prstGeom prst="flowChartDelay">
              <a:avLst/>
            </a:prstGeom>
            <a:noFill/>
            <a:ln w="22225">
              <a:solidFill>
                <a:schemeClr val="tx1"/>
              </a:solidFill>
              <a:miter lim="800000"/>
              <a:headEnd/>
              <a:tailEnd/>
            </a:ln>
            <a:effectLst/>
          </p:spPr>
          <p:txBody>
            <a:bodyPr wrap="none" anchor="ctr"/>
            <a:lstStyle/>
            <a:p>
              <a:endParaRPr lang="en-US"/>
            </a:p>
          </p:txBody>
        </p:sp>
        <p:cxnSp>
          <p:nvCxnSpPr>
            <p:cNvPr id="109" name="Straight Connector 108"/>
            <p:cNvCxnSpPr/>
            <p:nvPr/>
          </p:nvCxnSpPr>
          <p:spPr>
            <a:xfrm rot="5400000">
              <a:off x="2119946" y="4863146"/>
              <a:ext cx="48450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28"/>
            <p:cNvSpPr>
              <a:spLocks noChangeArrowheads="1"/>
            </p:cNvSpPr>
            <p:nvPr/>
          </p:nvSpPr>
          <p:spPr bwMode="auto">
            <a:xfrm>
              <a:off x="2286000" y="4828384"/>
              <a:ext cx="92075" cy="95721"/>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3" name="Line 18"/>
            <p:cNvSpPr>
              <a:spLocks noChangeShapeType="1"/>
            </p:cNvSpPr>
            <p:nvPr/>
          </p:nvSpPr>
          <p:spPr bwMode="auto">
            <a:xfrm flipV="1">
              <a:off x="2362200" y="5105400"/>
              <a:ext cx="152400" cy="0"/>
            </a:xfrm>
            <a:prstGeom prst="line">
              <a:avLst/>
            </a:prstGeom>
            <a:noFill/>
            <a:ln w="19050">
              <a:solidFill>
                <a:schemeClr val="tx1"/>
              </a:solidFill>
              <a:round/>
              <a:headEnd/>
              <a:tailEnd/>
            </a:ln>
            <a:effectLst/>
          </p:spPr>
          <p:txBody>
            <a:bodyPr wrap="none" anchor="ctr"/>
            <a:lstStyle/>
            <a:p>
              <a:endParaRPr lang="en-US"/>
            </a:p>
          </p:txBody>
        </p:sp>
        <p:sp>
          <p:nvSpPr>
            <p:cNvPr id="115" name="Line 18"/>
            <p:cNvSpPr>
              <a:spLocks noChangeShapeType="1"/>
            </p:cNvSpPr>
            <p:nvPr/>
          </p:nvSpPr>
          <p:spPr bwMode="auto">
            <a:xfrm flipV="1">
              <a:off x="2362200" y="4648200"/>
              <a:ext cx="152400" cy="0"/>
            </a:xfrm>
            <a:prstGeom prst="line">
              <a:avLst/>
            </a:prstGeom>
            <a:noFill/>
            <a:ln w="19050">
              <a:solidFill>
                <a:schemeClr val="tx1"/>
              </a:solidFill>
              <a:round/>
              <a:headEnd/>
              <a:tailEnd/>
            </a:ln>
            <a:effectLst/>
          </p:spPr>
          <p:txBody>
            <a:bodyPr wrap="none" anchor="ctr"/>
            <a:lstStyle/>
            <a:p>
              <a:endParaRPr lang="en-US"/>
            </a:p>
          </p:txBody>
        </p:sp>
        <p:sp>
          <p:nvSpPr>
            <p:cNvPr id="116" name="Line 18"/>
            <p:cNvSpPr>
              <a:spLocks noChangeShapeType="1"/>
            </p:cNvSpPr>
            <p:nvPr/>
          </p:nvSpPr>
          <p:spPr bwMode="auto">
            <a:xfrm flipV="1">
              <a:off x="2362200" y="5334000"/>
              <a:ext cx="152400" cy="0"/>
            </a:xfrm>
            <a:prstGeom prst="line">
              <a:avLst/>
            </a:prstGeom>
            <a:noFill/>
            <a:ln w="19050">
              <a:solidFill>
                <a:schemeClr val="tx1"/>
              </a:solidFill>
              <a:round/>
              <a:headEnd/>
              <a:tailEnd/>
            </a:ln>
            <a:effectLst/>
          </p:spPr>
          <p:txBody>
            <a:bodyPr wrap="none" anchor="ctr"/>
            <a:lstStyle/>
            <a:p>
              <a:endParaRPr lang="en-US"/>
            </a:p>
          </p:txBody>
        </p:sp>
        <p:cxnSp>
          <p:nvCxnSpPr>
            <p:cNvPr id="118" name="Straight Connector 117"/>
            <p:cNvCxnSpPr/>
            <p:nvPr/>
          </p:nvCxnSpPr>
          <p:spPr>
            <a:xfrm rot="5400000">
              <a:off x="1447006" y="4876800"/>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Line 110"/>
            <p:cNvSpPr>
              <a:spLocks noChangeShapeType="1"/>
            </p:cNvSpPr>
            <p:nvPr/>
          </p:nvSpPr>
          <p:spPr bwMode="auto">
            <a:xfrm>
              <a:off x="3082462" y="5257800"/>
              <a:ext cx="651338" cy="0"/>
            </a:xfrm>
            <a:prstGeom prst="line">
              <a:avLst/>
            </a:prstGeom>
            <a:noFill/>
            <a:ln w="19050">
              <a:solidFill>
                <a:schemeClr val="tx1"/>
              </a:solidFill>
              <a:round/>
              <a:headEnd/>
              <a:tailEnd/>
            </a:ln>
            <a:effectLst/>
          </p:spPr>
          <p:txBody>
            <a:bodyPr wrap="none" anchor="ctr"/>
            <a:lstStyle/>
            <a:p>
              <a:endParaRPr lang="en-US"/>
            </a:p>
          </p:txBody>
        </p:sp>
        <p:sp>
          <p:nvSpPr>
            <p:cNvPr id="121" name="Rectangle 10"/>
            <p:cNvSpPr>
              <a:spLocks noChangeArrowheads="1"/>
            </p:cNvSpPr>
            <p:nvPr/>
          </p:nvSpPr>
          <p:spPr bwMode="auto">
            <a:xfrm>
              <a:off x="3733800" y="4267200"/>
              <a:ext cx="762000" cy="1219200"/>
            </a:xfrm>
            <a:prstGeom prst="rect">
              <a:avLst/>
            </a:prstGeom>
            <a:noFill/>
            <a:ln w="25400">
              <a:solidFill>
                <a:schemeClr val="tx1"/>
              </a:solidFill>
              <a:miter lim="800000"/>
              <a:headEnd/>
              <a:tailEnd/>
            </a:ln>
            <a:effectLst/>
          </p:spPr>
          <p:txBody>
            <a:bodyPr wrap="none" anchor="ctr"/>
            <a:lstStyle/>
            <a:p>
              <a:endParaRPr lang="en-US"/>
            </a:p>
          </p:txBody>
        </p:sp>
        <p:sp>
          <p:nvSpPr>
            <p:cNvPr id="122" name="Text Box 15"/>
            <p:cNvSpPr txBox="1">
              <a:spLocks noChangeArrowheads="1"/>
            </p:cNvSpPr>
            <p:nvPr/>
          </p:nvSpPr>
          <p:spPr bwMode="auto">
            <a:xfrm>
              <a:off x="3733800" y="4343400"/>
              <a:ext cx="762000" cy="1077218"/>
            </a:xfrm>
            <a:prstGeom prst="rect">
              <a:avLst/>
            </a:prstGeom>
            <a:noFill/>
            <a:ln w="9525">
              <a:noFill/>
              <a:miter lim="800000"/>
              <a:headEnd/>
              <a:tailEnd/>
            </a:ln>
            <a:effectLst/>
          </p:spPr>
          <p:txBody>
            <a:bodyPr wrap="square">
              <a:spAutoFit/>
            </a:bodyPr>
            <a:lstStyle/>
            <a:p>
              <a:r>
                <a:rPr lang="en-US" sz="1600" i="1" dirty="0" smtClean="0"/>
                <a:t>S      Q</a:t>
              </a:r>
              <a:endParaRPr lang="en-US" sz="1600" i="1" dirty="0"/>
            </a:p>
            <a:p>
              <a:r>
                <a:rPr lang="en-US" sz="1600" i="1" dirty="0"/>
                <a:t> </a:t>
              </a:r>
              <a:endParaRPr lang="en-US" sz="1600" i="1" dirty="0" smtClean="0"/>
            </a:p>
            <a:p>
              <a:endParaRPr lang="en-US" sz="1600" i="1" dirty="0"/>
            </a:p>
            <a:p>
              <a:r>
                <a:rPr lang="en-US" sz="1600" i="1" dirty="0" smtClean="0"/>
                <a:t>R     Q’</a:t>
              </a:r>
              <a:endParaRPr lang="en-US" sz="1600" i="1" dirty="0"/>
            </a:p>
          </p:txBody>
        </p:sp>
        <p:sp>
          <p:nvSpPr>
            <p:cNvPr id="124" name="Line 18"/>
            <p:cNvSpPr>
              <a:spLocks noChangeShapeType="1"/>
            </p:cNvSpPr>
            <p:nvPr/>
          </p:nvSpPr>
          <p:spPr bwMode="auto">
            <a:xfrm flipV="1">
              <a:off x="4495800" y="5257800"/>
              <a:ext cx="152400" cy="0"/>
            </a:xfrm>
            <a:prstGeom prst="line">
              <a:avLst/>
            </a:prstGeom>
            <a:noFill/>
            <a:ln w="19050">
              <a:solidFill>
                <a:schemeClr val="tx1"/>
              </a:solidFill>
              <a:round/>
              <a:headEnd/>
              <a:tailEnd/>
            </a:ln>
            <a:effectLst/>
          </p:spPr>
          <p:txBody>
            <a:bodyPr wrap="none" anchor="ctr"/>
            <a:lstStyle/>
            <a:p>
              <a:endParaRPr lang="en-US"/>
            </a:p>
          </p:txBody>
        </p:sp>
        <p:sp>
          <p:nvSpPr>
            <p:cNvPr id="125" name="Line 18"/>
            <p:cNvSpPr>
              <a:spLocks noChangeShapeType="1"/>
            </p:cNvSpPr>
            <p:nvPr/>
          </p:nvSpPr>
          <p:spPr bwMode="auto">
            <a:xfrm flipV="1">
              <a:off x="4495800" y="4495800"/>
              <a:ext cx="152400" cy="0"/>
            </a:xfrm>
            <a:prstGeom prst="line">
              <a:avLst/>
            </a:prstGeom>
            <a:noFill/>
            <a:ln w="19050">
              <a:solidFill>
                <a:schemeClr val="tx1"/>
              </a:solidFill>
              <a:round/>
              <a:headEnd/>
              <a:tailEnd/>
            </a:ln>
            <a:effectLst/>
          </p:spPr>
          <p:txBody>
            <a:bodyPr wrap="none" anchor="ctr"/>
            <a:lstStyle/>
            <a:p>
              <a:endParaRPr lang="en-US"/>
            </a:p>
          </p:txBody>
        </p:sp>
        <p:sp>
          <p:nvSpPr>
            <p:cNvPr id="126" name="Rectangle 125"/>
            <p:cNvSpPr/>
            <p:nvPr/>
          </p:nvSpPr>
          <p:spPr>
            <a:xfrm>
              <a:off x="1524000" y="4648200"/>
              <a:ext cx="152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AutoShape 19"/>
            <p:cNvSpPr>
              <a:spLocks noChangeArrowheads="1"/>
            </p:cNvSpPr>
            <p:nvPr/>
          </p:nvSpPr>
          <p:spPr bwMode="auto">
            <a:xfrm rot="5400000">
              <a:off x="1524000" y="4800600"/>
              <a:ext cx="114300" cy="114300"/>
            </a:xfrm>
            <a:prstGeom prst="triangle">
              <a:avLst>
                <a:gd name="adj" fmla="val 50000"/>
              </a:avLst>
            </a:prstGeom>
            <a:noFill/>
            <a:ln w="19050">
              <a:solidFill>
                <a:schemeClr val="tx1"/>
              </a:solidFill>
              <a:miter lim="800000"/>
              <a:headEnd/>
              <a:tailEnd/>
            </a:ln>
            <a:effectLst/>
          </p:spPr>
          <p:txBody>
            <a:bodyPr wrap="none" anchor="ctr"/>
            <a:lstStyle/>
            <a:p>
              <a:endParaRPr lang="en-US"/>
            </a:p>
          </p:txBody>
        </p:sp>
        <p:sp>
          <p:nvSpPr>
            <p:cNvPr id="128" name="Text Box 24"/>
            <p:cNvSpPr txBox="1">
              <a:spLocks noChangeArrowheads="1"/>
            </p:cNvSpPr>
            <p:nvPr/>
          </p:nvSpPr>
          <p:spPr bwMode="auto">
            <a:xfrm>
              <a:off x="1524000" y="4572000"/>
              <a:ext cx="609600" cy="336550"/>
            </a:xfrm>
            <a:prstGeom prst="rect">
              <a:avLst/>
            </a:prstGeom>
            <a:noFill/>
            <a:ln w="9525">
              <a:noFill/>
              <a:miter lim="800000"/>
              <a:headEnd/>
              <a:tailEnd/>
            </a:ln>
            <a:effectLst/>
          </p:spPr>
          <p:txBody>
            <a:bodyPr>
              <a:spAutoFit/>
            </a:bodyPr>
            <a:lstStyle/>
            <a:p>
              <a:r>
                <a:rPr lang="en-GB" sz="1600" i="1" dirty="0" smtClean="0"/>
                <a:t>  </a:t>
              </a:r>
              <a:r>
                <a:rPr lang="en-GB" sz="1400" i="1" dirty="0" smtClean="0"/>
                <a:t>PT</a:t>
              </a:r>
              <a:endParaRPr lang="en-GB" sz="1600" i="1" dirty="0"/>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46038"/>
            <a:ext cx="7498080" cy="1143000"/>
          </a:xfrm>
        </p:spPr>
        <p:txBody>
          <a:bodyPr/>
          <a:lstStyle/>
          <a:p>
            <a:pPr algn="ctr"/>
            <a:r>
              <a:rPr lang="en-GB" b="1" dirty="0" smtClean="0">
                <a:latin typeface="Times New Roman" pitchFamily="18" charset="0"/>
              </a:rPr>
              <a:t>Edge-Triggered </a:t>
            </a:r>
            <a:r>
              <a:rPr lang="en-GB" b="1" dirty="0">
                <a:latin typeface="Times New Roman" pitchFamily="18" charset="0"/>
              </a:rPr>
              <a:t>D </a:t>
            </a:r>
            <a:r>
              <a:rPr lang="en-GB" b="1" dirty="0" smtClean="0">
                <a:latin typeface="Times New Roman" pitchFamily="18" charset="0"/>
              </a:rPr>
              <a:t>Flip Flop</a:t>
            </a:r>
            <a:endParaRPr lang="en-GB" dirty="0"/>
          </a:p>
        </p:txBody>
      </p:sp>
      <p:sp>
        <p:nvSpPr>
          <p:cNvPr id="215043" name="Rectangle 3"/>
          <p:cNvSpPr>
            <a:spLocks noGrp="1" noChangeArrowheads="1"/>
          </p:cNvSpPr>
          <p:nvPr>
            <p:ph type="body" idx="1"/>
          </p:nvPr>
        </p:nvSpPr>
        <p:spPr>
          <a:xfrm>
            <a:off x="1066800" y="1066800"/>
            <a:ext cx="8001000" cy="2743200"/>
          </a:xfrm>
        </p:spPr>
        <p:txBody>
          <a:bodyPr>
            <a:noAutofit/>
          </a:bodyPr>
          <a:lstStyle/>
          <a:p>
            <a:pPr>
              <a:spcBef>
                <a:spcPts val="200"/>
              </a:spcBef>
              <a:buSzPct val="120000"/>
              <a:buFont typeface="Wingdings" pitchFamily="2" charset="2"/>
              <a:buChar char="§"/>
            </a:pPr>
            <a:r>
              <a:rPr lang="en-GB" sz="2800" dirty="0" smtClean="0"/>
              <a:t>On the leading edge of the clock (PT), designated by the up arrow, the data bit is loaded into the flip-flop and Q takes on the value of D.</a:t>
            </a:r>
          </a:p>
          <a:p>
            <a:pPr>
              <a:spcBef>
                <a:spcPts val="200"/>
              </a:spcBef>
              <a:buSzPct val="120000"/>
              <a:buFont typeface="Wingdings" pitchFamily="2" charset="2"/>
              <a:buChar char="§"/>
            </a:pPr>
            <a:r>
              <a:rPr lang="en-GB" sz="2800" dirty="0" smtClean="0"/>
              <a:t>When power is first applied, FF come up in random states. </a:t>
            </a:r>
          </a:p>
          <a:p>
            <a:pPr>
              <a:spcBef>
                <a:spcPts val="200"/>
              </a:spcBef>
              <a:buSzPct val="120000"/>
              <a:buFont typeface="Wingdings" pitchFamily="2" charset="2"/>
              <a:buChar char="§"/>
            </a:pPr>
            <a:r>
              <a:rPr lang="en-GB" sz="2800" dirty="0" smtClean="0"/>
              <a:t>To get some computers started, an operator has to push a RESET button.</a:t>
            </a:r>
          </a:p>
          <a:p>
            <a:pPr>
              <a:spcBef>
                <a:spcPts val="200"/>
              </a:spcBef>
              <a:buSzPct val="120000"/>
              <a:buFont typeface="Wingdings" pitchFamily="2" charset="2"/>
              <a:buChar char="§"/>
            </a:pPr>
            <a:r>
              <a:rPr lang="en-GB" sz="2800" dirty="0" smtClean="0"/>
              <a:t>This sends a CLEAR or RESET signal to all flip-flops.</a:t>
            </a:r>
          </a:p>
        </p:txBody>
      </p:sp>
      <p:grpSp>
        <p:nvGrpSpPr>
          <p:cNvPr id="2" name="Group 63"/>
          <p:cNvGrpSpPr>
            <a:grpSpLocks/>
          </p:cNvGrpSpPr>
          <p:nvPr/>
        </p:nvGrpSpPr>
        <p:grpSpPr bwMode="auto">
          <a:xfrm>
            <a:off x="4876801" y="5197474"/>
            <a:ext cx="3352801" cy="1508126"/>
            <a:chOff x="3025" y="2348"/>
            <a:chExt cx="2112" cy="950"/>
          </a:xfrm>
        </p:grpSpPr>
        <p:graphicFrame>
          <p:nvGraphicFramePr>
            <p:cNvPr id="87" name="Object 60"/>
            <p:cNvGraphicFramePr>
              <a:graphicFrameLocks noChangeAspect="1"/>
            </p:cNvGraphicFramePr>
            <p:nvPr/>
          </p:nvGraphicFramePr>
          <p:xfrm>
            <a:off x="3025" y="2348"/>
            <a:ext cx="2112" cy="950"/>
          </p:xfrm>
          <a:graphic>
            <a:graphicData uri="http://schemas.openxmlformats.org/presentationml/2006/ole">
              <p:oleObj spid="_x0000_s80898" name="Document" r:id="rId3" imgW="3514900" imgH="1530018" progId="Word.Document.8">
                <p:embed/>
              </p:oleObj>
            </a:graphicData>
          </a:graphic>
        </p:graphicFrame>
        <p:sp>
          <p:nvSpPr>
            <p:cNvPr id="88" name="Line 61"/>
            <p:cNvSpPr>
              <a:spLocks noChangeShapeType="1"/>
            </p:cNvSpPr>
            <p:nvPr/>
          </p:nvSpPr>
          <p:spPr bwMode="auto">
            <a:xfrm>
              <a:off x="3072" y="2544"/>
              <a:ext cx="1968" cy="0"/>
            </a:xfrm>
            <a:prstGeom prst="line">
              <a:avLst/>
            </a:prstGeom>
            <a:noFill/>
            <a:ln w="9525">
              <a:solidFill>
                <a:schemeClr val="tx1"/>
              </a:solidFill>
              <a:round/>
              <a:headEnd/>
              <a:tailEnd/>
            </a:ln>
            <a:effectLst/>
          </p:spPr>
          <p:txBody>
            <a:bodyPr wrap="none" anchor="ctr"/>
            <a:lstStyle/>
            <a:p>
              <a:endParaRPr lang="en-US"/>
            </a:p>
          </p:txBody>
        </p:sp>
        <p:sp>
          <p:nvSpPr>
            <p:cNvPr id="89" name="Line 62"/>
            <p:cNvSpPr>
              <a:spLocks noChangeShapeType="1"/>
            </p:cNvSpPr>
            <p:nvPr/>
          </p:nvSpPr>
          <p:spPr bwMode="auto">
            <a:xfrm rot="5400000" flipV="1">
              <a:off x="3352" y="2744"/>
              <a:ext cx="812" cy="29"/>
            </a:xfrm>
            <a:prstGeom prst="line">
              <a:avLst/>
            </a:prstGeom>
            <a:noFill/>
            <a:ln w="9525">
              <a:solidFill>
                <a:schemeClr val="tx1"/>
              </a:solidFill>
              <a:round/>
              <a:headEnd/>
              <a:tailEnd/>
            </a:ln>
            <a:effectLst/>
          </p:spPr>
          <p:txBody>
            <a:bodyPr wrap="none" anchor="ctr"/>
            <a:lstStyle/>
            <a:p>
              <a:endParaRPr lang="en-US"/>
            </a:p>
          </p:txBody>
        </p:sp>
      </p:grpSp>
      <p:grpSp>
        <p:nvGrpSpPr>
          <p:cNvPr id="3" name="Group 128"/>
          <p:cNvGrpSpPr/>
          <p:nvPr/>
        </p:nvGrpSpPr>
        <p:grpSpPr>
          <a:xfrm>
            <a:off x="990600" y="5194299"/>
            <a:ext cx="3657600" cy="1222375"/>
            <a:chOff x="990600" y="4264025"/>
            <a:chExt cx="3657600" cy="1222375"/>
          </a:xfrm>
        </p:grpSpPr>
        <p:sp>
          <p:nvSpPr>
            <p:cNvPr id="119" name="Line 110"/>
            <p:cNvSpPr>
              <a:spLocks noChangeShapeType="1"/>
            </p:cNvSpPr>
            <p:nvPr/>
          </p:nvSpPr>
          <p:spPr bwMode="auto">
            <a:xfrm>
              <a:off x="3082462" y="4495800"/>
              <a:ext cx="651338" cy="0"/>
            </a:xfrm>
            <a:prstGeom prst="line">
              <a:avLst/>
            </a:prstGeom>
            <a:noFill/>
            <a:ln w="19050">
              <a:solidFill>
                <a:schemeClr val="tx1"/>
              </a:solidFill>
              <a:round/>
              <a:headEnd/>
              <a:tailEnd/>
            </a:ln>
            <a:effectLst/>
          </p:spPr>
          <p:txBody>
            <a:bodyPr wrap="none" anchor="ctr"/>
            <a:lstStyle/>
            <a:p>
              <a:endParaRPr lang="en-US"/>
            </a:p>
          </p:txBody>
        </p:sp>
        <p:sp>
          <p:nvSpPr>
            <p:cNvPr id="91" name="Line 11"/>
            <p:cNvSpPr>
              <a:spLocks noChangeShapeType="1"/>
            </p:cNvSpPr>
            <p:nvPr/>
          </p:nvSpPr>
          <p:spPr bwMode="auto">
            <a:xfrm>
              <a:off x="1600200" y="4416425"/>
              <a:ext cx="914400" cy="0"/>
            </a:xfrm>
            <a:prstGeom prst="line">
              <a:avLst/>
            </a:prstGeom>
            <a:noFill/>
            <a:ln w="19050">
              <a:solidFill>
                <a:schemeClr val="tx1"/>
              </a:solidFill>
              <a:round/>
              <a:headEnd/>
              <a:tailEnd/>
            </a:ln>
            <a:effectLst/>
          </p:spPr>
          <p:txBody>
            <a:bodyPr wrap="none" anchor="ctr"/>
            <a:lstStyle/>
            <a:p>
              <a:endParaRPr lang="en-US"/>
            </a:p>
          </p:txBody>
        </p:sp>
        <p:sp>
          <p:nvSpPr>
            <p:cNvPr id="93" name="Line 17"/>
            <p:cNvSpPr>
              <a:spLocks noChangeShapeType="1"/>
            </p:cNvSpPr>
            <p:nvPr/>
          </p:nvSpPr>
          <p:spPr bwMode="auto">
            <a:xfrm>
              <a:off x="1447800" y="4876800"/>
              <a:ext cx="914400" cy="0"/>
            </a:xfrm>
            <a:prstGeom prst="line">
              <a:avLst/>
            </a:prstGeom>
            <a:noFill/>
            <a:ln w="19050">
              <a:solidFill>
                <a:schemeClr val="tx1"/>
              </a:solidFill>
              <a:round/>
              <a:headEnd/>
              <a:tailEnd/>
            </a:ln>
            <a:effectLst/>
          </p:spPr>
          <p:txBody>
            <a:bodyPr wrap="none" anchor="ctr"/>
            <a:lstStyle/>
            <a:p>
              <a:endParaRPr lang="en-US"/>
            </a:p>
          </p:txBody>
        </p:sp>
        <p:sp>
          <p:nvSpPr>
            <p:cNvPr id="97" name="Text Box 24"/>
            <p:cNvSpPr txBox="1">
              <a:spLocks noChangeArrowheads="1"/>
            </p:cNvSpPr>
            <p:nvPr/>
          </p:nvSpPr>
          <p:spPr bwMode="auto">
            <a:xfrm>
              <a:off x="990600" y="4692650"/>
              <a:ext cx="609600" cy="336550"/>
            </a:xfrm>
            <a:prstGeom prst="rect">
              <a:avLst/>
            </a:prstGeom>
            <a:noFill/>
            <a:ln w="9525">
              <a:noFill/>
              <a:miter lim="800000"/>
              <a:headEnd/>
              <a:tailEnd/>
            </a:ln>
            <a:effectLst/>
          </p:spPr>
          <p:txBody>
            <a:bodyPr>
              <a:spAutoFit/>
            </a:bodyPr>
            <a:lstStyle/>
            <a:p>
              <a:r>
                <a:rPr lang="en-GB" sz="1600" i="1" dirty="0"/>
                <a:t>CLK</a:t>
              </a:r>
            </a:p>
          </p:txBody>
        </p:sp>
        <p:grpSp>
          <p:nvGrpSpPr>
            <p:cNvPr id="4" name="Group 55"/>
            <p:cNvGrpSpPr>
              <a:grpSpLocks/>
            </p:cNvGrpSpPr>
            <p:nvPr/>
          </p:nvGrpSpPr>
          <p:grpSpPr bwMode="auto">
            <a:xfrm>
              <a:off x="2057392" y="5192712"/>
              <a:ext cx="342900" cy="293688"/>
              <a:chOff x="3648" y="2544"/>
              <a:chExt cx="216" cy="185"/>
            </a:xfrm>
          </p:grpSpPr>
          <p:sp>
            <p:nvSpPr>
              <p:cNvPr id="99" name="AutoShape 29"/>
              <p:cNvSpPr>
                <a:spLocks noChangeArrowheads="1"/>
              </p:cNvSpPr>
              <p:nvPr/>
            </p:nvSpPr>
            <p:spPr bwMode="auto">
              <a:xfrm rot="5400000">
                <a:off x="3625" y="2567"/>
                <a:ext cx="185" cy="139"/>
              </a:xfrm>
              <a:prstGeom prst="flowChartExtract">
                <a:avLst/>
              </a:prstGeom>
              <a:noFill/>
              <a:ln w="22225">
                <a:solidFill>
                  <a:schemeClr val="tx1"/>
                </a:solidFill>
                <a:miter lim="800000"/>
                <a:headEnd/>
                <a:tailEnd/>
              </a:ln>
              <a:effectLst/>
            </p:spPr>
            <p:txBody>
              <a:bodyPr wrap="none" anchor="ctr"/>
              <a:lstStyle/>
              <a:p>
                <a:endParaRPr lang="en-US"/>
              </a:p>
            </p:txBody>
          </p:sp>
          <p:sp>
            <p:nvSpPr>
              <p:cNvPr id="100" name="Oval 30"/>
              <p:cNvSpPr>
                <a:spLocks noChangeArrowheads="1"/>
              </p:cNvSpPr>
              <p:nvPr/>
            </p:nvSpPr>
            <p:spPr bwMode="auto">
              <a:xfrm>
                <a:off x="3792" y="2600"/>
                <a:ext cx="72" cy="74"/>
              </a:xfrm>
              <a:prstGeom prst="ellipse">
                <a:avLst/>
              </a:prstGeom>
              <a:noFill/>
              <a:ln w="22225">
                <a:solidFill>
                  <a:schemeClr val="tx1"/>
                </a:solidFill>
                <a:round/>
                <a:headEnd/>
                <a:tailEnd/>
              </a:ln>
              <a:effectLst/>
            </p:spPr>
            <p:txBody>
              <a:bodyPr wrap="none" anchor="ctr"/>
              <a:lstStyle/>
              <a:p>
                <a:endParaRPr lang="en-US"/>
              </a:p>
            </p:txBody>
          </p:sp>
        </p:grpSp>
        <p:sp>
          <p:nvSpPr>
            <p:cNvPr id="101" name="Line 56"/>
            <p:cNvSpPr>
              <a:spLocks noChangeShapeType="1"/>
            </p:cNvSpPr>
            <p:nvPr/>
          </p:nvSpPr>
          <p:spPr bwMode="auto">
            <a:xfrm flipV="1">
              <a:off x="1905000" y="5345112"/>
              <a:ext cx="152400" cy="0"/>
            </a:xfrm>
            <a:prstGeom prst="line">
              <a:avLst/>
            </a:prstGeom>
            <a:noFill/>
            <a:ln w="19050">
              <a:solidFill>
                <a:schemeClr val="tx1"/>
              </a:solidFill>
              <a:round/>
              <a:headEnd/>
              <a:tailEnd/>
            </a:ln>
            <a:effectLst/>
          </p:spPr>
          <p:txBody>
            <a:bodyPr wrap="none" anchor="ctr"/>
            <a:lstStyle/>
            <a:p>
              <a:endParaRPr lang="en-US"/>
            </a:p>
          </p:txBody>
        </p:sp>
        <p:sp>
          <p:nvSpPr>
            <p:cNvPr id="102" name="Rectangle 57"/>
            <p:cNvSpPr>
              <a:spLocks noChangeArrowheads="1"/>
            </p:cNvSpPr>
            <p:nvPr/>
          </p:nvSpPr>
          <p:spPr bwMode="auto">
            <a:xfrm>
              <a:off x="1371600" y="4264025"/>
              <a:ext cx="381000" cy="336550"/>
            </a:xfrm>
            <a:prstGeom prst="rect">
              <a:avLst/>
            </a:prstGeom>
            <a:noFill/>
            <a:ln w="9525">
              <a:noFill/>
              <a:miter lim="800000"/>
              <a:headEnd/>
              <a:tailEnd/>
            </a:ln>
            <a:effectLst/>
          </p:spPr>
          <p:txBody>
            <a:bodyPr>
              <a:spAutoFit/>
            </a:bodyPr>
            <a:lstStyle/>
            <a:p>
              <a:pPr>
                <a:spcBef>
                  <a:spcPct val="30000"/>
                </a:spcBef>
              </a:pPr>
              <a:r>
                <a:rPr lang="en-US" sz="1600" i="1"/>
                <a:t>D</a:t>
              </a:r>
            </a:p>
          </p:txBody>
        </p:sp>
        <p:sp>
          <p:nvSpPr>
            <p:cNvPr id="107" name="AutoShape 124"/>
            <p:cNvSpPr>
              <a:spLocks noChangeArrowheads="1"/>
            </p:cNvSpPr>
            <p:nvPr/>
          </p:nvSpPr>
          <p:spPr bwMode="auto">
            <a:xfrm>
              <a:off x="2498527" y="4267200"/>
              <a:ext cx="605830" cy="448618"/>
            </a:xfrm>
            <a:prstGeom prst="flowChartDelay">
              <a:avLst/>
            </a:prstGeom>
            <a:noFill/>
            <a:ln w="22225">
              <a:solidFill>
                <a:schemeClr val="tx1"/>
              </a:solidFill>
              <a:miter lim="800000"/>
              <a:headEnd/>
              <a:tailEnd/>
            </a:ln>
            <a:effectLst/>
          </p:spPr>
          <p:txBody>
            <a:bodyPr wrap="none" anchor="ctr"/>
            <a:lstStyle/>
            <a:p>
              <a:endParaRPr lang="en-US"/>
            </a:p>
          </p:txBody>
        </p:sp>
        <p:sp>
          <p:nvSpPr>
            <p:cNvPr id="108" name="AutoShape 127"/>
            <p:cNvSpPr>
              <a:spLocks noChangeArrowheads="1"/>
            </p:cNvSpPr>
            <p:nvPr/>
          </p:nvSpPr>
          <p:spPr bwMode="auto">
            <a:xfrm>
              <a:off x="2498527" y="5037782"/>
              <a:ext cx="605830" cy="448618"/>
            </a:xfrm>
            <a:prstGeom prst="flowChartDelay">
              <a:avLst/>
            </a:prstGeom>
            <a:noFill/>
            <a:ln w="22225">
              <a:solidFill>
                <a:schemeClr val="tx1"/>
              </a:solidFill>
              <a:miter lim="800000"/>
              <a:headEnd/>
              <a:tailEnd/>
            </a:ln>
            <a:effectLst/>
          </p:spPr>
          <p:txBody>
            <a:bodyPr wrap="none" anchor="ctr"/>
            <a:lstStyle/>
            <a:p>
              <a:endParaRPr lang="en-US"/>
            </a:p>
          </p:txBody>
        </p:sp>
        <p:cxnSp>
          <p:nvCxnSpPr>
            <p:cNvPr id="109" name="Straight Connector 108"/>
            <p:cNvCxnSpPr/>
            <p:nvPr/>
          </p:nvCxnSpPr>
          <p:spPr>
            <a:xfrm rot="5400000">
              <a:off x="2119946" y="4863146"/>
              <a:ext cx="48450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28"/>
            <p:cNvSpPr>
              <a:spLocks noChangeArrowheads="1"/>
            </p:cNvSpPr>
            <p:nvPr/>
          </p:nvSpPr>
          <p:spPr bwMode="auto">
            <a:xfrm>
              <a:off x="2286000" y="4828384"/>
              <a:ext cx="92075" cy="95721"/>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3" name="Line 18"/>
            <p:cNvSpPr>
              <a:spLocks noChangeShapeType="1"/>
            </p:cNvSpPr>
            <p:nvPr/>
          </p:nvSpPr>
          <p:spPr bwMode="auto">
            <a:xfrm flipV="1">
              <a:off x="2362200" y="5105400"/>
              <a:ext cx="152400" cy="0"/>
            </a:xfrm>
            <a:prstGeom prst="line">
              <a:avLst/>
            </a:prstGeom>
            <a:noFill/>
            <a:ln w="19050">
              <a:solidFill>
                <a:schemeClr val="tx1"/>
              </a:solidFill>
              <a:round/>
              <a:headEnd/>
              <a:tailEnd/>
            </a:ln>
            <a:effectLst/>
          </p:spPr>
          <p:txBody>
            <a:bodyPr wrap="none" anchor="ctr"/>
            <a:lstStyle/>
            <a:p>
              <a:endParaRPr lang="en-US"/>
            </a:p>
          </p:txBody>
        </p:sp>
        <p:sp>
          <p:nvSpPr>
            <p:cNvPr id="115" name="Line 18"/>
            <p:cNvSpPr>
              <a:spLocks noChangeShapeType="1"/>
            </p:cNvSpPr>
            <p:nvPr/>
          </p:nvSpPr>
          <p:spPr bwMode="auto">
            <a:xfrm flipV="1">
              <a:off x="2362200" y="4648200"/>
              <a:ext cx="152400" cy="0"/>
            </a:xfrm>
            <a:prstGeom prst="line">
              <a:avLst/>
            </a:prstGeom>
            <a:noFill/>
            <a:ln w="19050">
              <a:solidFill>
                <a:schemeClr val="tx1"/>
              </a:solidFill>
              <a:round/>
              <a:headEnd/>
              <a:tailEnd/>
            </a:ln>
            <a:effectLst/>
          </p:spPr>
          <p:txBody>
            <a:bodyPr wrap="none" anchor="ctr"/>
            <a:lstStyle/>
            <a:p>
              <a:endParaRPr lang="en-US"/>
            </a:p>
          </p:txBody>
        </p:sp>
        <p:sp>
          <p:nvSpPr>
            <p:cNvPr id="116" name="Line 18"/>
            <p:cNvSpPr>
              <a:spLocks noChangeShapeType="1"/>
            </p:cNvSpPr>
            <p:nvPr/>
          </p:nvSpPr>
          <p:spPr bwMode="auto">
            <a:xfrm flipV="1">
              <a:off x="2362200" y="5334000"/>
              <a:ext cx="152400" cy="0"/>
            </a:xfrm>
            <a:prstGeom prst="line">
              <a:avLst/>
            </a:prstGeom>
            <a:noFill/>
            <a:ln w="19050">
              <a:solidFill>
                <a:schemeClr val="tx1"/>
              </a:solidFill>
              <a:round/>
              <a:headEnd/>
              <a:tailEnd/>
            </a:ln>
            <a:effectLst/>
          </p:spPr>
          <p:txBody>
            <a:bodyPr wrap="none" anchor="ctr"/>
            <a:lstStyle/>
            <a:p>
              <a:endParaRPr lang="en-US"/>
            </a:p>
          </p:txBody>
        </p:sp>
        <p:cxnSp>
          <p:nvCxnSpPr>
            <p:cNvPr id="118" name="Straight Connector 117"/>
            <p:cNvCxnSpPr/>
            <p:nvPr/>
          </p:nvCxnSpPr>
          <p:spPr>
            <a:xfrm rot="5400000">
              <a:off x="1447006" y="4876800"/>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Line 110"/>
            <p:cNvSpPr>
              <a:spLocks noChangeShapeType="1"/>
            </p:cNvSpPr>
            <p:nvPr/>
          </p:nvSpPr>
          <p:spPr bwMode="auto">
            <a:xfrm>
              <a:off x="3082462" y="5257800"/>
              <a:ext cx="651338" cy="0"/>
            </a:xfrm>
            <a:prstGeom prst="line">
              <a:avLst/>
            </a:prstGeom>
            <a:noFill/>
            <a:ln w="19050">
              <a:solidFill>
                <a:schemeClr val="tx1"/>
              </a:solidFill>
              <a:round/>
              <a:headEnd/>
              <a:tailEnd/>
            </a:ln>
            <a:effectLst/>
          </p:spPr>
          <p:txBody>
            <a:bodyPr wrap="none" anchor="ctr"/>
            <a:lstStyle/>
            <a:p>
              <a:endParaRPr lang="en-US"/>
            </a:p>
          </p:txBody>
        </p:sp>
        <p:sp>
          <p:nvSpPr>
            <p:cNvPr id="121" name="Rectangle 10"/>
            <p:cNvSpPr>
              <a:spLocks noChangeArrowheads="1"/>
            </p:cNvSpPr>
            <p:nvPr/>
          </p:nvSpPr>
          <p:spPr bwMode="auto">
            <a:xfrm>
              <a:off x="3733800" y="4267200"/>
              <a:ext cx="762000" cy="1219200"/>
            </a:xfrm>
            <a:prstGeom prst="rect">
              <a:avLst/>
            </a:prstGeom>
            <a:noFill/>
            <a:ln w="25400">
              <a:solidFill>
                <a:schemeClr val="tx1"/>
              </a:solidFill>
              <a:miter lim="800000"/>
              <a:headEnd/>
              <a:tailEnd/>
            </a:ln>
            <a:effectLst/>
          </p:spPr>
          <p:txBody>
            <a:bodyPr wrap="none" anchor="ctr"/>
            <a:lstStyle/>
            <a:p>
              <a:endParaRPr lang="en-US"/>
            </a:p>
          </p:txBody>
        </p:sp>
        <p:sp>
          <p:nvSpPr>
            <p:cNvPr id="122" name="Text Box 15"/>
            <p:cNvSpPr txBox="1">
              <a:spLocks noChangeArrowheads="1"/>
            </p:cNvSpPr>
            <p:nvPr/>
          </p:nvSpPr>
          <p:spPr bwMode="auto">
            <a:xfrm>
              <a:off x="3733800" y="4343400"/>
              <a:ext cx="762000" cy="1077218"/>
            </a:xfrm>
            <a:prstGeom prst="rect">
              <a:avLst/>
            </a:prstGeom>
            <a:noFill/>
            <a:ln w="9525">
              <a:noFill/>
              <a:miter lim="800000"/>
              <a:headEnd/>
              <a:tailEnd/>
            </a:ln>
            <a:effectLst/>
          </p:spPr>
          <p:txBody>
            <a:bodyPr wrap="square">
              <a:spAutoFit/>
            </a:bodyPr>
            <a:lstStyle/>
            <a:p>
              <a:r>
                <a:rPr lang="en-US" sz="1600" i="1" dirty="0" smtClean="0"/>
                <a:t>S      Q</a:t>
              </a:r>
              <a:endParaRPr lang="en-US" sz="1600" i="1" dirty="0"/>
            </a:p>
            <a:p>
              <a:r>
                <a:rPr lang="en-US" sz="1600" i="1" dirty="0"/>
                <a:t> </a:t>
              </a:r>
              <a:endParaRPr lang="en-US" sz="1600" i="1" dirty="0" smtClean="0"/>
            </a:p>
            <a:p>
              <a:endParaRPr lang="en-US" sz="1600" i="1" dirty="0"/>
            </a:p>
            <a:p>
              <a:r>
                <a:rPr lang="en-US" sz="1600" i="1" dirty="0" smtClean="0"/>
                <a:t>R     Q’</a:t>
              </a:r>
              <a:endParaRPr lang="en-US" sz="1600" i="1" dirty="0"/>
            </a:p>
          </p:txBody>
        </p:sp>
        <p:sp>
          <p:nvSpPr>
            <p:cNvPr id="124" name="Line 18"/>
            <p:cNvSpPr>
              <a:spLocks noChangeShapeType="1"/>
            </p:cNvSpPr>
            <p:nvPr/>
          </p:nvSpPr>
          <p:spPr bwMode="auto">
            <a:xfrm flipV="1">
              <a:off x="4495800" y="5257800"/>
              <a:ext cx="152400" cy="0"/>
            </a:xfrm>
            <a:prstGeom prst="line">
              <a:avLst/>
            </a:prstGeom>
            <a:noFill/>
            <a:ln w="19050">
              <a:solidFill>
                <a:schemeClr val="tx1"/>
              </a:solidFill>
              <a:round/>
              <a:headEnd/>
              <a:tailEnd/>
            </a:ln>
            <a:effectLst/>
          </p:spPr>
          <p:txBody>
            <a:bodyPr wrap="none" anchor="ctr"/>
            <a:lstStyle/>
            <a:p>
              <a:endParaRPr lang="en-US"/>
            </a:p>
          </p:txBody>
        </p:sp>
        <p:sp>
          <p:nvSpPr>
            <p:cNvPr id="125" name="Line 18"/>
            <p:cNvSpPr>
              <a:spLocks noChangeShapeType="1"/>
            </p:cNvSpPr>
            <p:nvPr/>
          </p:nvSpPr>
          <p:spPr bwMode="auto">
            <a:xfrm flipV="1">
              <a:off x="4495800" y="4495800"/>
              <a:ext cx="152400" cy="0"/>
            </a:xfrm>
            <a:prstGeom prst="line">
              <a:avLst/>
            </a:prstGeom>
            <a:noFill/>
            <a:ln w="19050">
              <a:solidFill>
                <a:schemeClr val="tx1"/>
              </a:solidFill>
              <a:round/>
              <a:headEnd/>
              <a:tailEnd/>
            </a:ln>
            <a:effectLst/>
          </p:spPr>
          <p:txBody>
            <a:bodyPr wrap="none" anchor="ctr"/>
            <a:lstStyle/>
            <a:p>
              <a:endParaRPr lang="en-US"/>
            </a:p>
          </p:txBody>
        </p:sp>
        <p:sp>
          <p:nvSpPr>
            <p:cNvPr id="126" name="Rectangle 125"/>
            <p:cNvSpPr/>
            <p:nvPr/>
          </p:nvSpPr>
          <p:spPr>
            <a:xfrm>
              <a:off x="1524000" y="4648200"/>
              <a:ext cx="152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AutoShape 19"/>
            <p:cNvSpPr>
              <a:spLocks noChangeArrowheads="1"/>
            </p:cNvSpPr>
            <p:nvPr/>
          </p:nvSpPr>
          <p:spPr bwMode="auto">
            <a:xfrm rot="5400000">
              <a:off x="1524000" y="4800600"/>
              <a:ext cx="114300" cy="114300"/>
            </a:xfrm>
            <a:prstGeom prst="triangle">
              <a:avLst>
                <a:gd name="adj" fmla="val 50000"/>
              </a:avLst>
            </a:prstGeom>
            <a:noFill/>
            <a:ln w="19050">
              <a:solidFill>
                <a:schemeClr val="tx1"/>
              </a:solidFill>
              <a:miter lim="800000"/>
              <a:headEnd/>
              <a:tailEnd/>
            </a:ln>
            <a:effectLst/>
          </p:spPr>
          <p:txBody>
            <a:bodyPr wrap="none" anchor="ctr"/>
            <a:lstStyle/>
            <a:p>
              <a:endParaRPr lang="en-US"/>
            </a:p>
          </p:txBody>
        </p:sp>
        <p:sp>
          <p:nvSpPr>
            <p:cNvPr id="128" name="Text Box 24"/>
            <p:cNvSpPr txBox="1">
              <a:spLocks noChangeArrowheads="1"/>
            </p:cNvSpPr>
            <p:nvPr/>
          </p:nvSpPr>
          <p:spPr bwMode="auto">
            <a:xfrm>
              <a:off x="1524000" y="4572000"/>
              <a:ext cx="609600" cy="336550"/>
            </a:xfrm>
            <a:prstGeom prst="rect">
              <a:avLst/>
            </a:prstGeom>
            <a:noFill/>
            <a:ln w="9525">
              <a:noFill/>
              <a:miter lim="800000"/>
              <a:headEnd/>
              <a:tailEnd/>
            </a:ln>
            <a:effectLst/>
          </p:spPr>
          <p:txBody>
            <a:bodyPr>
              <a:spAutoFit/>
            </a:bodyPr>
            <a:lstStyle/>
            <a:p>
              <a:r>
                <a:rPr lang="en-GB" sz="1600" i="1" dirty="0" smtClean="0"/>
                <a:t>  </a:t>
              </a:r>
              <a:r>
                <a:rPr lang="en-GB" sz="1400" i="1" dirty="0" smtClean="0"/>
                <a:t>PT</a:t>
              </a:r>
              <a:endParaRPr lang="en-GB" sz="1600" i="1" dirty="0"/>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4000"/>
              <a:t>Positive-edge-triggered D Flip-Flop</a:t>
            </a:r>
          </a:p>
        </p:txBody>
      </p:sp>
      <p:pic>
        <p:nvPicPr>
          <p:cNvPr id="18435" name="Picture 3"/>
          <p:cNvPicPr>
            <a:picLocks noGrp="1" noChangeAspect="1" noChangeArrowheads="1"/>
          </p:cNvPicPr>
          <p:nvPr>
            <p:ph type="body" idx="1"/>
          </p:nvPr>
        </p:nvPicPr>
        <p:blipFill>
          <a:blip r:embed="rId2"/>
          <a:srcRect/>
          <a:stretch>
            <a:fillRect/>
          </a:stretch>
        </p:blipFill>
        <p:spPr>
          <a:xfrm>
            <a:off x="990600" y="1600200"/>
            <a:ext cx="5029200" cy="4525963"/>
          </a:xfrm>
        </p:spPr>
      </p:pic>
      <p:sp>
        <p:nvSpPr>
          <p:cNvPr id="18437" name="Text Box 5"/>
          <p:cNvSpPr txBox="1">
            <a:spLocks noChangeArrowheads="1"/>
          </p:cNvSpPr>
          <p:nvPr/>
        </p:nvSpPr>
        <p:spPr bwMode="auto">
          <a:xfrm>
            <a:off x="6172200" y="2133600"/>
            <a:ext cx="533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8438" name="Text Box 6"/>
          <p:cNvSpPr txBox="1">
            <a:spLocks noChangeArrowheads="1"/>
          </p:cNvSpPr>
          <p:nvPr/>
        </p:nvSpPr>
        <p:spPr bwMode="auto">
          <a:xfrm>
            <a:off x="6019800" y="1676400"/>
            <a:ext cx="3124200" cy="4893647"/>
          </a:xfrm>
          <a:prstGeom prst="rect">
            <a:avLst/>
          </a:prstGeom>
          <a:noFill/>
          <a:ln w="9525">
            <a:noFill/>
            <a:miter lim="800000"/>
            <a:headEnd/>
            <a:tailEnd/>
          </a:ln>
          <a:effectLst/>
        </p:spPr>
        <p:txBody>
          <a:bodyPr wrap="square">
            <a:spAutoFit/>
          </a:bodyPr>
          <a:lstStyle/>
          <a:p>
            <a:pPr>
              <a:spcBef>
                <a:spcPct val="50000"/>
              </a:spcBef>
            </a:pPr>
            <a:r>
              <a:rPr lang="en-US" sz="2400" dirty="0"/>
              <a:t>When </a:t>
            </a:r>
            <a:r>
              <a:rPr lang="en-US" sz="2400" b="1" dirty="0"/>
              <a:t>CLK=0</a:t>
            </a:r>
            <a:r>
              <a:rPr lang="en-US" sz="2400" dirty="0"/>
              <a:t> the </a:t>
            </a:r>
            <a:r>
              <a:rPr lang="en-US" sz="2400" b="1" dirty="0"/>
              <a:t>master </a:t>
            </a:r>
            <a:r>
              <a:rPr lang="en-US" sz="2400" dirty="0"/>
              <a:t>latch is </a:t>
            </a:r>
            <a:r>
              <a:rPr lang="en-US" sz="2400" b="1" dirty="0"/>
              <a:t>open</a:t>
            </a:r>
            <a:r>
              <a:rPr lang="en-US" sz="2400" dirty="0"/>
              <a:t> and the content of D is transferred to QM</a:t>
            </a:r>
          </a:p>
          <a:p>
            <a:pPr>
              <a:spcBef>
                <a:spcPct val="50000"/>
              </a:spcBef>
            </a:pPr>
            <a:r>
              <a:rPr lang="en-US" sz="2400" dirty="0"/>
              <a:t>When </a:t>
            </a:r>
            <a:r>
              <a:rPr lang="en-US" sz="2400" b="1" dirty="0"/>
              <a:t>CLK=1</a:t>
            </a:r>
            <a:r>
              <a:rPr lang="en-US" sz="2400" dirty="0"/>
              <a:t> the </a:t>
            </a:r>
            <a:r>
              <a:rPr lang="en-US" sz="2400" b="1" dirty="0"/>
              <a:t>master</a:t>
            </a:r>
            <a:r>
              <a:rPr lang="en-US" sz="2400" dirty="0"/>
              <a:t> is </a:t>
            </a:r>
            <a:r>
              <a:rPr lang="en-US" sz="2400" b="1" dirty="0"/>
              <a:t>closed</a:t>
            </a:r>
            <a:r>
              <a:rPr lang="en-US" sz="2400" dirty="0"/>
              <a:t> and its output is transferred to the slave</a:t>
            </a:r>
          </a:p>
          <a:p>
            <a:pPr>
              <a:spcBef>
                <a:spcPct val="50000"/>
              </a:spcBef>
            </a:pPr>
            <a:r>
              <a:rPr lang="en-US" sz="2400" dirty="0"/>
              <a:t>Master and slave latches are </a:t>
            </a:r>
            <a:r>
              <a:rPr lang="en-US" sz="2400" b="1" dirty="0"/>
              <a:t>never enabled at the same time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46038"/>
            <a:ext cx="7498080" cy="1143000"/>
          </a:xfrm>
        </p:spPr>
        <p:txBody>
          <a:bodyPr/>
          <a:lstStyle/>
          <a:p>
            <a:pPr algn="ctr"/>
            <a:r>
              <a:rPr lang="en-GB" b="1" dirty="0" smtClean="0">
                <a:latin typeface="Times New Roman" pitchFamily="18" charset="0"/>
              </a:rPr>
              <a:t>Edge-Triggered </a:t>
            </a:r>
            <a:r>
              <a:rPr lang="en-GB" b="1" dirty="0">
                <a:latin typeface="Times New Roman" pitchFamily="18" charset="0"/>
              </a:rPr>
              <a:t>D </a:t>
            </a:r>
            <a:r>
              <a:rPr lang="en-GB" b="1" dirty="0" smtClean="0">
                <a:latin typeface="Times New Roman" pitchFamily="18" charset="0"/>
              </a:rPr>
              <a:t>Flip Flop</a:t>
            </a:r>
            <a:endParaRPr lang="en-GB" dirty="0"/>
          </a:p>
        </p:txBody>
      </p:sp>
      <p:grpSp>
        <p:nvGrpSpPr>
          <p:cNvPr id="57" name="Group 56"/>
          <p:cNvGrpSpPr/>
          <p:nvPr/>
        </p:nvGrpSpPr>
        <p:grpSpPr>
          <a:xfrm>
            <a:off x="2057400" y="1676400"/>
            <a:ext cx="2057400" cy="1219200"/>
            <a:chOff x="2286000" y="2362200"/>
            <a:chExt cx="2057400" cy="1219200"/>
          </a:xfrm>
        </p:grpSpPr>
        <p:sp>
          <p:nvSpPr>
            <p:cNvPr id="36" name="Rectangle 10"/>
            <p:cNvSpPr>
              <a:spLocks noChangeArrowheads="1"/>
            </p:cNvSpPr>
            <p:nvPr/>
          </p:nvSpPr>
          <p:spPr bwMode="auto">
            <a:xfrm>
              <a:off x="2819400" y="2362200"/>
              <a:ext cx="762000" cy="1219200"/>
            </a:xfrm>
            <a:prstGeom prst="rect">
              <a:avLst/>
            </a:prstGeom>
            <a:noFill/>
            <a:ln w="25400">
              <a:solidFill>
                <a:schemeClr val="tx1"/>
              </a:solidFill>
              <a:miter lim="800000"/>
              <a:headEnd/>
              <a:tailEnd/>
            </a:ln>
            <a:effectLst/>
          </p:spPr>
          <p:txBody>
            <a:bodyPr wrap="none" anchor="ctr"/>
            <a:lstStyle/>
            <a:p>
              <a:endParaRPr lang="en-US"/>
            </a:p>
          </p:txBody>
        </p:sp>
        <p:sp>
          <p:nvSpPr>
            <p:cNvPr id="38" name="Oval 12"/>
            <p:cNvSpPr>
              <a:spLocks noChangeArrowheads="1"/>
            </p:cNvSpPr>
            <p:nvPr/>
          </p:nvSpPr>
          <p:spPr bwMode="auto">
            <a:xfrm>
              <a:off x="3581400" y="3240088"/>
              <a:ext cx="76200" cy="76200"/>
            </a:xfrm>
            <a:prstGeom prst="ellipse">
              <a:avLst/>
            </a:prstGeom>
            <a:noFill/>
            <a:ln w="19050">
              <a:solidFill>
                <a:schemeClr val="tx1"/>
              </a:solidFill>
              <a:round/>
              <a:headEnd/>
              <a:tailEnd/>
            </a:ln>
            <a:effectLst/>
          </p:spPr>
          <p:txBody>
            <a:bodyPr wrap="none" anchor="ctr"/>
            <a:lstStyle/>
            <a:p>
              <a:endParaRPr lang="en-US"/>
            </a:p>
          </p:txBody>
        </p:sp>
        <p:sp>
          <p:nvSpPr>
            <p:cNvPr id="39" name="Line 13"/>
            <p:cNvSpPr>
              <a:spLocks noChangeShapeType="1"/>
            </p:cNvSpPr>
            <p:nvPr/>
          </p:nvSpPr>
          <p:spPr bwMode="auto">
            <a:xfrm>
              <a:off x="3581400" y="2667000"/>
              <a:ext cx="304800" cy="0"/>
            </a:xfrm>
            <a:prstGeom prst="line">
              <a:avLst/>
            </a:prstGeom>
            <a:noFill/>
            <a:ln w="19050">
              <a:solidFill>
                <a:schemeClr val="tx1"/>
              </a:solidFill>
              <a:round/>
              <a:headEnd/>
              <a:tailEnd/>
            </a:ln>
            <a:effectLst/>
          </p:spPr>
          <p:txBody>
            <a:bodyPr wrap="none" anchor="ctr"/>
            <a:lstStyle/>
            <a:p>
              <a:endParaRPr lang="en-US"/>
            </a:p>
          </p:txBody>
        </p:sp>
        <p:sp>
          <p:nvSpPr>
            <p:cNvPr id="40" name="Line 14"/>
            <p:cNvSpPr>
              <a:spLocks noChangeShapeType="1"/>
            </p:cNvSpPr>
            <p:nvPr/>
          </p:nvSpPr>
          <p:spPr bwMode="auto">
            <a:xfrm flipV="1">
              <a:off x="3657600" y="3276600"/>
              <a:ext cx="228600" cy="0"/>
            </a:xfrm>
            <a:prstGeom prst="line">
              <a:avLst/>
            </a:prstGeom>
            <a:noFill/>
            <a:ln w="19050">
              <a:solidFill>
                <a:schemeClr val="tx1"/>
              </a:solidFill>
              <a:round/>
              <a:headEnd/>
              <a:tailEnd/>
            </a:ln>
            <a:effectLst/>
          </p:spPr>
          <p:txBody>
            <a:bodyPr wrap="none" anchor="ctr"/>
            <a:lstStyle/>
            <a:p>
              <a:endParaRPr lang="en-US"/>
            </a:p>
          </p:txBody>
        </p:sp>
        <p:sp>
          <p:nvSpPr>
            <p:cNvPr id="41" name="Text Box 15"/>
            <p:cNvSpPr txBox="1">
              <a:spLocks noChangeArrowheads="1"/>
            </p:cNvSpPr>
            <p:nvPr/>
          </p:nvSpPr>
          <p:spPr bwMode="auto">
            <a:xfrm>
              <a:off x="2819400" y="2438400"/>
              <a:ext cx="762000" cy="1107996"/>
            </a:xfrm>
            <a:prstGeom prst="rect">
              <a:avLst/>
            </a:prstGeom>
            <a:noFill/>
            <a:ln w="9525">
              <a:noFill/>
              <a:miter lim="800000"/>
              <a:headEnd/>
              <a:tailEnd/>
            </a:ln>
            <a:effectLst/>
          </p:spPr>
          <p:txBody>
            <a:bodyPr wrap="square">
              <a:spAutoFit/>
            </a:bodyPr>
            <a:lstStyle/>
            <a:p>
              <a:r>
                <a:rPr lang="en-US" sz="1600" i="1" dirty="0"/>
                <a:t>S</a:t>
              </a:r>
            </a:p>
            <a:p>
              <a:endParaRPr lang="en-US" sz="700" i="1" dirty="0" smtClean="0"/>
            </a:p>
            <a:p>
              <a:r>
                <a:rPr lang="en-US" sz="1600" i="1" dirty="0" smtClean="0"/>
                <a:t> C</a:t>
              </a:r>
              <a:endParaRPr lang="en-US" sz="1600" i="1" dirty="0"/>
            </a:p>
            <a:p>
              <a:endParaRPr lang="en-US" sz="1050" i="1" dirty="0" smtClean="0"/>
            </a:p>
            <a:p>
              <a:endParaRPr lang="en-US" sz="1600" i="1" dirty="0"/>
            </a:p>
          </p:txBody>
        </p:sp>
        <p:sp>
          <p:nvSpPr>
            <p:cNvPr id="42" name="Rectangle 16"/>
            <p:cNvSpPr>
              <a:spLocks noChangeArrowheads="1"/>
            </p:cNvSpPr>
            <p:nvPr/>
          </p:nvSpPr>
          <p:spPr bwMode="auto">
            <a:xfrm>
              <a:off x="3886200" y="2514600"/>
              <a:ext cx="457200" cy="971550"/>
            </a:xfrm>
            <a:prstGeom prst="rect">
              <a:avLst/>
            </a:prstGeom>
            <a:noFill/>
            <a:ln w="9525">
              <a:noFill/>
              <a:miter lim="800000"/>
              <a:headEnd/>
              <a:tailEnd/>
            </a:ln>
            <a:effectLst/>
          </p:spPr>
          <p:txBody>
            <a:bodyPr>
              <a:spAutoFit/>
            </a:bodyPr>
            <a:lstStyle/>
            <a:p>
              <a:pPr>
                <a:spcBef>
                  <a:spcPct val="30000"/>
                </a:spcBef>
              </a:pPr>
              <a:r>
                <a:rPr lang="en-US" sz="1600" i="1"/>
                <a:t>Q</a:t>
              </a:r>
            </a:p>
            <a:p>
              <a:pPr>
                <a:spcBef>
                  <a:spcPct val="30000"/>
                </a:spcBef>
              </a:pPr>
              <a:endParaRPr lang="en-US" sz="1600" i="1"/>
            </a:p>
            <a:p>
              <a:pPr>
                <a:spcBef>
                  <a:spcPct val="30000"/>
                </a:spcBef>
              </a:pPr>
              <a:r>
                <a:rPr lang="en-US" sz="1600" i="1"/>
                <a:t>Q'</a:t>
              </a:r>
            </a:p>
          </p:txBody>
        </p:sp>
        <p:sp>
          <p:nvSpPr>
            <p:cNvPr id="45" name="AutoShape 19"/>
            <p:cNvSpPr>
              <a:spLocks noChangeArrowheads="1"/>
            </p:cNvSpPr>
            <p:nvPr/>
          </p:nvSpPr>
          <p:spPr bwMode="auto">
            <a:xfrm rot="5400000">
              <a:off x="2781300" y="2933700"/>
              <a:ext cx="152400" cy="76200"/>
            </a:xfrm>
            <a:prstGeom prst="triangle">
              <a:avLst>
                <a:gd name="adj" fmla="val 50000"/>
              </a:avLst>
            </a:prstGeom>
            <a:noFill/>
            <a:ln w="19050">
              <a:solidFill>
                <a:schemeClr val="tx1"/>
              </a:solidFill>
              <a:miter lim="800000"/>
              <a:headEnd/>
              <a:tailEnd/>
            </a:ln>
            <a:effectLst/>
          </p:spPr>
          <p:txBody>
            <a:bodyPr wrap="none" anchor="ctr"/>
            <a:lstStyle/>
            <a:p>
              <a:endParaRPr lang="en-US"/>
            </a:p>
          </p:txBody>
        </p:sp>
        <p:cxnSp>
          <p:nvCxnSpPr>
            <p:cNvPr id="55" name="Straight Connector 54"/>
            <p:cNvCxnSpPr/>
            <p:nvPr/>
          </p:nvCxnSpPr>
          <p:spPr>
            <a:xfrm>
              <a:off x="2286000" y="2970212"/>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86000" y="25908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5562600" y="1676400"/>
            <a:ext cx="2057400" cy="1219200"/>
            <a:chOff x="2286000" y="2362200"/>
            <a:chExt cx="2057400" cy="1219200"/>
          </a:xfrm>
        </p:grpSpPr>
        <p:sp>
          <p:nvSpPr>
            <p:cNvPr id="60" name="Rectangle 10"/>
            <p:cNvSpPr>
              <a:spLocks noChangeArrowheads="1"/>
            </p:cNvSpPr>
            <p:nvPr/>
          </p:nvSpPr>
          <p:spPr bwMode="auto">
            <a:xfrm>
              <a:off x="2819400" y="2362200"/>
              <a:ext cx="762000" cy="1219200"/>
            </a:xfrm>
            <a:prstGeom prst="rect">
              <a:avLst/>
            </a:prstGeom>
            <a:noFill/>
            <a:ln w="25400">
              <a:solidFill>
                <a:schemeClr val="tx1"/>
              </a:solidFill>
              <a:miter lim="800000"/>
              <a:headEnd/>
              <a:tailEnd/>
            </a:ln>
            <a:effectLst/>
          </p:spPr>
          <p:txBody>
            <a:bodyPr wrap="none" anchor="ctr"/>
            <a:lstStyle/>
            <a:p>
              <a:endParaRPr lang="en-US"/>
            </a:p>
          </p:txBody>
        </p:sp>
        <p:sp>
          <p:nvSpPr>
            <p:cNvPr id="61" name="Oval 12"/>
            <p:cNvSpPr>
              <a:spLocks noChangeArrowheads="1"/>
            </p:cNvSpPr>
            <p:nvPr/>
          </p:nvSpPr>
          <p:spPr bwMode="auto">
            <a:xfrm>
              <a:off x="3581400" y="3240088"/>
              <a:ext cx="76200" cy="76200"/>
            </a:xfrm>
            <a:prstGeom prst="ellipse">
              <a:avLst/>
            </a:prstGeom>
            <a:noFill/>
            <a:ln w="19050">
              <a:solidFill>
                <a:schemeClr val="tx1"/>
              </a:solidFill>
              <a:round/>
              <a:headEnd/>
              <a:tailEnd/>
            </a:ln>
            <a:effectLst/>
          </p:spPr>
          <p:txBody>
            <a:bodyPr wrap="none" anchor="ctr"/>
            <a:lstStyle/>
            <a:p>
              <a:endParaRPr lang="en-US"/>
            </a:p>
          </p:txBody>
        </p:sp>
        <p:sp>
          <p:nvSpPr>
            <p:cNvPr id="62" name="Line 13"/>
            <p:cNvSpPr>
              <a:spLocks noChangeShapeType="1"/>
            </p:cNvSpPr>
            <p:nvPr/>
          </p:nvSpPr>
          <p:spPr bwMode="auto">
            <a:xfrm>
              <a:off x="3581400" y="2667000"/>
              <a:ext cx="304800" cy="0"/>
            </a:xfrm>
            <a:prstGeom prst="line">
              <a:avLst/>
            </a:prstGeom>
            <a:noFill/>
            <a:ln w="19050">
              <a:solidFill>
                <a:schemeClr val="tx1"/>
              </a:solidFill>
              <a:round/>
              <a:headEnd/>
              <a:tailEnd/>
            </a:ln>
            <a:effectLst/>
          </p:spPr>
          <p:txBody>
            <a:bodyPr wrap="none" anchor="ctr"/>
            <a:lstStyle/>
            <a:p>
              <a:endParaRPr lang="en-US"/>
            </a:p>
          </p:txBody>
        </p:sp>
        <p:sp>
          <p:nvSpPr>
            <p:cNvPr id="63" name="Line 14"/>
            <p:cNvSpPr>
              <a:spLocks noChangeShapeType="1"/>
            </p:cNvSpPr>
            <p:nvPr/>
          </p:nvSpPr>
          <p:spPr bwMode="auto">
            <a:xfrm flipV="1">
              <a:off x="3657600" y="3276600"/>
              <a:ext cx="228600" cy="0"/>
            </a:xfrm>
            <a:prstGeom prst="line">
              <a:avLst/>
            </a:prstGeom>
            <a:noFill/>
            <a:ln w="19050">
              <a:solidFill>
                <a:schemeClr val="tx1"/>
              </a:solidFill>
              <a:round/>
              <a:headEnd/>
              <a:tailEnd/>
            </a:ln>
            <a:effectLst/>
          </p:spPr>
          <p:txBody>
            <a:bodyPr wrap="none" anchor="ctr"/>
            <a:lstStyle/>
            <a:p>
              <a:endParaRPr lang="en-US"/>
            </a:p>
          </p:txBody>
        </p:sp>
        <p:sp>
          <p:nvSpPr>
            <p:cNvPr id="64" name="Text Box 15"/>
            <p:cNvSpPr txBox="1">
              <a:spLocks noChangeArrowheads="1"/>
            </p:cNvSpPr>
            <p:nvPr/>
          </p:nvSpPr>
          <p:spPr bwMode="auto">
            <a:xfrm>
              <a:off x="2819400" y="2438400"/>
              <a:ext cx="762000" cy="1107996"/>
            </a:xfrm>
            <a:prstGeom prst="rect">
              <a:avLst/>
            </a:prstGeom>
            <a:noFill/>
            <a:ln w="9525">
              <a:noFill/>
              <a:miter lim="800000"/>
              <a:headEnd/>
              <a:tailEnd/>
            </a:ln>
            <a:effectLst/>
          </p:spPr>
          <p:txBody>
            <a:bodyPr wrap="square">
              <a:spAutoFit/>
            </a:bodyPr>
            <a:lstStyle/>
            <a:p>
              <a:r>
                <a:rPr lang="en-US" sz="1600" i="1" dirty="0"/>
                <a:t>S</a:t>
              </a:r>
            </a:p>
            <a:p>
              <a:endParaRPr lang="en-US" sz="700" i="1" dirty="0" smtClean="0"/>
            </a:p>
            <a:p>
              <a:r>
                <a:rPr lang="en-US" sz="1600" i="1" dirty="0" smtClean="0"/>
                <a:t> C</a:t>
              </a:r>
              <a:endParaRPr lang="en-US" sz="1600" i="1" dirty="0"/>
            </a:p>
            <a:p>
              <a:endParaRPr lang="en-US" sz="1050" i="1" dirty="0" smtClean="0"/>
            </a:p>
            <a:p>
              <a:endParaRPr lang="en-US" sz="1600" i="1" dirty="0"/>
            </a:p>
          </p:txBody>
        </p:sp>
        <p:sp>
          <p:nvSpPr>
            <p:cNvPr id="65" name="Rectangle 16"/>
            <p:cNvSpPr>
              <a:spLocks noChangeArrowheads="1"/>
            </p:cNvSpPr>
            <p:nvPr/>
          </p:nvSpPr>
          <p:spPr bwMode="auto">
            <a:xfrm>
              <a:off x="3886200" y="2514600"/>
              <a:ext cx="457200" cy="971550"/>
            </a:xfrm>
            <a:prstGeom prst="rect">
              <a:avLst/>
            </a:prstGeom>
            <a:noFill/>
            <a:ln w="9525">
              <a:noFill/>
              <a:miter lim="800000"/>
              <a:headEnd/>
              <a:tailEnd/>
            </a:ln>
            <a:effectLst/>
          </p:spPr>
          <p:txBody>
            <a:bodyPr>
              <a:spAutoFit/>
            </a:bodyPr>
            <a:lstStyle/>
            <a:p>
              <a:pPr>
                <a:spcBef>
                  <a:spcPct val="30000"/>
                </a:spcBef>
              </a:pPr>
              <a:r>
                <a:rPr lang="en-US" sz="1600" i="1"/>
                <a:t>Q</a:t>
              </a:r>
            </a:p>
            <a:p>
              <a:pPr>
                <a:spcBef>
                  <a:spcPct val="30000"/>
                </a:spcBef>
              </a:pPr>
              <a:endParaRPr lang="en-US" sz="1600" i="1"/>
            </a:p>
            <a:p>
              <a:pPr>
                <a:spcBef>
                  <a:spcPct val="30000"/>
                </a:spcBef>
              </a:pPr>
              <a:r>
                <a:rPr lang="en-US" sz="1600" i="1"/>
                <a:t>Q'</a:t>
              </a:r>
            </a:p>
          </p:txBody>
        </p:sp>
        <p:sp>
          <p:nvSpPr>
            <p:cNvPr id="66" name="AutoShape 19"/>
            <p:cNvSpPr>
              <a:spLocks noChangeArrowheads="1"/>
            </p:cNvSpPr>
            <p:nvPr/>
          </p:nvSpPr>
          <p:spPr bwMode="auto">
            <a:xfrm rot="5400000">
              <a:off x="2781300" y="2933700"/>
              <a:ext cx="152400" cy="76200"/>
            </a:xfrm>
            <a:prstGeom prst="triangle">
              <a:avLst>
                <a:gd name="adj" fmla="val 50000"/>
              </a:avLst>
            </a:prstGeom>
            <a:noFill/>
            <a:ln w="19050">
              <a:solidFill>
                <a:schemeClr val="tx1"/>
              </a:solidFill>
              <a:miter lim="800000"/>
              <a:headEnd/>
              <a:tailEnd/>
            </a:ln>
            <a:effectLst/>
          </p:spPr>
          <p:txBody>
            <a:bodyPr wrap="none" anchor="ctr"/>
            <a:lstStyle/>
            <a:p>
              <a:endParaRPr lang="en-US"/>
            </a:p>
          </p:txBody>
        </p:sp>
        <p:cxnSp>
          <p:nvCxnSpPr>
            <p:cNvPr id="67" name="Straight Connector 66"/>
            <p:cNvCxnSpPr/>
            <p:nvPr/>
          </p:nvCxnSpPr>
          <p:spPr>
            <a:xfrm>
              <a:off x="2286000" y="2970212"/>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86000" y="25908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4038600" y="3733800"/>
            <a:ext cx="2057400" cy="1219200"/>
            <a:chOff x="2286000" y="2362200"/>
            <a:chExt cx="2057400" cy="1219200"/>
          </a:xfrm>
        </p:grpSpPr>
        <p:sp>
          <p:nvSpPr>
            <p:cNvPr id="70" name="Rectangle 10"/>
            <p:cNvSpPr>
              <a:spLocks noChangeArrowheads="1"/>
            </p:cNvSpPr>
            <p:nvPr/>
          </p:nvSpPr>
          <p:spPr bwMode="auto">
            <a:xfrm>
              <a:off x="2819400" y="2362200"/>
              <a:ext cx="762000" cy="1219200"/>
            </a:xfrm>
            <a:prstGeom prst="rect">
              <a:avLst/>
            </a:prstGeom>
            <a:noFill/>
            <a:ln w="25400">
              <a:solidFill>
                <a:schemeClr val="tx1"/>
              </a:solidFill>
              <a:miter lim="800000"/>
              <a:headEnd/>
              <a:tailEnd/>
            </a:ln>
            <a:effectLst/>
          </p:spPr>
          <p:txBody>
            <a:bodyPr wrap="none" anchor="ctr"/>
            <a:lstStyle/>
            <a:p>
              <a:endParaRPr lang="en-US"/>
            </a:p>
          </p:txBody>
        </p:sp>
        <p:sp>
          <p:nvSpPr>
            <p:cNvPr id="71" name="Oval 12"/>
            <p:cNvSpPr>
              <a:spLocks noChangeArrowheads="1"/>
            </p:cNvSpPr>
            <p:nvPr/>
          </p:nvSpPr>
          <p:spPr bwMode="auto">
            <a:xfrm>
              <a:off x="3581400" y="3240088"/>
              <a:ext cx="76200" cy="76200"/>
            </a:xfrm>
            <a:prstGeom prst="ellipse">
              <a:avLst/>
            </a:prstGeom>
            <a:noFill/>
            <a:ln w="19050">
              <a:solidFill>
                <a:schemeClr val="tx1"/>
              </a:solidFill>
              <a:round/>
              <a:headEnd/>
              <a:tailEnd/>
            </a:ln>
            <a:effectLst/>
          </p:spPr>
          <p:txBody>
            <a:bodyPr wrap="none" anchor="ctr"/>
            <a:lstStyle/>
            <a:p>
              <a:endParaRPr lang="en-US"/>
            </a:p>
          </p:txBody>
        </p:sp>
        <p:sp>
          <p:nvSpPr>
            <p:cNvPr id="72" name="Line 13"/>
            <p:cNvSpPr>
              <a:spLocks noChangeShapeType="1"/>
            </p:cNvSpPr>
            <p:nvPr/>
          </p:nvSpPr>
          <p:spPr bwMode="auto">
            <a:xfrm>
              <a:off x="3581400" y="2667000"/>
              <a:ext cx="304800" cy="0"/>
            </a:xfrm>
            <a:prstGeom prst="line">
              <a:avLst/>
            </a:prstGeom>
            <a:noFill/>
            <a:ln w="19050">
              <a:solidFill>
                <a:schemeClr val="tx1"/>
              </a:solidFill>
              <a:round/>
              <a:headEnd/>
              <a:tailEnd/>
            </a:ln>
            <a:effectLst/>
          </p:spPr>
          <p:txBody>
            <a:bodyPr wrap="none" anchor="ctr"/>
            <a:lstStyle/>
            <a:p>
              <a:endParaRPr lang="en-US"/>
            </a:p>
          </p:txBody>
        </p:sp>
        <p:sp>
          <p:nvSpPr>
            <p:cNvPr id="73" name="Line 14"/>
            <p:cNvSpPr>
              <a:spLocks noChangeShapeType="1"/>
            </p:cNvSpPr>
            <p:nvPr/>
          </p:nvSpPr>
          <p:spPr bwMode="auto">
            <a:xfrm flipV="1">
              <a:off x="3657600" y="3276600"/>
              <a:ext cx="228600" cy="0"/>
            </a:xfrm>
            <a:prstGeom prst="line">
              <a:avLst/>
            </a:prstGeom>
            <a:noFill/>
            <a:ln w="19050">
              <a:solidFill>
                <a:schemeClr val="tx1"/>
              </a:solidFill>
              <a:round/>
              <a:headEnd/>
              <a:tailEnd/>
            </a:ln>
            <a:effectLst/>
          </p:spPr>
          <p:txBody>
            <a:bodyPr wrap="none" anchor="ctr"/>
            <a:lstStyle/>
            <a:p>
              <a:endParaRPr lang="en-US"/>
            </a:p>
          </p:txBody>
        </p:sp>
        <p:sp>
          <p:nvSpPr>
            <p:cNvPr id="74" name="Text Box 15"/>
            <p:cNvSpPr txBox="1">
              <a:spLocks noChangeArrowheads="1"/>
            </p:cNvSpPr>
            <p:nvPr/>
          </p:nvSpPr>
          <p:spPr bwMode="auto">
            <a:xfrm>
              <a:off x="2819400" y="2438400"/>
              <a:ext cx="762000" cy="1107996"/>
            </a:xfrm>
            <a:prstGeom prst="rect">
              <a:avLst/>
            </a:prstGeom>
            <a:noFill/>
            <a:ln w="9525">
              <a:noFill/>
              <a:miter lim="800000"/>
              <a:headEnd/>
              <a:tailEnd/>
            </a:ln>
            <a:effectLst/>
          </p:spPr>
          <p:txBody>
            <a:bodyPr wrap="square">
              <a:spAutoFit/>
            </a:bodyPr>
            <a:lstStyle/>
            <a:p>
              <a:r>
                <a:rPr lang="en-US" sz="1600" i="1" dirty="0"/>
                <a:t>S</a:t>
              </a:r>
            </a:p>
            <a:p>
              <a:endParaRPr lang="en-US" sz="700" i="1" dirty="0" smtClean="0"/>
            </a:p>
            <a:p>
              <a:r>
                <a:rPr lang="en-US" sz="1600" i="1" dirty="0" smtClean="0"/>
                <a:t> C</a:t>
              </a:r>
              <a:endParaRPr lang="en-US" sz="1600" i="1" dirty="0"/>
            </a:p>
            <a:p>
              <a:endParaRPr lang="en-US" sz="1050" i="1" dirty="0" smtClean="0"/>
            </a:p>
            <a:p>
              <a:endParaRPr lang="en-US" sz="1600" i="1" dirty="0"/>
            </a:p>
          </p:txBody>
        </p:sp>
        <p:sp>
          <p:nvSpPr>
            <p:cNvPr id="75" name="Rectangle 16"/>
            <p:cNvSpPr>
              <a:spLocks noChangeArrowheads="1"/>
            </p:cNvSpPr>
            <p:nvPr/>
          </p:nvSpPr>
          <p:spPr bwMode="auto">
            <a:xfrm>
              <a:off x="3886200" y="2514600"/>
              <a:ext cx="457200" cy="971550"/>
            </a:xfrm>
            <a:prstGeom prst="rect">
              <a:avLst/>
            </a:prstGeom>
            <a:noFill/>
            <a:ln w="9525">
              <a:noFill/>
              <a:miter lim="800000"/>
              <a:headEnd/>
              <a:tailEnd/>
            </a:ln>
            <a:effectLst/>
          </p:spPr>
          <p:txBody>
            <a:bodyPr>
              <a:spAutoFit/>
            </a:bodyPr>
            <a:lstStyle/>
            <a:p>
              <a:pPr>
                <a:spcBef>
                  <a:spcPct val="30000"/>
                </a:spcBef>
              </a:pPr>
              <a:r>
                <a:rPr lang="en-US" sz="1600" i="1"/>
                <a:t>Q</a:t>
              </a:r>
            </a:p>
            <a:p>
              <a:pPr>
                <a:spcBef>
                  <a:spcPct val="30000"/>
                </a:spcBef>
              </a:pPr>
              <a:endParaRPr lang="en-US" sz="1600" i="1"/>
            </a:p>
            <a:p>
              <a:pPr>
                <a:spcBef>
                  <a:spcPct val="30000"/>
                </a:spcBef>
              </a:pPr>
              <a:r>
                <a:rPr lang="en-US" sz="1600" i="1"/>
                <a:t>Q'</a:t>
              </a:r>
            </a:p>
          </p:txBody>
        </p:sp>
        <p:sp>
          <p:nvSpPr>
            <p:cNvPr id="76" name="AutoShape 19"/>
            <p:cNvSpPr>
              <a:spLocks noChangeArrowheads="1"/>
            </p:cNvSpPr>
            <p:nvPr/>
          </p:nvSpPr>
          <p:spPr bwMode="auto">
            <a:xfrm rot="5400000">
              <a:off x="2781300" y="2933700"/>
              <a:ext cx="152400" cy="76200"/>
            </a:xfrm>
            <a:prstGeom prst="triangle">
              <a:avLst>
                <a:gd name="adj" fmla="val 50000"/>
              </a:avLst>
            </a:prstGeom>
            <a:noFill/>
            <a:ln w="19050">
              <a:solidFill>
                <a:schemeClr val="tx1"/>
              </a:solidFill>
              <a:miter lim="800000"/>
              <a:headEnd/>
              <a:tailEnd/>
            </a:ln>
            <a:effectLst/>
          </p:spPr>
          <p:txBody>
            <a:bodyPr wrap="none" anchor="ctr"/>
            <a:lstStyle/>
            <a:p>
              <a:endParaRPr lang="en-US"/>
            </a:p>
          </p:txBody>
        </p:sp>
        <p:cxnSp>
          <p:nvCxnSpPr>
            <p:cNvPr id="77" name="Straight Connector 76"/>
            <p:cNvCxnSpPr/>
            <p:nvPr/>
          </p:nvCxnSpPr>
          <p:spPr>
            <a:xfrm>
              <a:off x="2286000" y="2970212"/>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86000" y="25908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Oval 78"/>
          <p:cNvSpPr/>
          <p:nvPr/>
        </p:nvSpPr>
        <p:spPr>
          <a:xfrm>
            <a:off x="5943600" y="2209800"/>
            <a:ext cx="152400" cy="152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Oval 79"/>
          <p:cNvSpPr/>
          <p:nvPr/>
        </p:nvSpPr>
        <p:spPr>
          <a:xfrm>
            <a:off x="4876800" y="4953000"/>
            <a:ext cx="152400" cy="152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2" name="Straight Connector 81"/>
          <p:cNvCxnSpPr/>
          <p:nvPr/>
        </p:nvCxnSpPr>
        <p:spPr>
          <a:xfrm rot="5400000">
            <a:off x="4723606" y="52570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724400" y="4648200"/>
            <a:ext cx="533400" cy="307777"/>
          </a:xfrm>
          <a:prstGeom prst="rect">
            <a:avLst/>
          </a:prstGeom>
          <a:noFill/>
        </p:spPr>
        <p:txBody>
          <a:bodyPr wrap="square" rtlCol="0">
            <a:spAutoFit/>
          </a:bodyPr>
          <a:lstStyle/>
          <a:p>
            <a:r>
              <a:rPr lang="en-US" sz="1400" dirty="0" smtClean="0"/>
              <a:t>CLR</a:t>
            </a:r>
            <a:endParaRPr lang="en-US" sz="1400" dirty="0"/>
          </a:p>
        </p:txBody>
      </p:sp>
      <p:sp>
        <p:nvSpPr>
          <p:cNvPr id="85" name="TextBox 84"/>
          <p:cNvSpPr txBox="1"/>
          <p:nvPr/>
        </p:nvSpPr>
        <p:spPr>
          <a:xfrm>
            <a:off x="1752600" y="2971800"/>
            <a:ext cx="2514600" cy="369332"/>
          </a:xfrm>
          <a:prstGeom prst="rect">
            <a:avLst/>
          </a:prstGeom>
          <a:noFill/>
        </p:spPr>
        <p:txBody>
          <a:bodyPr wrap="square" rtlCol="0">
            <a:spAutoFit/>
          </a:bodyPr>
          <a:lstStyle/>
          <a:p>
            <a:r>
              <a:rPr lang="en-US" dirty="0" smtClean="0"/>
              <a:t>Positive-Edge-Triggered</a:t>
            </a:r>
            <a:endParaRPr lang="en-US" dirty="0"/>
          </a:p>
        </p:txBody>
      </p:sp>
      <p:sp>
        <p:nvSpPr>
          <p:cNvPr id="86" name="TextBox 85"/>
          <p:cNvSpPr txBox="1"/>
          <p:nvPr/>
        </p:nvSpPr>
        <p:spPr>
          <a:xfrm>
            <a:off x="5257800" y="2971800"/>
            <a:ext cx="2514600" cy="369332"/>
          </a:xfrm>
          <a:prstGeom prst="rect">
            <a:avLst/>
          </a:prstGeom>
          <a:noFill/>
        </p:spPr>
        <p:txBody>
          <a:bodyPr wrap="square" rtlCol="0">
            <a:spAutoFit/>
          </a:bodyPr>
          <a:lstStyle/>
          <a:p>
            <a:r>
              <a:rPr lang="en-US" dirty="0" smtClean="0"/>
              <a:t>Negative-Edge-Triggered</a:t>
            </a:r>
            <a:endParaRPr lang="en-US" dirty="0"/>
          </a:p>
        </p:txBody>
      </p:sp>
      <p:sp>
        <p:nvSpPr>
          <p:cNvPr id="90" name="TextBox 89"/>
          <p:cNvSpPr txBox="1"/>
          <p:nvPr/>
        </p:nvSpPr>
        <p:spPr>
          <a:xfrm>
            <a:off x="3657600" y="5574268"/>
            <a:ext cx="2514600" cy="646331"/>
          </a:xfrm>
          <a:prstGeom prst="rect">
            <a:avLst/>
          </a:prstGeom>
          <a:noFill/>
        </p:spPr>
        <p:txBody>
          <a:bodyPr wrap="square" rtlCol="0">
            <a:spAutoFit/>
          </a:bodyPr>
          <a:lstStyle/>
          <a:p>
            <a:pPr algn="ctr"/>
            <a:r>
              <a:rPr lang="en-US" dirty="0" smtClean="0"/>
              <a:t>Positive-Edge-Triggered with active low clear</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GB" b="1" dirty="0" smtClean="0">
                <a:latin typeface="Times New Roman" pitchFamily="18" charset="0"/>
              </a:rPr>
              <a:t>J-K Flip Flop</a:t>
            </a:r>
            <a:endParaRPr lang="en-GB" dirty="0"/>
          </a:p>
        </p:txBody>
      </p:sp>
      <p:sp>
        <p:nvSpPr>
          <p:cNvPr id="32" name="Content Placeholder 2"/>
          <p:cNvSpPr>
            <a:spLocks noGrp="1"/>
          </p:cNvSpPr>
          <p:nvPr>
            <p:ph sz="quarter" idx="1"/>
          </p:nvPr>
        </p:nvSpPr>
        <p:spPr>
          <a:xfrm>
            <a:off x="1066800" y="1371600"/>
            <a:ext cx="8001000" cy="5330825"/>
          </a:xfrm>
        </p:spPr>
        <p:txBody>
          <a:bodyPr>
            <a:normAutofit/>
          </a:bodyPr>
          <a:lstStyle/>
          <a:p>
            <a:r>
              <a:rPr lang="en-US" dirty="0" smtClean="0"/>
              <a:t>The J-K flip-flop is the most adaptable and flexible among other basic flip-flops. </a:t>
            </a:r>
          </a:p>
          <a:p>
            <a:r>
              <a:rPr lang="en-US" dirty="0" smtClean="0"/>
              <a:t>The operation of the JK FF is very similar to SR flip-flop.</a:t>
            </a:r>
          </a:p>
          <a:p>
            <a:r>
              <a:rPr lang="en-US" dirty="0" smtClean="0"/>
              <a:t>The J input is just like S input in the SR flip-flop and when it goes high, it sets the flip flop.</a:t>
            </a:r>
          </a:p>
          <a:p>
            <a:r>
              <a:rPr lang="en-US" dirty="0" smtClean="0"/>
              <a:t>Similarly, the K input is like R input in the SR flip-flop,  where it resets the flip flop when it goes high.</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GB" b="1" dirty="0" smtClean="0">
                <a:latin typeface="Times New Roman" pitchFamily="18" charset="0"/>
              </a:rPr>
              <a:t>J-K Flip Flop</a:t>
            </a:r>
            <a:endParaRPr lang="en-GB" dirty="0"/>
          </a:p>
        </p:txBody>
      </p:sp>
      <p:sp>
        <p:nvSpPr>
          <p:cNvPr id="32" name="Content Placeholder 2"/>
          <p:cNvSpPr>
            <a:spLocks noGrp="1"/>
          </p:cNvSpPr>
          <p:nvPr>
            <p:ph sz="quarter" idx="1"/>
          </p:nvPr>
        </p:nvSpPr>
        <p:spPr>
          <a:xfrm>
            <a:off x="1066800" y="1371600"/>
            <a:ext cx="8001000" cy="5330825"/>
          </a:xfrm>
        </p:spPr>
        <p:txBody>
          <a:bodyPr>
            <a:normAutofit/>
          </a:bodyPr>
          <a:lstStyle/>
          <a:p>
            <a:r>
              <a:rPr lang="en-US" dirty="0" smtClean="0"/>
              <a:t>The only difference is when both inputs, J and K, are asserted, for the SR flip-flop, the next state is undefined; whereas, for the JK flip-flop, the next state is the inverse of the current state.</a:t>
            </a:r>
          </a:p>
          <a:p>
            <a:r>
              <a:rPr lang="en-US" dirty="0" smtClean="0"/>
              <a:t>In other words, the JK flip-flop toggles its state when both inputs are declared.</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GB" b="1" dirty="0" smtClean="0">
                <a:latin typeface="Times New Roman" pitchFamily="18" charset="0"/>
              </a:rPr>
              <a:t>J-K Flip Flop</a:t>
            </a:r>
            <a:endParaRPr lang="en-GB" dirty="0"/>
          </a:p>
        </p:txBody>
      </p:sp>
      <p:sp>
        <p:nvSpPr>
          <p:cNvPr id="32" name="Content Placeholder 2"/>
          <p:cNvSpPr>
            <a:spLocks noGrp="1"/>
          </p:cNvSpPr>
          <p:nvPr>
            <p:ph sz="quarter" idx="1"/>
          </p:nvPr>
        </p:nvSpPr>
        <p:spPr>
          <a:xfrm>
            <a:off x="1066800" y="1527175"/>
            <a:ext cx="8001000" cy="5330825"/>
          </a:xfrm>
        </p:spPr>
        <p:txBody>
          <a:bodyPr>
            <a:normAutofit/>
          </a:bodyPr>
          <a:lstStyle/>
          <a:p>
            <a:pPr algn="just"/>
            <a:r>
              <a:rPr lang="en-US" sz="2800" dirty="0" smtClean="0"/>
              <a:t>One of the most useful and versatile flip flop is the JK flip flop the unique features of a JK flip flop are:</a:t>
            </a:r>
          </a:p>
          <a:p>
            <a:pPr lvl="1" algn="just"/>
            <a:r>
              <a:rPr lang="en-US" dirty="0" smtClean="0"/>
              <a:t>If the J and K input are both at 1 and the clock pulse is applied, then the output will change state, regardless of its previous condition.</a:t>
            </a:r>
          </a:p>
          <a:p>
            <a:pPr lvl="1" algn="just"/>
            <a:r>
              <a:rPr lang="en-US" dirty="0" smtClean="0"/>
              <a:t>If both J and K inputs are at 0 and the clock pulse is applied there will be no change in the output. There is no indeterminate condition, in the operation of JK flip flop i.e. it has no ambiguous state. </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066800" y="0"/>
            <a:ext cx="7498080" cy="1143000"/>
          </a:xfrm>
        </p:spPr>
        <p:txBody>
          <a:bodyPr/>
          <a:lstStyle/>
          <a:p>
            <a:pPr algn="ctr"/>
            <a:r>
              <a:rPr lang="en-GB" b="1" dirty="0" smtClean="0">
                <a:latin typeface="Times New Roman" pitchFamily="18" charset="0"/>
              </a:rPr>
              <a:t>J-K Flip Flop</a:t>
            </a:r>
            <a:endParaRPr lang="en-GB" dirty="0"/>
          </a:p>
        </p:txBody>
      </p:sp>
      <p:pic>
        <p:nvPicPr>
          <p:cNvPr id="12292" name="Picture 4" descr="jk flip flop symbol"/>
          <p:cNvPicPr>
            <a:picLocks noChangeAspect="1" noChangeArrowheads="1"/>
          </p:cNvPicPr>
          <p:nvPr/>
        </p:nvPicPr>
        <p:blipFill>
          <a:blip r:embed="rId2"/>
          <a:srcRect/>
          <a:stretch>
            <a:fillRect/>
          </a:stretch>
        </p:blipFill>
        <p:spPr bwMode="auto">
          <a:xfrm>
            <a:off x="1066800" y="990600"/>
            <a:ext cx="8024632" cy="3276600"/>
          </a:xfrm>
          <a:prstGeom prst="rect">
            <a:avLst/>
          </a:prstGeom>
          <a:noFill/>
        </p:spPr>
      </p:pic>
      <p:sp>
        <p:nvSpPr>
          <p:cNvPr id="6" name="Rectangle 5"/>
          <p:cNvSpPr/>
          <p:nvPr/>
        </p:nvSpPr>
        <p:spPr>
          <a:xfrm>
            <a:off x="1066800" y="4267200"/>
            <a:ext cx="8077200" cy="2554545"/>
          </a:xfrm>
          <a:prstGeom prst="rect">
            <a:avLst/>
          </a:prstGeom>
        </p:spPr>
        <p:txBody>
          <a:bodyPr wrap="square">
            <a:spAutoFit/>
          </a:bodyPr>
          <a:lstStyle/>
          <a:p>
            <a:pPr algn="just"/>
            <a:r>
              <a:rPr lang="en-IN" sz="2000" b="1" dirty="0" smtClean="0"/>
              <a:t>The JK flip flop is basically a gated </a:t>
            </a:r>
            <a:r>
              <a:rPr lang="en-IN" sz="2000" b="1" dirty="0" smtClean="0"/>
              <a:t>SR Flip-Flop</a:t>
            </a:r>
            <a:r>
              <a:rPr lang="en-IN" sz="2000" b="1" dirty="0" smtClean="0"/>
              <a:t> with the addition of a clock input circuitry that prevents the illegal or invalid output condition that can occur when both inputs S and R are equal to logic level “1”. Due to this additional clocked input, a JK flip-flop has four possible input combinations, “logic 1”, “logic 0”, “no change” and “toggle”. The symbol for a JK flip flop is similar to that of an </a:t>
            </a:r>
            <a:r>
              <a:rPr lang="en-IN" sz="2000" b="1" dirty="0" smtClean="0"/>
              <a:t>SR </a:t>
            </a:r>
            <a:r>
              <a:rPr lang="en-IN" sz="2000" b="1" dirty="0" err="1" smtClean="0"/>
              <a:t>Bistable</a:t>
            </a:r>
            <a:r>
              <a:rPr lang="en-IN" sz="2000" b="1" dirty="0" smtClean="0"/>
              <a:t> Latch </a:t>
            </a:r>
            <a:r>
              <a:rPr lang="en-IN" sz="2000" b="1" dirty="0" smtClean="0"/>
              <a:t> as seen in the previous tutorial except for the addition of a clock input</a:t>
            </a:r>
            <a:r>
              <a:rPr lang="en-IN" sz="2000" b="1" dirty="0" smtClean="0"/>
              <a:t>.</a:t>
            </a:r>
            <a:endParaRPr lang="en-IN"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6"/>
          <p:cNvSpPr txBox="1">
            <a:spLocks noChangeArrowheads="1"/>
          </p:cNvSpPr>
          <p:nvPr/>
        </p:nvSpPr>
        <p:spPr bwMode="auto">
          <a:xfrm>
            <a:off x="1066800" y="914400"/>
            <a:ext cx="7848600" cy="2908489"/>
          </a:xfrm>
          <a:prstGeom prst="rect">
            <a:avLst/>
          </a:prstGeom>
          <a:noFill/>
          <a:ln w="9525">
            <a:noFill/>
            <a:miter lim="800000"/>
            <a:headEnd/>
            <a:tailEnd/>
          </a:ln>
          <a:effectLst/>
        </p:spPr>
        <p:txBody>
          <a:bodyPr wrap="square">
            <a:spAutoFit/>
          </a:bodyPr>
          <a:lstStyle/>
          <a:p>
            <a:pPr marL="346075" indent="-346075" algn="just"/>
            <a:r>
              <a:rPr lang="en-US" sz="3200" b="1" dirty="0" smtClean="0"/>
              <a:t>Full Adder</a:t>
            </a:r>
          </a:p>
          <a:p>
            <a:pPr marL="346075" indent="-346075" algn="just">
              <a:buFont typeface="Arial" pitchFamily="34" charset="0"/>
              <a:buChar char="•"/>
            </a:pPr>
            <a:endParaRPr lang="en-US" sz="1100" dirty="0" smtClean="0"/>
          </a:p>
          <a:p>
            <a:pPr marL="346075" indent="-346075" algn="just">
              <a:buFont typeface="Arial" pitchFamily="34" charset="0"/>
              <a:buChar char="•"/>
            </a:pPr>
            <a:r>
              <a:rPr lang="en-US" sz="2800" dirty="0" smtClean="0"/>
              <a:t>Full adder is developed to overcome the drawback of Half Adder circuit. It can add two one-bit numbers A and B, and carry c. </a:t>
            </a:r>
          </a:p>
          <a:p>
            <a:pPr marL="346075" indent="-346075" algn="just">
              <a:buFont typeface="Arial" pitchFamily="34" charset="0"/>
              <a:buChar char="•"/>
            </a:pPr>
            <a:r>
              <a:rPr lang="en-US" sz="2800" dirty="0" smtClean="0"/>
              <a:t>The full adder is a three input and two output combinational circuit.</a:t>
            </a:r>
            <a:endParaRPr lang="en-US" sz="2600" dirty="0" smtClean="0"/>
          </a:p>
        </p:txBody>
      </p:sp>
      <p:sp>
        <p:nvSpPr>
          <p:cNvPr id="16" name="Rectangle 2"/>
          <p:cNvSpPr txBox="1">
            <a:spLocks noChangeArrowheads="1"/>
          </p:cNvSpPr>
          <p:nvPr/>
        </p:nvSpPr>
        <p:spPr>
          <a:xfrm>
            <a:off x="1295400" y="152400"/>
            <a:ext cx="749808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Combinational Circuits</a:t>
            </a:r>
            <a:endParaRPr kumimoji="0" lang="en-GB"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89089" name="Rectangle 1"/>
          <p:cNvSpPr>
            <a:spLocks noChangeArrowheads="1"/>
          </p:cNvSpPr>
          <p:nvPr/>
        </p:nvSpPr>
        <p:spPr bwMode="auto">
          <a:xfrm>
            <a:off x="1371600" y="4046979"/>
            <a:ext cx="7620000" cy="448821"/>
          </a:xfrm>
          <a:prstGeom prst="rect">
            <a:avLst/>
          </a:prstGeom>
          <a:noFill/>
          <a:ln w="9525">
            <a:noFill/>
            <a:miter lim="800000"/>
            <a:headEnd/>
            <a:tailEnd/>
          </a:ln>
          <a:effectLst/>
        </p:spPr>
        <p:txBody>
          <a:bodyPr vert="horz" wrap="square" lIns="0" tIns="31740" rIns="31740" bIns="3174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Open Sans"/>
                <a:cs typeface="Arial" pitchFamily="34" charset="0"/>
              </a:rPr>
              <a:t>Block diagram </a:t>
            </a:r>
            <a:r>
              <a:rPr kumimoji="0" lang="en-US" sz="100" b="0" i="0" u="none" strike="noStrike" cap="none" normalizeH="0" baseline="0" dirty="0" smtClean="0">
                <a:ln>
                  <a:noFill/>
                </a:ln>
                <a:solidFill>
                  <a:schemeClr val="tx1"/>
                </a:solidFill>
                <a:effectLst/>
                <a:latin typeface="Arial" pitchFamily="34" charset="0"/>
                <a:cs typeface="Arial" pitchFamily="34" charset="0"/>
              </a:rPr>
              <a:t>                                                                                                                          	</a:t>
            </a:r>
            <a:r>
              <a:rPr lang="en-US" sz="100" dirty="0" smtClean="0">
                <a:latin typeface="Arial"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100" b="0" i="0" u="none" strike="noStrike" cap="none" normalizeH="0" baseline="0" dirty="0" smtClean="0">
                <a:ln>
                  <a:noFill/>
                </a:ln>
                <a:solidFill>
                  <a:schemeClr val="tx1"/>
                </a:solidFill>
                <a:effectLst/>
                <a:latin typeface="Arial" pitchFamily="34" charset="0"/>
                <a:cs typeface="Arial" pitchFamily="34" charset="0"/>
              </a:rPr>
              <a:t>                                                  </a:t>
            </a:r>
            <a:br>
              <a:rPr kumimoji="0" lang="en-US" sz="100" b="0" i="0" u="none" strike="noStrike" cap="none" normalizeH="0" baseline="0" dirty="0" smtClean="0">
                <a:ln>
                  <a:noFill/>
                </a:ln>
                <a:solidFill>
                  <a:schemeClr val="tx1"/>
                </a:solidFill>
                <a:effectLst/>
                <a:latin typeface="Arial" pitchFamily="34" charset="0"/>
                <a:cs typeface="Arial" pitchFamily="34" charset="0"/>
              </a:rPr>
            </a:br>
            <a:endParaRPr kumimoji="0" lang="en-US" sz="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0114" name="Picture 2" descr="Block Diagram of Full Adder"/>
          <p:cNvPicPr>
            <a:picLocks noChangeAspect="1" noChangeArrowheads="1"/>
          </p:cNvPicPr>
          <p:nvPr/>
        </p:nvPicPr>
        <p:blipFill>
          <a:blip r:embed="rId2"/>
          <a:srcRect/>
          <a:stretch>
            <a:fillRect/>
          </a:stretch>
        </p:blipFill>
        <p:spPr bwMode="auto">
          <a:xfrm>
            <a:off x="1752600" y="4571999"/>
            <a:ext cx="4343400" cy="1988259"/>
          </a:xfrm>
          <a:prstGeom prst="rect">
            <a:avLst/>
          </a:prstGeom>
          <a:noFill/>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strips(downRight)">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35608" y="76200"/>
            <a:ext cx="7498080" cy="1143000"/>
          </a:xfrm>
        </p:spPr>
        <p:txBody>
          <a:bodyPr/>
          <a:lstStyle/>
          <a:p>
            <a:pPr algn="ctr"/>
            <a:r>
              <a:rPr lang="en-GB" b="1" dirty="0" smtClean="0">
                <a:latin typeface="Times New Roman" pitchFamily="18" charset="0"/>
              </a:rPr>
              <a:t>J-K Flip Flop</a:t>
            </a:r>
            <a:endParaRPr lang="en-GB" dirty="0"/>
          </a:p>
        </p:txBody>
      </p:sp>
      <p:pic>
        <p:nvPicPr>
          <p:cNvPr id="4" name="Picture 2"/>
          <p:cNvPicPr>
            <a:picLocks noChangeAspect="1" noChangeArrowheads="1"/>
          </p:cNvPicPr>
          <p:nvPr/>
        </p:nvPicPr>
        <p:blipFill>
          <a:blip r:embed="rId2"/>
          <a:srcRect l="28333" t="70909" r="51618" b="18994"/>
          <a:stretch>
            <a:fillRect/>
          </a:stretch>
        </p:blipFill>
        <p:spPr bwMode="auto">
          <a:xfrm>
            <a:off x="2590800" y="1219200"/>
            <a:ext cx="4800600" cy="1783641"/>
          </a:xfrm>
          <a:prstGeom prst="rect">
            <a:avLst/>
          </a:prstGeom>
          <a:noFill/>
          <a:ln w="9525">
            <a:noFill/>
            <a:miter lim="800000"/>
            <a:headEnd/>
            <a:tailEnd/>
          </a:ln>
          <a:effectLst/>
        </p:spPr>
      </p:pic>
      <p:sp>
        <p:nvSpPr>
          <p:cNvPr id="6" name="Rectangle 5"/>
          <p:cNvSpPr/>
          <p:nvPr/>
        </p:nvSpPr>
        <p:spPr>
          <a:xfrm>
            <a:off x="1066800" y="3048000"/>
            <a:ext cx="8077200" cy="3693319"/>
          </a:xfrm>
          <a:prstGeom prst="rect">
            <a:avLst/>
          </a:prstGeom>
        </p:spPr>
        <p:txBody>
          <a:bodyPr wrap="square">
            <a:spAutoFit/>
          </a:bodyPr>
          <a:lstStyle/>
          <a:p>
            <a:pPr marL="361950" indent="-361950" algn="just">
              <a:buFont typeface="Arial" pitchFamily="34" charset="0"/>
              <a:buChar char="•"/>
            </a:pPr>
            <a:r>
              <a:rPr lang="en-IN" sz="2600" dirty="0" smtClean="0"/>
              <a:t>Although this circuit is an improvement on the clocked SR flip-flop it still suffers from timing problems called “race” if the output Q changes state before the timing pulse of the clock input has time to go “OFF”. </a:t>
            </a:r>
            <a:endParaRPr lang="en-IN" sz="2600" dirty="0" smtClean="0"/>
          </a:p>
          <a:p>
            <a:pPr marL="361950" indent="-361950" algn="just">
              <a:buFont typeface="Arial" pitchFamily="34" charset="0"/>
              <a:buChar char="•"/>
            </a:pPr>
            <a:r>
              <a:rPr lang="en-IN" sz="2600" dirty="0" smtClean="0"/>
              <a:t>To </a:t>
            </a:r>
            <a:r>
              <a:rPr lang="en-IN" sz="2600" dirty="0" smtClean="0"/>
              <a:t>avoid this the timing pulse period ( T ) must be kept as short as possible (high frequency). </a:t>
            </a:r>
            <a:endParaRPr lang="en-IN" sz="2600" dirty="0" smtClean="0"/>
          </a:p>
          <a:p>
            <a:pPr marL="361950" indent="-361950" algn="just">
              <a:buFont typeface="Arial" pitchFamily="34" charset="0"/>
              <a:buChar char="•"/>
            </a:pPr>
            <a:r>
              <a:rPr lang="en-IN" sz="2600" dirty="0" smtClean="0"/>
              <a:t>As </a:t>
            </a:r>
            <a:r>
              <a:rPr lang="en-IN" sz="2600" dirty="0" smtClean="0"/>
              <a:t>this is sometimes not possible with modern TTL IC’s the much improved </a:t>
            </a:r>
            <a:r>
              <a:rPr lang="en-IN" sz="2600" b="1" dirty="0" smtClean="0"/>
              <a:t>Master-Slave JK </a:t>
            </a:r>
            <a:r>
              <a:rPr lang="en-IN" sz="2600" b="1" dirty="0" smtClean="0"/>
              <a:t>Flip-flop </a:t>
            </a:r>
            <a:r>
              <a:rPr lang="en-IN" sz="2600" dirty="0" smtClean="0"/>
              <a:t>was </a:t>
            </a:r>
            <a:r>
              <a:rPr lang="en-IN" sz="2600" dirty="0" smtClean="0"/>
              <a:t>developed.</a:t>
            </a:r>
            <a:endParaRPr lang="en-IN" sz="2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GB" b="1" dirty="0" smtClean="0">
                <a:latin typeface="Times New Roman" pitchFamily="18" charset="0"/>
              </a:rPr>
              <a:t>JK Master-Slave Flip Flop</a:t>
            </a:r>
            <a:endParaRPr lang="en-GB" dirty="0"/>
          </a:p>
        </p:txBody>
      </p:sp>
      <p:sp>
        <p:nvSpPr>
          <p:cNvPr id="4" name="Rectangle 3"/>
          <p:cNvSpPr/>
          <p:nvPr/>
        </p:nvSpPr>
        <p:spPr>
          <a:xfrm>
            <a:off x="1066800" y="1524000"/>
            <a:ext cx="8077200" cy="4832092"/>
          </a:xfrm>
          <a:prstGeom prst="rect">
            <a:avLst/>
          </a:prstGeom>
        </p:spPr>
        <p:txBody>
          <a:bodyPr wrap="square">
            <a:spAutoFit/>
          </a:bodyPr>
          <a:lstStyle/>
          <a:p>
            <a:pPr marL="268288" indent="-268288">
              <a:buFont typeface="Arial" pitchFamily="34" charset="0"/>
              <a:buChar char="•"/>
            </a:pPr>
            <a:r>
              <a:rPr lang="en-IN" sz="2800" dirty="0" smtClean="0"/>
              <a:t>The </a:t>
            </a:r>
            <a:r>
              <a:rPr lang="en-IN" sz="2800" b="1" dirty="0" smtClean="0"/>
              <a:t>Master-Slave Flip-Flop</a:t>
            </a:r>
            <a:r>
              <a:rPr lang="en-IN" sz="2800" dirty="0" smtClean="0"/>
              <a:t> is basically two gated SR flip-flops connected together in a series configuration with the slave having an inverted clock pulse. </a:t>
            </a:r>
            <a:endParaRPr lang="en-IN" sz="2800" dirty="0" smtClean="0"/>
          </a:p>
          <a:p>
            <a:pPr marL="268288" indent="-268288">
              <a:buFont typeface="Arial" pitchFamily="34" charset="0"/>
              <a:buChar char="•"/>
            </a:pPr>
            <a:r>
              <a:rPr lang="en-IN" sz="2800" dirty="0" smtClean="0"/>
              <a:t>The </a:t>
            </a:r>
            <a:r>
              <a:rPr lang="en-IN" sz="2800" dirty="0" smtClean="0"/>
              <a:t>outputs from Q and Q from the “Slave” flip-flop are fed back to the inputs of the “Master” with the outputs of the “Master” flip flop being connected to the two inputs of the “Slave” flip flop. </a:t>
            </a:r>
            <a:endParaRPr lang="en-IN" sz="2800" dirty="0" smtClean="0"/>
          </a:p>
          <a:p>
            <a:pPr marL="268288" indent="-268288">
              <a:buFont typeface="Arial" pitchFamily="34" charset="0"/>
              <a:buChar char="•"/>
            </a:pPr>
            <a:r>
              <a:rPr lang="en-IN" sz="2800" dirty="0" smtClean="0"/>
              <a:t>This </a:t>
            </a:r>
            <a:r>
              <a:rPr lang="en-IN" sz="2800" dirty="0" smtClean="0"/>
              <a:t>feedback configuration from the slave’s output to the master’s input gives the characteristic toggle of the JK flip flop as shown below.</a:t>
            </a:r>
            <a:endParaRPr lang="en-IN"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GB" b="1" dirty="0" smtClean="0">
                <a:latin typeface="Times New Roman" pitchFamily="18" charset="0"/>
              </a:rPr>
              <a:t>JK Master-Slave Flip Flop</a:t>
            </a:r>
            <a:endParaRPr lang="en-GB" dirty="0"/>
          </a:p>
        </p:txBody>
      </p:sp>
      <p:pic>
        <p:nvPicPr>
          <p:cNvPr id="14338" name="Picture 2" descr="http://www.electronics-tutorials.ws/sequential/seq14.gif?81223b"/>
          <p:cNvPicPr>
            <a:picLocks noChangeAspect="1" noChangeArrowheads="1"/>
          </p:cNvPicPr>
          <p:nvPr/>
        </p:nvPicPr>
        <p:blipFill>
          <a:blip r:embed="rId2"/>
          <a:srcRect/>
          <a:stretch>
            <a:fillRect/>
          </a:stretch>
        </p:blipFill>
        <p:spPr bwMode="auto">
          <a:xfrm>
            <a:off x="968167" y="1524000"/>
            <a:ext cx="8099633" cy="32766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GB" b="1" dirty="0" smtClean="0">
                <a:latin typeface="Times New Roman" pitchFamily="18" charset="0"/>
              </a:rPr>
              <a:t>JK Master-Slave Flip Flop</a:t>
            </a:r>
            <a:endParaRPr lang="en-GB" dirty="0"/>
          </a:p>
        </p:txBody>
      </p:sp>
      <p:sp>
        <p:nvSpPr>
          <p:cNvPr id="4" name="Rectangle 3"/>
          <p:cNvSpPr/>
          <p:nvPr/>
        </p:nvSpPr>
        <p:spPr>
          <a:xfrm>
            <a:off x="990600" y="1600200"/>
            <a:ext cx="7848600" cy="4401205"/>
          </a:xfrm>
          <a:prstGeom prst="rect">
            <a:avLst/>
          </a:prstGeom>
        </p:spPr>
        <p:txBody>
          <a:bodyPr wrap="square">
            <a:spAutoFit/>
          </a:bodyPr>
          <a:lstStyle/>
          <a:p>
            <a:pPr marL="361950" indent="-361950" algn="just">
              <a:buFont typeface="Arial" pitchFamily="34" charset="0"/>
              <a:buChar char="•"/>
            </a:pPr>
            <a:r>
              <a:rPr lang="en-IN" sz="2800" dirty="0" smtClean="0"/>
              <a:t>The input signals J and K are connected to the gated “master” SR flip flop which “locks” the input condition while the clock (</a:t>
            </a:r>
            <a:r>
              <a:rPr lang="en-IN" sz="2800" dirty="0" err="1" smtClean="0"/>
              <a:t>Clk</a:t>
            </a:r>
            <a:r>
              <a:rPr lang="en-IN" sz="2800" dirty="0" smtClean="0"/>
              <a:t>) input is “HIGH” at logic level “1”. </a:t>
            </a:r>
            <a:endParaRPr lang="en-IN" sz="2800" dirty="0" smtClean="0"/>
          </a:p>
          <a:p>
            <a:pPr marL="361950" indent="-361950" algn="just">
              <a:buFont typeface="Arial" pitchFamily="34" charset="0"/>
              <a:buChar char="•"/>
            </a:pPr>
            <a:r>
              <a:rPr lang="en-IN" sz="2800" dirty="0" smtClean="0"/>
              <a:t>As </a:t>
            </a:r>
            <a:r>
              <a:rPr lang="en-IN" sz="2800" dirty="0" smtClean="0"/>
              <a:t>the clock input of the “slave” flip flop is the inverse (complement) of the “master” clock input, the “slave” SR flip flop does not toggle. </a:t>
            </a:r>
            <a:endParaRPr lang="en-IN" sz="2800" dirty="0" smtClean="0"/>
          </a:p>
          <a:p>
            <a:pPr marL="361950" indent="-361950" algn="just">
              <a:buFont typeface="Arial" pitchFamily="34" charset="0"/>
              <a:buChar char="•"/>
            </a:pPr>
            <a:r>
              <a:rPr lang="en-IN" sz="2800" dirty="0" smtClean="0"/>
              <a:t>The </a:t>
            </a:r>
            <a:r>
              <a:rPr lang="en-IN" sz="2800" dirty="0" smtClean="0"/>
              <a:t>outputs from the “master” flip flop are only “seen” by the gated “slave” flip flop when the clock input goes “LOW” to logic level “0”.</a:t>
            </a:r>
            <a:endParaRPr lang="en-IN"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GB" b="1" dirty="0" smtClean="0">
                <a:latin typeface="Times New Roman" pitchFamily="18" charset="0"/>
              </a:rPr>
              <a:t>JK Master-Slave Flip Flop</a:t>
            </a:r>
            <a:endParaRPr lang="en-GB" dirty="0"/>
          </a:p>
        </p:txBody>
      </p:sp>
      <p:sp>
        <p:nvSpPr>
          <p:cNvPr id="4" name="Rectangle 3"/>
          <p:cNvSpPr/>
          <p:nvPr/>
        </p:nvSpPr>
        <p:spPr>
          <a:xfrm>
            <a:off x="990600" y="1600200"/>
            <a:ext cx="7848600" cy="4401205"/>
          </a:xfrm>
          <a:prstGeom prst="rect">
            <a:avLst/>
          </a:prstGeom>
        </p:spPr>
        <p:txBody>
          <a:bodyPr wrap="square">
            <a:spAutoFit/>
          </a:bodyPr>
          <a:lstStyle/>
          <a:p>
            <a:pPr marL="361950" indent="-361950" algn="just">
              <a:buFont typeface="Arial" pitchFamily="34" charset="0"/>
              <a:buChar char="•"/>
            </a:pPr>
            <a:r>
              <a:rPr lang="en-IN" sz="2800" dirty="0" smtClean="0"/>
              <a:t>The input signals J and K are connected to the gated “master” SR flip flop which “locks” the input condition while the clock (</a:t>
            </a:r>
            <a:r>
              <a:rPr lang="en-IN" sz="2800" dirty="0" err="1" smtClean="0"/>
              <a:t>Clk</a:t>
            </a:r>
            <a:r>
              <a:rPr lang="en-IN" sz="2800" dirty="0" smtClean="0"/>
              <a:t>) input is “HIGH” at logic level “1”. </a:t>
            </a:r>
            <a:endParaRPr lang="en-IN" sz="2800" dirty="0" smtClean="0"/>
          </a:p>
          <a:p>
            <a:pPr marL="361950" indent="-361950" algn="just">
              <a:buFont typeface="Arial" pitchFamily="34" charset="0"/>
              <a:buChar char="•"/>
            </a:pPr>
            <a:r>
              <a:rPr lang="en-IN" sz="2800" dirty="0" smtClean="0"/>
              <a:t>As </a:t>
            </a:r>
            <a:r>
              <a:rPr lang="en-IN" sz="2800" dirty="0" smtClean="0"/>
              <a:t>the clock input of the “slave” flip flop is the inverse (complement) of the “master” clock input, the “slave” SR flip flop does not toggle. </a:t>
            </a:r>
            <a:endParaRPr lang="en-IN" sz="2800" dirty="0" smtClean="0"/>
          </a:p>
          <a:p>
            <a:pPr marL="361950" indent="-361950" algn="just">
              <a:buFont typeface="Arial" pitchFamily="34" charset="0"/>
              <a:buChar char="•"/>
            </a:pPr>
            <a:r>
              <a:rPr lang="en-IN" sz="2800" dirty="0" smtClean="0"/>
              <a:t>The </a:t>
            </a:r>
            <a:r>
              <a:rPr lang="en-IN" sz="2800" dirty="0" smtClean="0"/>
              <a:t>outputs from the “master” flip flop are only “seen” by the gated “slave” flip flop when the clock input goes “LOW” to logic level “0”.</a:t>
            </a:r>
            <a:endParaRPr lang="en-IN"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GB" b="1" dirty="0" smtClean="0">
                <a:latin typeface="Times New Roman" pitchFamily="18" charset="0"/>
              </a:rPr>
              <a:t>JK Master-Slave Flip Flop</a:t>
            </a:r>
            <a:endParaRPr lang="en-GB" dirty="0"/>
          </a:p>
        </p:txBody>
      </p:sp>
      <p:sp>
        <p:nvSpPr>
          <p:cNvPr id="4" name="Rectangle 3"/>
          <p:cNvSpPr/>
          <p:nvPr/>
        </p:nvSpPr>
        <p:spPr>
          <a:xfrm>
            <a:off x="990600" y="1164134"/>
            <a:ext cx="7848600" cy="5693866"/>
          </a:xfrm>
          <a:prstGeom prst="rect">
            <a:avLst/>
          </a:prstGeom>
        </p:spPr>
        <p:txBody>
          <a:bodyPr wrap="square">
            <a:spAutoFit/>
          </a:bodyPr>
          <a:lstStyle/>
          <a:p>
            <a:pPr marL="361950" indent="-361950" algn="just">
              <a:buFont typeface="Arial" pitchFamily="34" charset="0"/>
              <a:buChar char="•"/>
            </a:pPr>
            <a:r>
              <a:rPr lang="en-IN" sz="2800" dirty="0" smtClean="0"/>
              <a:t>When the clock is “LOW”, the outputs from the “master” flip flop are latched and any additional changes to its inputs are ignored. </a:t>
            </a:r>
            <a:endParaRPr lang="en-IN" sz="2800" dirty="0" smtClean="0"/>
          </a:p>
          <a:p>
            <a:pPr marL="361950" indent="-361950" algn="just">
              <a:buFont typeface="Arial" pitchFamily="34" charset="0"/>
              <a:buChar char="•"/>
            </a:pPr>
            <a:r>
              <a:rPr lang="en-IN" sz="2800" dirty="0" smtClean="0"/>
              <a:t>The </a:t>
            </a:r>
            <a:r>
              <a:rPr lang="en-IN" sz="2800" dirty="0" smtClean="0"/>
              <a:t>gated “slave” flip flop now responds to the state of its inputs passed over by the “master” section</a:t>
            </a:r>
            <a:r>
              <a:rPr lang="en-IN" sz="2800" dirty="0" smtClean="0"/>
              <a:t>.</a:t>
            </a:r>
          </a:p>
          <a:p>
            <a:pPr marL="361950" indent="-361950" algn="just">
              <a:buFont typeface="Arial" pitchFamily="34" charset="0"/>
              <a:buChar char="•"/>
            </a:pPr>
            <a:r>
              <a:rPr lang="en-IN" sz="2800" dirty="0" smtClean="0"/>
              <a:t>Then </a:t>
            </a:r>
            <a:r>
              <a:rPr lang="en-IN" sz="2800" dirty="0" smtClean="0"/>
              <a:t>on the “Low-to-High” transition of the clock pulse the inputs of the “master” flip flop are fed through to the gated inputs of the “slave” flip flop and on the “High-to-Low” transition the same inputs are reflected on the output of the “slave” making this type of flip flop edge or pulse-triggered.</a:t>
            </a:r>
            <a:endParaRPr lang="en-IN"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en-GB" b="1" dirty="0" smtClean="0">
                <a:latin typeface="Times New Roman" pitchFamily="18" charset="0"/>
              </a:rPr>
              <a:t>JK Master-Slave Flip Flop</a:t>
            </a:r>
            <a:endParaRPr lang="en-GB" dirty="0"/>
          </a:p>
        </p:txBody>
      </p:sp>
      <p:sp>
        <p:nvSpPr>
          <p:cNvPr id="4" name="Rectangle 3"/>
          <p:cNvSpPr/>
          <p:nvPr/>
        </p:nvSpPr>
        <p:spPr>
          <a:xfrm>
            <a:off x="990600" y="1513344"/>
            <a:ext cx="7848600" cy="2677656"/>
          </a:xfrm>
          <a:prstGeom prst="rect">
            <a:avLst/>
          </a:prstGeom>
        </p:spPr>
        <p:txBody>
          <a:bodyPr wrap="square">
            <a:spAutoFit/>
          </a:bodyPr>
          <a:lstStyle/>
          <a:p>
            <a:pPr marL="361950" indent="-361950" algn="just">
              <a:buFont typeface="Arial" pitchFamily="34" charset="0"/>
              <a:buChar char="•"/>
            </a:pPr>
            <a:r>
              <a:rPr lang="en-IN" sz="2800" dirty="0" smtClean="0"/>
              <a:t>Then, the circuit accepts input data when the clock signal is “HIGH”, and passes the data to the output on the falling-edge of the clock signal. </a:t>
            </a:r>
            <a:endParaRPr lang="en-IN" sz="2800" dirty="0" smtClean="0"/>
          </a:p>
          <a:p>
            <a:pPr marL="361950" indent="-361950" algn="just">
              <a:buFont typeface="Arial" pitchFamily="34" charset="0"/>
              <a:buChar char="•"/>
            </a:pPr>
            <a:r>
              <a:rPr lang="en-IN" sz="2800" dirty="0" smtClean="0"/>
              <a:t>In </a:t>
            </a:r>
            <a:r>
              <a:rPr lang="en-IN" sz="2800" dirty="0" smtClean="0"/>
              <a:t>other words, the </a:t>
            </a:r>
            <a:r>
              <a:rPr lang="en-IN" sz="2800" b="1" dirty="0" smtClean="0"/>
              <a:t>Master-Slave JK Flip flop</a:t>
            </a:r>
            <a:r>
              <a:rPr lang="en-IN" sz="2800" dirty="0" smtClean="0"/>
              <a:t> is a “Synchronous” device as it only passes data with the timing of the clock signal.</a:t>
            </a:r>
            <a:endParaRPr lang="en-IN"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1295400" y="152400"/>
            <a:ext cx="749808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mj-cs"/>
              </a:rPr>
              <a:t>Combinational Circuits</a:t>
            </a:r>
            <a:endParaRPr kumimoji="0" lang="en-GB"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89089" name="Rectangle 1"/>
          <p:cNvSpPr>
            <a:spLocks noChangeArrowheads="1"/>
          </p:cNvSpPr>
          <p:nvPr/>
        </p:nvSpPr>
        <p:spPr bwMode="auto">
          <a:xfrm>
            <a:off x="990600" y="1447800"/>
            <a:ext cx="7620000" cy="756597"/>
          </a:xfrm>
          <a:prstGeom prst="rect">
            <a:avLst/>
          </a:prstGeom>
          <a:noFill/>
          <a:ln w="9525">
            <a:noFill/>
            <a:miter lim="800000"/>
            <a:headEnd/>
            <a:tailEnd/>
          </a:ln>
          <a:effectLst/>
        </p:spPr>
        <p:txBody>
          <a:bodyPr vert="horz" wrap="square" lIns="0" tIns="31740" rIns="31740" bIns="3174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smtClean="0">
                <a:ln>
                  <a:noFill/>
                </a:ln>
                <a:solidFill>
                  <a:srgbClr val="000000"/>
                </a:solidFill>
                <a:effectLst/>
                <a:latin typeface="Open Sans"/>
                <a:cs typeface="Arial" pitchFamily="34" charset="0"/>
              </a:rPr>
              <a:t>Truth Table		Circuit Diagram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100" b="0" i="0" u="none" strike="noStrike" cap="none" normalizeH="0" baseline="0" dirty="0" smtClean="0">
                <a:ln>
                  <a:noFill/>
                </a:ln>
                <a:solidFill>
                  <a:schemeClr val="tx1"/>
                </a:solidFill>
                <a:effectLst/>
                <a:latin typeface="Arial" pitchFamily="34" charset="0"/>
                <a:cs typeface="Arial" pitchFamily="34" charset="0"/>
              </a:rPr>
              <a:t>                                                  </a:t>
            </a:r>
            <a:br>
              <a:rPr kumimoji="0" lang="en-US" sz="100" b="0" i="0" u="none" strike="noStrike" cap="none" normalizeH="0" baseline="0" dirty="0" smtClean="0">
                <a:ln>
                  <a:noFill/>
                </a:ln>
                <a:solidFill>
                  <a:schemeClr val="tx1"/>
                </a:solidFill>
                <a:effectLst/>
                <a:latin typeface="Arial" pitchFamily="34" charset="0"/>
                <a:cs typeface="Arial" pitchFamily="34" charset="0"/>
              </a:rPr>
            </a:br>
            <a:endParaRPr kumimoji="0" lang="en-US" sz="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0116" name="Picture 4" descr="Full Adder Truth Table"/>
          <p:cNvPicPr>
            <a:picLocks noChangeAspect="1" noChangeArrowheads="1"/>
          </p:cNvPicPr>
          <p:nvPr/>
        </p:nvPicPr>
        <p:blipFill>
          <a:blip r:embed="rId2"/>
          <a:srcRect/>
          <a:stretch>
            <a:fillRect/>
          </a:stretch>
        </p:blipFill>
        <p:spPr bwMode="auto">
          <a:xfrm>
            <a:off x="1066800" y="1905000"/>
            <a:ext cx="2362200" cy="3234934"/>
          </a:xfrm>
          <a:prstGeom prst="rect">
            <a:avLst/>
          </a:prstGeom>
          <a:noFill/>
        </p:spPr>
      </p:pic>
      <p:pic>
        <p:nvPicPr>
          <p:cNvPr id="90118" name="Picture 6" descr="Full Adder Circuit Diagram"/>
          <p:cNvPicPr>
            <a:picLocks noChangeAspect="1" noChangeArrowheads="1"/>
          </p:cNvPicPr>
          <p:nvPr/>
        </p:nvPicPr>
        <p:blipFill>
          <a:blip r:embed="rId3"/>
          <a:srcRect/>
          <a:stretch>
            <a:fillRect/>
          </a:stretch>
        </p:blipFill>
        <p:spPr bwMode="auto">
          <a:xfrm>
            <a:off x="3429000" y="1981199"/>
            <a:ext cx="5638800" cy="2769053"/>
          </a:xfrm>
          <a:prstGeom prst="rect">
            <a:avLst/>
          </a:prstGeom>
          <a:noFill/>
        </p:spPr>
      </p:pic>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D8AB2D72-2A7F-4601-AE45-A62BC7B5B4B0}" type="slidenum">
              <a:rPr lang="en-US"/>
              <a:pPr/>
              <a:t>8</a:t>
            </a:fld>
            <a:endParaRPr lang="en-US"/>
          </a:p>
        </p:txBody>
      </p:sp>
      <p:sp>
        <p:nvSpPr>
          <p:cNvPr id="202754" name="Rectangle 2"/>
          <p:cNvSpPr>
            <a:spLocks noGrp="1" noChangeArrowheads="1"/>
          </p:cNvSpPr>
          <p:nvPr>
            <p:ph type="title"/>
          </p:nvPr>
        </p:nvSpPr>
        <p:spPr>
          <a:xfrm>
            <a:off x="1295400" y="152400"/>
            <a:ext cx="7498080" cy="1143000"/>
          </a:xfrm>
        </p:spPr>
        <p:txBody>
          <a:bodyPr/>
          <a:lstStyle/>
          <a:p>
            <a:pPr algn="ctr"/>
            <a:r>
              <a:rPr lang="en-GB" b="1" dirty="0" smtClean="0">
                <a:latin typeface="Times New Roman" pitchFamily="18" charset="0"/>
              </a:rPr>
              <a:t>Sequential Logic Circuits</a:t>
            </a:r>
            <a:endParaRPr lang="en-GB" dirty="0"/>
          </a:p>
        </p:txBody>
      </p:sp>
      <p:sp>
        <p:nvSpPr>
          <p:cNvPr id="202755" name="Rectangle 3"/>
          <p:cNvSpPr>
            <a:spLocks noGrp="1" noChangeArrowheads="1"/>
          </p:cNvSpPr>
          <p:nvPr>
            <p:ph type="body" idx="1"/>
          </p:nvPr>
        </p:nvSpPr>
        <p:spPr>
          <a:xfrm>
            <a:off x="1143000" y="1295400"/>
            <a:ext cx="7543800" cy="5029200"/>
          </a:xfrm>
        </p:spPr>
        <p:txBody>
          <a:bodyPr>
            <a:noAutofit/>
          </a:bodyPr>
          <a:lstStyle/>
          <a:p>
            <a:pPr algn="just">
              <a:buSzPct val="120000"/>
              <a:buFont typeface="Wingdings" pitchFamily="2" charset="2"/>
              <a:buChar char="§"/>
            </a:pPr>
            <a:r>
              <a:rPr lang="en-US" sz="2400" dirty="0" smtClean="0"/>
              <a:t>The combinational circuit does not use any memory. </a:t>
            </a:r>
          </a:p>
          <a:p>
            <a:pPr algn="just">
              <a:buSzPct val="120000"/>
              <a:buFont typeface="Wingdings" pitchFamily="2" charset="2"/>
              <a:buChar char="§"/>
            </a:pPr>
            <a:r>
              <a:rPr lang="en-US" sz="2400" dirty="0" smtClean="0"/>
              <a:t>Hence the previous state of input does not have any effect on the present state of the circuit. </a:t>
            </a:r>
          </a:p>
          <a:p>
            <a:pPr algn="just">
              <a:buSzPct val="120000"/>
              <a:buFont typeface="Wingdings" pitchFamily="2" charset="2"/>
              <a:buChar char="§"/>
            </a:pPr>
            <a:r>
              <a:rPr lang="en-US" sz="2400" dirty="0" smtClean="0"/>
              <a:t>But sequential circuit has memory so output can vary based on input. This type of circuits uses previous input, output, clock and a memory element</a:t>
            </a:r>
            <a:endParaRPr lang="en-GB" sz="2400" dirty="0" smtClean="0"/>
          </a:p>
        </p:txBody>
      </p:sp>
      <p:pic>
        <p:nvPicPr>
          <p:cNvPr id="91138" name="Picture 2" descr="Block Diagram of sequential circuit"/>
          <p:cNvPicPr>
            <a:picLocks noChangeAspect="1" noChangeArrowheads="1"/>
          </p:cNvPicPr>
          <p:nvPr/>
        </p:nvPicPr>
        <p:blipFill>
          <a:blip r:embed="rId2"/>
          <a:srcRect/>
          <a:stretch>
            <a:fillRect/>
          </a:stretch>
        </p:blipFill>
        <p:spPr bwMode="auto">
          <a:xfrm>
            <a:off x="3733800" y="3886200"/>
            <a:ext cx="4876800" cy="2705100"/>
          </a:xfrm>
          <a:prstGeom prst="rect">
            <a:avLst/>
          </a:prstGeom>
          <a:noFill/>
        </p:spPr>
      </p:pic>
      <p:sp>
        <p:nvSpPr>
          <p:cNvPr id="6" name="Rectangle 5"/>
          <p:cNvSpPr/>
          <p:nvPr/>
        </p:nvSpPr>
        <p:spPr>
          <a:xfrm>
            <a:off x="1295400" y="3810000"/>
            <a:ext cx="2234907" cy="523220"/>
          </a:xfrm>
          <a:prstGeom prst="rect">
            <a:avLst/>
          </a:prstGeom>
        </p:spPr>
        <p:txBody>
          <a:bodyPr wrap="none">
            <a:spAutoFit/>
          </a:bodyPr>
          <a:lstStyle/>
          <a:p>
            <a:r>
              <a:rPr lang="en-US" sz="2800" dirty="0" smtClean="0"/>
              <a:t>Block diagram</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D8AB2D72-2A7F-4601-AE45-A62BC7B5B4B0}" type="slidenum">
              <a:rPr lang="en-US"/>
              <a:pPr/>
              <a:t>9</a:t>
            </a:fld>
            <a:endParaRPr lang="en-US"/>
          </a:p>
        </p:txBody>
      </p:sp>
      <p:sp>
        <p:nvSpPr>
          <p:cNvPr id="202754" name="Rectangle 2"/>
          <p:cNvSpPr>
            <a:spLocks noGrp="1" noChangeArrowheads="1"/>
          </p:cNvSpPr>
          <p:nvPr>
            <p:ph type="title"/>
          </p:nvPr>
        </p:nvSpPr>
        <p:spPr>
          <a:xfrm>
            <a:off x="1295400" y="152400"/>
            <a:ext cx="7498080" cy="1143000"/>
          </a:xfrm>
        </p:spPr>
        <p:txBody>
          <a:bodyPr/>
          <a:lstStyle/>
          <a:p>
            <a:pPr algn="ctr"/>
            <a:r>
              <a:rPr lang="en-GB" b="1" dirty="0" smtClean="0">
                <a:latin typeface="Times New Roman" pitchFamily="18" charset="0"/>
              </a:rPr>
              <a:t>Sequential Logic Circuits</a:t>
            </a:r>
            <a:endParaRPr lang="en-GB" dirty="0"/>
          </a:p>
        </p:txBody>
      </p:sp>
      <p:sp>
        <p:nvSpPr>
          <p:cNvPr id="202755" name="Rectangle 3"/>
          <p:cNvSpPr>
            <a:spLocks noGrp="1" noChangeArrowheads="1"/>
          </p:cNvSpPr>
          <p:nvPr>
            <p:ph type="body" idx="1"/>
          </p:nvPr>
        </p:nvSpPr>
        <p:spPr>
          <a:xfrm>
            <a:off x="1143000" y="1295400"/>
            <a:ext cx="7543800" cy="5029200"/>
          </a:xfrm>
        </p:spPr>
        <p:txBody>
          <a:bodyPr>
            <a:noAutofit/>
          </a:bodyPr>
          <a:lstStyle/>
          <a:p>
            <a:pPr>
              <a:buSzPct val="120000"/>
              <a:buFont typeface="Wingdings" pitchFamily="2" charset="2"/>
              <a:buChar char="§"/>
            </a:pPr>
            <a:r>
              <a:rPr lang="en-GB" sz="2200" dirty="0"/>
              <a:t>There are two types of sequential circuits:</a:t>
            </a:r>
          </a:p>
          <a:p>
            <a:pPr lvl="1">
              <a:buSzPct val="90000"/>
              <a:buFont typeface="Wingdings" pitchFamily="2" charset="2"/>
              <a:buChar char="v"/>
            </a:pPr>
            <a:r>
              <a:rPr lang="en-GB" sz="2200" i="1" dirty="0">
                <a:solidFill>
                  <a:srgbClr val="0000CC"/>
                </a:solidFill>
              </a:rPr>
              <a:t>synchronous</a:t>
            </a:r>
            <a:r>
              <a:rPr lang="en-GB" sz="2200" dirty="0"/>
              <a:t>: outputs change only at specific time</a:t>
            </a:r>
          </a:p>
          <a:p>
            <a:pPr lvl="1">
              <a:buSzPct val="90000"/>
              <a:buFont typeface="Wingdings" pitchFamily="2" charset="2"/>
              <a:buChar char="v"/>
            </a:pPr>
            <a:r>
              <a:rPr lang="en-GB" sz="2200" i="1" dirty="0">
                <a:solidFill>
                  <a:srgbClr val="0000CC"/>
                </a:solidFill>
              </a:rPr>
              <a:t>asynchronous</a:t>
            </a:r>
            <a:r>
              <a:rPr lang="en-GB" sz="2200" dirty="0"/>
              <a:t>: outputs change at any time</a:t>
            </a:r>
          </a:p>
          <a:p>
            <a:pPr>
              <a:spcBef>
                <a:spcPct val="40000"/>
              </a:spcBef>
              <a:buSzPct val="120000"/>
              <a:buFont typeface="Wingdings" pitchFamily="2" charset="2"/>
              <a:buChar char="§"/>
            </a:pPr>
            <a:r>
              <a:rPr lang="en-GB" sz="2200" i="1" dirty="0" err="1"/>
              <a:t>Multivibrator</a:t>
            </a:r>
            <a:r>
              <a:rPr lang="en-GB" sz="2200" dirty="0"/>
              <a:t>: a class of sequential circuits.  They can be:</a:t>
            </a:r>
          </a:p>
          <a:p>
            <a:pPr lvl="1">
              <a:buSzPct val="90000"/>
              <a:buFont typeface="Wingdings" pitchFamily="2" charset="2"/>
              <a:buChar char="v"/>
            </a:pPr>
            <a:r>
              <a:rPr lang="en-GB" sz="2200" i="1" dirty="0" err="1">
                <a:solidFill>
                  <a:srgbClr val="0000CC"/>
                </a:solidFill>
              </a:rPr>
              <a:t>bistable</a:t>
            </a:r>
            <a:r>
              <a:rPr lang="en-GB" sz="2200" dirty="0"/>
              <a:t> (2 stable states)</a:t>
            </a:r>
          </a:p>
          <a:p>
            <a:pPr lvl="1">
              <a:buSzPct val="90000"/>
              <a:buFont typeface="Wingdings" pitchFamily="2" charset="2"/>
              <a:buChar char="v"/>
            </a:pPr>
            <a:r>
              <a:rPr lang="en-GB" sz="2200" i="1" dirty="0" err="1">
                <a:solidFill>
                  <a:srgbClr val="0000CC"/>
                </a:solidFill>
              </a:rPr>
              <a:t>monostable</a:t>
            </a:r>
            <a:r>
              <a:rPr lang="en-GB" sz="2200" dirty="0"/>
              <a:t> or </a:t>
            </a:r>
            <a:r>
              <a:rPr lang="en-GB" sz="2200" i="1" dirty="0">
                <a:solidFill>
                  <a:srgbClr val="0000CC"/>
                </a:solidFill>
              </a:rPr>
              <a:t>one-shot</a:t>
            </a:r>
            <a:r>
              <a:rPr lang="en-GB" sz="2200" dirty="0"/>
              <a:t> (1 stable state)</a:t>
            </a:r>
          </a:p>
          <a:p>
            <a:pPr lvl="1">
              <a:buSzPct val="90000"/>
              <a:buFont typeface="Wingdings" pitchFamily="2" charset="2"/>
              <a:buChar char="v"/>
            </a:pPr>
            <a:r>
              <a:rPr lang="en-GB" sz="2200" i="1" dirty="0" err="1">
                <a:solidFill>
                  <a:srgbClr val="0000CC"/>
                </a:solidFill>
              </a:rPr>
              <a:t>astable</a:t>
            </a:r>
            <a:r>
              <a:rPr lang="en-GB" sz="2200" dirty="0"/>
              <a:t> (no stable state)</a:t>
            </a:r>
          </a:p>
          <a:p>
            <a:pPr>
              <a:spcBef>
                <a:spcPct val="40000"/>
              </a:spcBef>
              <a:buSzPct val="120000"/>
              <a:buFont typeface="Wingdings" pitchFamily="2" charset="2"/>
              <a:buChar char="§"/>
            </a:pPr>
            <a:r>
              <a:rPr lang="en-GB" sz="2200" dirty="0" err="1"/>
              <a:t>Bistable</a:t>
            </a:r>
            <a:r>
              <a:rPr lang="en-GB" sz="2200" dirty="0"/>
              <a:t> logic devices: </a:t>
            </a:r>
            <a:r>
              <a:rPr lang="en-GB" sz="2200" i="1" dirty="0">
                <a:solidFill>
                  <a:srgbClr val="0000CC"/>
                </a:solidFill>
              </a:rPr>
              <a:t>latches</a:t>
            </a:r>
            <a:r>
              <a:rPr lang="en-GB" sz="2200" dirty="0"/>
              <a:t> and </a:t>
            </a:r>
            <a:r>
              <a:rPr lang="en-GB" sz="2200" i="1" dirty="0">
                <a:solidFill>
                  <a:srgbClr val="0000CC"/>
                </a:solidFill>
              </a:rPr>
              <a:t>flip-flops</a:t>
            </a:r>
            <a:r>
              <a:rPr lang="en-GB" sz="2200" dirty="0"/>
              <a:t>.</a:t>
            </a:r>
          </a:p>
          <a:p>
            <a:pPr>
              <a:spcBef>
                <a:spcPct val="40000"/>
              </a:spcBef>
              <a:buSzPct val="120000"/>
              <a:buFont typeface="Wingdings" pitchFamily="2" charset="2"/>
              <a:buChar char="§"/>
            </a:pPr>
            <a:r>
              <a:rPr lang="en-GB" sz="2200" dirty="0"/>
              <a:t>Latches and flip-flops </a:t>
            </a:r>
            <a:r>
              <a:rPr lang="en-GB" sz="2200" dirty="0" smtClean="0"/>
              <a:t>are the basic memory elements for storing information. </a:t>
            </a:r>
          </a:p>
          <a:p>
            <a:pPr>
              <a:spcBef>
                <a:spcPct val="40000"/>
              </a:spcBef>
              <a:buSzPct val="120000"/>
              <a:buFont typeface="Wingdings" pitchFamily="2" charset="2"/>
              <a:buChar char="§"/>
            </a:pPr>
            <a:r>
              <a:rPr lang="en-GB" sz="2200" dirty="0" smtClean="0"/>
              <a:t>A Single latch or FF can store only one bit information which is referred to as </a:t>
            </a:r>
            <a:r>
              <a:rPr lang="en-GB" sz="2200" i="1" dirty="0" smtClean="0">
                <a:solidFill>
                  <a:srgbClr val="0000CC"/>
                </a:solidFill>
              </a:rPr>
              <a:t>state</a:t>
            </a:r>
            <a:r>
              <a:rPr lang="en-GB" sz="2200" dirty="0" smtClean="0">
                <a:solidFill>
                  <a:srgbClr val="3333FF"/>
                </a:solidFill>
              </a:rPr>
              <a:t> </a:t>
            </a:r>
            <a:r>
              <a:rPr lang="en-GB" sz="2200" dirty="0" smtClean="0"/>
              <a:t>of the latch or FF.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1095</TotalTime>
  <Words>3414</Words>
  <Application>Microsoft Office PowerPoint</Application>
  <PresentationFormat>On-screen Show (4:3)</PresentationFormat>
  <Paragraphs>461</Paragraphs>
  <Slides>66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Solstice</vt:lpstr>
      <vt:lpstr>VISIO</vt:lpstr>
      <vt:lpstr>Document</vt:lpstr>
      <vt:lpstr>Flip-Flops</vt:lpstr>
      <vt:lpstr>Slide 2</vt:lpstr>
      <vt:lpstr>Slide 3</vt:lpstr>
      <vt:lpstr>Slide 4</vt:lpstr>
      <vt:lpstr>Slide 5</vt:lpstr>
      <vt:lpstr>Slide 6</vt:lpstr>
      <vt:lpstr>Slide 7</vt:lpstr>
      <vt:lpstr>Sequential Logic Circuits</vt:lpstr>
      <vt:lpstr>Sequential Logic Circuits</vt:lpstr>
      <vt:lpstr>Latch Vs Flip-Flop</vt:lpstr>
      <vt:lpstr>Latch Vs Flip-Flop</vt:lpstr>
      <vt:lpstr>Memory Elements</vt:lpstr>
      <vt:lpstr>Memory Elements</vt:lpstr>
      <vt:lpstr>Memory Elements</vt:lpstr>
      <vt:lpstr>Slide 15</vt:lpstr>
      <vt:lpstr>Slide 16</vt:lpstr>
      <vt:lpstr>Slide 17</vt:lpstr>
      <vt:lpstr>Slide 18</vt:lpstr>
      <vt:lpstr>Slide 19</vt:lpstr>
      <vt:lpstr>RS Flip-Flops</vt:lpstr>
      <vt:lpstr>Slide 21</vt:lpstr>
      <vt:lpstr>Slide 22</vt:lpstr>
      <vt:lpstr>Slide 23</vt:lpstr>
      <vt:lpstr>Slide 24</vt:lpstr>
      <vt:lpstr>RS Flip-Flop</vt:lpstr>
      <vt:lpstr>Slide 26</vt:lpstr>
      <vt:lpstr>Gated Flip-Flops</vt:lpstr>
      <vt:lpstr>Gated Flip-Flops</vt:lpstr>
      <vt:lpstr>Slide 29</vt:lpstr>
      <vt:lpstr>Clocked RS Flip-Flops</vt:lpstr>
      <vt:lpstr>Slide 31</vt:lpstr>
      <vt:lpstr>Instability</vt:lpstr>
      <vt:lpstr>D Flip Flop</vt:lpstr>
      <vt:lpstr>D Flip Flop</vt:lpstr>
      <vt:lpstr>Clocked D Flip Flop</vt:lpstr>
      <vt:lpstr>Clocked D Flip Flop</vt:lpstr>
      <vt:lpstr>Storing 4-bit word</vt:lpstr>
      <vt:lpstr>Storing 4-bit word</vt:lpstr>
      <vt:lpstr>Edge-Triggered RS Flip Flops</vt:lpstr>
      <vt:lpstr>Edge-Triggered RS Flip Flops</vt:lpstr>
      <vt:lpstr>Positive Edge-Triggered RS Flip Flops</vt:lpstr>
      <vt:lpstr>Positive Edge-Triggered RS Flip Flops</vt:lpstr>
      <vt:lpstr>Positive Edge-Triggered RS Flip Flops</vt:lpstr>
      <vt:lpstr>Negative Edge-Triggered RS Flip Flops</vt:lpstr>
      <vt:lpstr>Negative Edge-Triggered RS Flip Flops</vt:lpstr>
      <vt:lpstr>Negative Edge-Triggered RS Flip Flops</vt:lpstr>
      <vt:lpstr>Negative Edge-Triggered RS Flip Flops</vt:lpstr>
      <vt:lpstr>Edge-Triggered D Flip Flop</vt:lpstr>
      <vt:lpstr>Edge-Triggered D Flip Flop</vt:lpstr>
      <vt:lpstr>Edge-Triggered D Flip Flop</vt:lpstr>
      <vt:lpstr>Edge-Triggered D Flip Flop</vt:lpstr>
      <vt:lpstr>Edge-Triggered D Flip Flop</vt:lpstr>
      <vt:lpstr>Edge-Triggered D Flip Flop</vt:lpstr>
      <vt:lpstr>Positive-edge-triggered D Flip-Flop</vt:lpstr>
      <vt:lpstr>Edge-Triggered D Flip Flop</vt:lpstr>
      <vt:lpstr>J-K Flip Flop</vt:lpstr>
      <vt:lpstr>J-K Flip Flop</vt:lpstr>
      <vt:lpstr>J-K Flip Flop</vt:lpstr>
      <vt:lpstr>J-K Flip Flop</vt:lpstr>
      <vt:lpstr>J-K Flip Flop</vt:lpstr>
      <vt:lpstr>JK Master-Slave Flip Flop</vt:lpstr>
      <vt:lpstr>JK Master-Slave Flip Flop</vt:lpstr>
      <vt:lpstr>JK Master-Slave Flip Flop</vt:lpstr>
      <vt:lpstr>JK Master-Slave Flip Flop</vt:lpstr>
      <vt:lpstr>JK Master-Slave Flip Flop</vt:lpstr>
      <vt:lpstr>JK Master-Slave Flip Flop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Flip-Flops</dc:title>
  <dc:creator>BRITTO</dc:creator>
  <cp:lastModifiedBy>cathrine</cp:lastModifiedBy>
  <cp:revision>127</cp:revision>
  <dcterms:created xsi:type="dcterms:W3CDTF">2012-08-16T13:03:42Z</dcterms:created>
  <dcterms:modified xsi:type="dcterms:W3CDTF">2015-09-14T16:14:40Z</dcterms:modified>
</cp:coreProperties>
</file>