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24"/>
  </p:notesMasterIdLst>
  <p:sldIdLst>
    <p:sldId id="503" r:id="rId2"/>
    <p:sldId id="512" r:id="rId3"/>
    <p:sldId id="513" r:id="rId4"/>
    <p:sldId id="514" r:id="rId5"/>
    <p:sldId id="515" r:id="rId6"/>
    <p:sldId id="509" r:id="rId7"/>
    <p:sldId id="510" r:id="rId8"/>
    <p:sldId id="511" r:id="rId9"/>
    <p:sldId id="430" r:id="rId10"/>
    <p:sldId id="505" r:id="rId11"/>
    <p:sldId id="504" r:id="rId12"/>
    <p:sldId id="516" r:id="rId13"/>
    <p:sldId id="506" r:id="rId14"/>
    <p:sldId id="507" r:id="rId15"/>
    <p:sldId id="445" r:id="rId16"/>
    <p:sldId id="508" r:id="rId17"/>
    <p:sldId id="448" r:id="rId18"/>
    <p:sldId id="449" r:id="rId19"/>
    <p:sldId id="450" r:id="rId20"/>
    <p:sldId id="453" r:id="rId21"/>
    <p:sldId id="454" r:id="rId22"/>
    <p:sldId id="455" r:id="rId23"/>
  </p:sldIdLst>
  <p:sldSz cx="9144000" cy="6858000" type="screen4x3"/>
  <p:notesSz cx="6858000" cy="9144000"/>
  <p:defaultTextStyle>
    <a:defPPr>
      <a:defRPr lang="en-US"/>
    </a:defPPr>
    <a:lvl1pPr algn="ctr" rtl="0" eaLnBrk="0" fontAlgn="base" hangingPunct="0">
      <a:spcBef>
        <a:spcPct val="50000"/>
      </a:spcBef>
      <a:spcAft>
        <a:spcPct val="0"/>
      </a:spcAft>
      <a:defRPr sz="1600" kern="1200">
        <a:solidFill>
          <a:schemeClr val="tx1"/>
        </a:solidFill>
        <a:latin typeface="Arial" pitchFamily="34" charset="0"/>
        <a:ea typeface="+mn-ea"/>
        <a:cs typeface="+mn-cs"/>
      </a:defRPr>
    </a:lvl1pPr>
    <a:lvl2pPr marL="457200" algn="ctr" rtl="0" eaLnBrk="0" fontAlgn="base" hangingPunct="0">
      <a:spcBef>
        <a:spcPct val="50000"/>
      </a:spcBef>
      <a:spcAft>
        <a:spcPct val="0"/>
      </a:spcAft>
      <a:defRPr sz="1600" kern="1200">
        <a:solidFill>
          <a:schemeClr val="tx1"/>
        </a:solidFill>
        <a:latin typeface="Arial" pitchFamily="34" charset="0"/>
        <a:ea typeface="+mn-ea"/>
        <a:cs typeface="+mn-cs"/>
      </a:defRPr>
    </a:lvl2pPr>
    <a:lvl3pPr marL="914400" algn="ctr" rtl="0" eaLnBrk="0" fontAlgn="base" hangingPunct="0">
      <a:spcBef>
        <a:spcPct val="50000"/>
      </a:spcBef>
      <a:spcAft>
        <a:spcPct val="0"/>
      </a:spcAft>
      <a:defRPr sz="1600" kern="1200">
        <a:solidFill>
          <a:schemeClr val="tx1"/>
        </a:solidFill>
        <a:latin typeface="Arial" pitchFamily="34" charset="0"/>
        <a:ea typeface="+mn-ea"/>
        <a:cs typeface="+mn-cs"/>
      </a:defRPr>
    </a:lvl3pPr>
    <a:lvl4pPr marL="1371600" algn="ctr" rtl="0" eaLnBrk="0" fontAlgn="base" hangingPunct="0">
      <a:spcBef>
        <a:spcPct val="50000"/>
      </a:spcBef>
      <a:spcAft>
        <a:spcPct val="0"/>
      </a:spcAft>
      <a:defRPr sz="1600" kern="1200">
        <a:solidFill>
          <a:schemeClr val="tx1"/>
        </a:solidFill>
        <a:latin typeface="Arial" pitchFamily="34" charset="0"/>
        <a:ea typeface="+mn-ea"/>
        <a:cs typeface="+mn-cs"/>
      </a:defRPr>
    </a:lvl4pPr>
    <a:lvl5pPr marL="1828800" algn="ctr" rtl="0" eaLnBrk="0" fontAlgn="base" hangingPunct="0">
      <a:spcBef>
        <a:spcPct val="50000"/>
      </a:spcBef>
      <a:spcAft>
        <a:spcPct val="0"/>
      </a:spcAft>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CC0099"/>
    <a:srgbClr val="FF0000"/>
    <a:srgbClr val="9900CC"/>
    <a:srgbClr val="006600"/>
    <a:srgbClr val="990033"/>
    <a:srgbClr val="0000CC"/>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2787"/>
    <p:restoredTop sz="90929"/>
  </p:normalViewPr>
  <p:slideViewPr>
    <p:cSldViewPr>
      <p:cViewPr varScale="1">
        <p:scale>
          <a:sx n="79" d="100"/>
          <a:sy n="79" d="100"/>
        </p:scale>
        <p:origin x="-10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74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vl1pPr>
          </a:lstStyle>
          <a:p>
            <a:endParaRPr lang="en-GB"/>
          </a:p>
        </p:txBody>
      </p:sp>
      <p:sp>
        <p:nvSpPr>
          <p:cNvPr id="154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a:p>
        </p:txBody>
      </p:sp>
      <p:sp>
        <p:nvSpPr>
          <p:cNvPr id="154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46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54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vl1pPr>
          </a:lstStyle>
          <a:p>
            <a:endParaRPr lang="en-GB"/>
          </a:p>
        </p:txBody>
      </p:sp>
      <p:sp>
        <p:nvSpPr>
          <p:cNvPr id="154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809675BD-3A0C-47FA-9855-D59157423AB9}" type="slidenum">
              <a:rPr lang="en-GB"/>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09675BD-3A0C-47FA-9855-D59157423AB9}" type="slidenum">
              <a:rPr lang="en-GB" smtClean="0"/>
              <a:pPr/>
              <a:t>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p:spPr>
        <p:txBody>
          <a:bodyPr/>
          <a:lstStyle/>
          <a:p>
            <a:fld id="{E4C35488-3FBC-4009-9DB9-9F37455AD331}" type="slidenum">
              <a:rPr lang="en-US" smtClean="0"/>
              <a:pPr/>
              <a:t>11</a:t>
            </a:fld>
            <a:endParaRPr lang="en-US" smtClean="0"/>
          </a:p>
        </p:txBody>
      </p:sp>
      <p:sp>
        <p:nvSpPr>
          <p:cNvPr id="72707" name="Rectangle 2"/>
          <p:cNvSpPr>
            <a:spLocks noGrp="1" noChangeArrowheads="1"/>
          </p:cNvSpPr>
          <p:nvPr>
            <p:ph type="body" idx="1"/>
          </p:nvPr>
        </p:nvSpPr>
        <p:spPr>
          <a:noFill/>
          <a:ln/>
        </p:spPr>
        <p:txBody>
          <a:bodyPr/>
          <a:lstStyle/>
          <a:p>
            <a:endParaRPr lang="en-AU" dirty="0" smtClean="0"/>
          </a:p>
        </p:txBody>
      </p:sp>
      <p:sp>
        <p:nvSpPr>
          <p:cNvPr id="72708" name="Rectangle 3"/>
          <p:cNvSpPr>
            <a:spLocks noGrp="1" noRot="1" noChangeAspect="1" noChangeArrowheads="1" noTextEdit="1"/>
          </p:cNvSpPr>
          <p:nvPr>
            <p:ph type="sldImg"/>
          </p:nvPr>
        </p:nvSpPr>
        <p:spPr>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p:spPr>
        <p:txBody>
          <a:bodyPr/>
          <a:lstStyle/>
          <a:p>
            <a:fld id="{E4C35488-3FBC-4009-9DB9-9F37455AD331}" type="slidenum">
              <a:rPr lang="en-US" smtClean="0"/>
              <a:pPr/>
              <a:t>12</a:t>
            </a:fld>
            <a:endParaRPr lang="en-US" smtClean="0"/>
          </a:p>
        </p:txBody>
      </p:sp>
      <p:sp>
        <p:nvSpPr>
          <p:cNvPr id="72707" name="Rectangle 2"/>
          <p:cNvSpPr>
            <a:spLocks noGrp="1" noChangeArrowheads="1"/>
          </p:cNvSpPr>
          <p:nvPr>
            <p:ph type="body" idx="1"/>
          </p:nvPr>
        </p:nvSpPr>
        <p:spPr>
          <a:noFill/>
          <a:ln/>
        </p:spPr>
        <p:txBody>
          <a:bodyPr/>
          <a:lstStyle/>
          <a:p>
            <a:endParaRPr lang="en-AU" smtClean="0"/>
          </a:p>
        </p:txBody>
      </p:sp>
      <p:sp>
        <p:nvSpPr>
          <p:cNvPr id="72708" name="Rectangle 3"/>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76FAF890-2848-45A8-95B6-021378FE224C}"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8439A-4BFB-4F1C-9005-E4EE1B68A4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A24D3-3BFA-4C33-9D20-DD94524C5916}"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168C6-E287-4CF1-A70C-86DEF586414F}"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28B17114-C878-4A50-8E15-415875EE7AFF}"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6F86B-E180-4FE6-B471-7B880B802A61}"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268FB-25E1-482C-A243-00310C1D5C51}"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23FB7-2A77-4CA5-A0D4-B279403FB798}"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515A79-0136-4464-BDB1-C16C369A809F}"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D50A4-F4A3-4EA9-8F7A-4841F180AEBD}"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06C23-12D6-4B37-AB2A-C82198B7E99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E5D239E-6DA2-4BC5-A237-D78B19C3EC92}"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Counters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dirty="0" smtClean="0"/>
              <a:t>Asynchronous (Ripple) Counters</a:t>
            </a:r>
            <a:endParaRPr lang="en-US" dirty="0"/>
          </a:p>
        </p:txBody>
      </p:sp>
      <p:pic>
        <p:nvPicPr>
          <p:cNvPr id="388098" name="Picture 2"/>
          <p:cNvPicPr>
            <a:picLocks noChangeAspect="1" noChangeArrowheads="1"/>
          </p:cNvPicPr>
          <p:nvPr/>
        </p:nvPicPr>
        <p:blipFill>
          <a:blip r:embed="rId2">
            <a:lum bright="-30000" contrast="40000"/>
          </a:blip>
          <a:srcRect l="30556" t="49877" r="13333" b="10222"/>
          <a:stretch>
            <a:fillRect/>
          </a:stretch>
        </p:blipFill>
        <p:spPr bwMode="auto">
          <a:xfrm>
            <a:off x="381000" y="2743200"/>
            <a:ext cx="8229600" cy="3657600"/>
          </a:xfrm>
          <a:prstGeom prst="rect">
            <a:avLst/>
          </a:prstGeom>
          <a:noFill/>
          <a:ln w="9525">
            <a:noFill/>
            <a:miter lim="800000"/>
            <a:headEnd/>
            <a:tailEnd/>
          </a:ln>
          <a:effectLst/>
        </p:spPr>
      </p:pic>
      <p:sp>
        <p:nvSpPr>
          <p:cNvPr id="4" name="TextBox 3"/>
          <p:cNvSpPr txBox="1"/>
          <p:nvPr/>
        </p:nvSpPr>
        <p:spPr>
          <a:xfrm>
            <a:off x="228600" y="1219200"/>
            <a:ext cx="8915400" cy="1477328"/>
          </a:xfrm>
          <a:prstGeom prst="rect">
            <a:avLst/>
          </a:prstGeom>
          <a:noFill/>
        </p:spPr>
        <p:txBody>
          <a:bodyPr wrap="square" rtlCol="0">
            <a:spAutoFit/>
          </a:bodyPr>
          <a:lstStyle/>
          <a:p>
            <a:pPr marL="180975" indent="-180975" algn="l">
              <a:spcBef>
                <a:spcPts val="0"/>
              </a:spcBef>
              <a:buFont typeface="Arial" pitchFamily="34" charset="0"/>
              <a:buChar char="•"/>
            </a:pPr>
            <a:r>
              <a:rPr lang="en-US" sz="1800" dirty="0" smtClean="0"/>
              <a:t>A binary ripple counter can be constructed using clocked JK FFs.</a:t>
            </a:r>
          </a:p>
          <a:p>
            <a:pPr marL="180975" indent="-180975" algn="l">
              <a:spcBef>
                <a:spcPts val="0"/>
              </a:spcBef>
              <a:buFont typeface="Arial" pitchFamily="34" charset="0"/>
              <a:buChar char="•"/>
            </a:pPr>
            <a:r>
              <a:rPr lang="en-US" sz="1800" dirty="0" smtClean="0"/>
              <a:t>The following figure shown Negative Edge Triggered, JK FFs connected in cascade.</a:t>
            </a:r>
          </a:p>
          <a:p>
            <a:pPr marL="180975" indent="-180975" algn="l">
              <a:spcBef>
                <a:spcPts val="0"/>
              </a:spcBef>
              <a:buFont typeface="Arial" pitchFamily="34" charset="0"/>
              <a:buChar char="•"/>
            </a:pPr>
            <a:r>
              <a:rPr lang="en-US" sz="1800" dirty="0" smtClean="0"/>
              <a:t>The system clock  drives FF A. The output of A drives B, the output of B drives FF C.</a:t>
            </a:r>
          </a:p>
          <a:p>
            <a:pPr marL="180975" indent="-180975" algn="l">
              <a:spcBef>
                <a:spcPts val="0"/>
              </a:spcBef>
              <a:buFont typeface="Arial" pitchFamily="34" charset="0"/>
              <a:buChar char="•"/>
            </a:pPr>
            <a:r>
              <a:rPr lang="en-US" sz="1800" dirty="0" smtClean="0"/>
              <a:t>All the J &amp; K inputs are tied to +</a:t>
            </a:r>
            <a:r>
              <a:rPr lang="en-US" sz="1800" dirty="0" err="1" smtClean="0"/>
              <a:t>V</a:t>
            </a:r>
            <a:r>
              <a:rPr lang="en-US" sz="1800" b="1" baseline="-25000" dirty="0" err="1" smtClean="0"/>
              <a:t>cc</a:t>
            </a:r>
            <a:r>
              <a:rPr lang="en-US" sz="1800" dirty="0" smtClean="0"/>
              <a:t>. This means that each FF will change state with a NT at its clock input.</a:t>
            </a:r>
            <a:endParaRPr lang="en-IN"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p:spPr>
        <p:txBody>
          <a:bodyPr lIns="92075" tIns="46038" rIns="92075" bIns="46038" anchor="ctr"/>
          <a:lstStyle/>
          <a:p>
            <a:r>
              <a:rPr lang="en-US" dirty="0" smtClean="0"/>
              <a:t>Asynchronous (Ripple) Counters</a:t>
            </a:r>
          </a:p>
        </p:txBody>
      </p:sp>
      <p:sp>
        <p:nvSpPr>
          <p:cNvPr id="33795" name="Rectangle 3"/>
          <p:cNvSpPr>
            <a:spLocks noGrp="1" noChangeArrowheads="1"/>
          </p:cNvSpPr>
          <p:nvPr>
            <p:ph type="body" idx="1"/>
          </p:nvPr>
        </p:nvSpPr>
        <p:spPr>
          <a:xfrm>
            <a:off x="381000" y="1219200"/>
            <a:ext cx="8229600" cy="5029200"/>
          </a:xfrm>
          <a:noFill/>
        </p:spPr>
        <p:txBody>
          <a:bodyPr lIns="92075" tIns="46038" rIns="92075" bIns="46038">
            <a:noAutofit/>
          </a:bodyPr>
          <a:lstStyle/>
          <a:p>
            <a:pPr marL="274320" lvl="1" fontAlgn="base">
              <a:lnSpc>
                <a:spcPct val="150000"/>
              </a:lnSpc>
              <a:spcBef>
                <a:spcPts val="600"/>
              </a:spcBef>
              <a:spcAft>
                <a:spcPct val="0"/>
              </a:spcAft>
              <a:buClr>
                <a:schemeClr val="accent1"/>
              </a:buClr>
              <a:buSzPct val="120000"/>
              <a:buFont typeface="Wingdings" pitchFamily="2" charset="2"/>
              <a:buChar char="§"/>
            </a:pPr>
            <a:r>
              <a:rPr lang="en-US" sz="2400" dirty="0" smtClean="0">
                <a:solidFill>
                  <a:schemeClr val="tx1"/>
                </a:solidFill>
              </a:rPr>
              <a:t>In ripple or asynchronous counter, the A FF must change state before it can trigger the B FF and the B FF has to change state before it can trigger the C FF.</a:t>
            </a:r>
          </a:p>
          <a:p>
            <a:pPr marL="274320" lvl="1" fontAlgn="base">
              <a:lnSpc>
                <a:spcPct val="150000"/>
              </a:lnSpc>
              <a:spcBef>
                <a:spcPts val="600"/>
              </a:spcBef>
              <a:spcAft>
                <a:spcPct val="0"/>
              </a:spcAft>
              <a:buClr>
                <a:schemeClr val="accent1"/>
              </a:buClr>
              <a:buSzPct val="120000"/>
              <a:buFont typeface="Wingdings" pitchFamily="2" charset="2"/>
              <a:buChar char="§"/>
            </a:pPr>
            <a:r>
              <a:rPr lang="en-US" sz="2400" dirty="0" smtClean="0">
                <a:solidFill>
                  <a:schemeClr val="tx1"/>
                </a:solidFill>
              </a:rPr>
              <a:t>The triggers move through the FFs like a ripple in water.</a:t>
            </a:r>
          </a:p>
          <a:p>
            <a:pPr marL="274320" lvl="1" fontAlgn="base">
              <a:lnSpc>
                <a:spcPct val="150000"/>
              </a:lnSpc>
              <a:spcBef>
                <a:spcPts val="600"/>
              </a:spcBef>
              <a:spcAft>
                <a:spcPct val="0"/>
              </a:spcAft>
              <a:buClr>
                <a:schemeClr val="accent1"/>
              </a:buClr>
              <a:buSzPct val="120000"/>
              <a:buFont typeface="Wingdings" pitchFamily="2" charset="2"/>
              <a:buChar char="§"/>
            </a:pPr>
            <a:r>
              <a:rPr lang="en-US" sz="2400" dirty="0" smtClean="0">
                <a:solidFill>
                  <a:schemeClr val="tx1"/>
                </a:solidFill>
              </a:rPr>
              <a:t>Because of this, the overall propagation delay time is the sum of the individual delays. </a:t>
            </a:r>
          </a:p>
          <a:p>
            <a:pPr marL="274320" lvl="1" fontAlgn="base">
              <a:lnSpc>
                <a:spcPct val="150000"/>
              </a:lnSpc>
              <a:spcBef>
                <a:spcPts val="600"/>
              </a:spcBef>
              <a:spcAft>
                <a:spcPct val="0"/>
              </a:spcAft>
              <a:buClr>
                <a:schemeClr val="accent1"/>
              </a:buClr>
              <a:buSzPct val="120000"/>
              <a:buFont typeface="Wingdings" pitchFamily="2" charset="2"/>
              <a:buChar char="§"/>
            </a:pPr>
            <a:r>
              <a:rPr lang="en-US" sz="2400" dirty="0" smtClean="0">
                <a:solidFill>
                  <a:schemeClr val="tx1"/>
                </a:solidFill>
              </a:rPr>
              <a:t>For instance, if each FF in this three FF counter has a propagation delay time of 10 ns, the overall propagation delay time for the counter is 30 ns. </a:t>
            </a:r>
          </a:p>
          <a:p>
            <a:pPr lvl="1">
              <a:spcBef>
                <a:spcPts val="0"/>
              </a:spcBef>
            </a:pPr>
            <a:endParaRPr lang="en-US" sz="1800" dirty="0" smtClean="0">
              <a:solidFill>
                <a:schemeClr val="tx1"/>
              </a:solidFill>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p:spPr>
        <p:txBody>
          <a:bodyPr lIns="92075" tIns="46038" rIns="92075" bIns="46038" anchor="ctr"/>
          <a:lstStyle/>
          <a:p>
            <a:r>
              <a:rPr lang="en-US" dirty="0" smtClean="0"/>
              <a:t>Asynchronous (Ripple) Counters</a:t>
            </a:r>
          </a:p>
        </p:txBody>
      </p:sp>
      <p:sp>
        <p:nvSpPr>
          <p:cNvPr id="33795" name="Rectangle 3"/>
          <p:cNvSpPr>
            <a:spLocks noGrp="1" noChangeArrowheads="1"/>
          </p:cNvSpPr>
          <p:nvPr>
            <p:ph type="body" idx="1"/>
          </p:nvPr>
        </p:nvSpPr>
        <p:spPr>
          <a:xfrm>
            <a:off x="381000" y="1219200"/>
            <a:ext cx="8229600" cy="5029200"/>
          </a:xfrm>
          <a:noFill/>
        </p:spPr>
        <p:txBody>
          <a:bodyPr lIns="92075" tIns="46038" rIns="92075" bIns="46038">
            <a:noAutofit/>
          </a:bodyPr>
          <a:lstStyle/>
          <a:p>
            <a:pPr marL="274320" lvl="1" fontAlgn="base">
              <a:lnSpc>
                <a:spcPct val="80000"/>
              </a:lnSpc>
              <a:spcBef>
                <a:spcPts val="1800"/>
              </a:spcBef>
              <a:spcAft>
                <a:spcPct val="0"/>
              </a:spcAft>
              <a:buClr>
                <a:schemeClr val="accent1"/>
              </a:buClr>
              <a:buSzPct val="120000"/>
              <a:buFont typeface="Arial" pitchFamily="34" charset="0"/>
              <a:buChar char="•"/>
            </a:pPr>
            <a:r>
              <a:rPr lang="en-US" sz="2400" dirty="0" smtClean="0">
                <a:solidFill>
                  <a:schemeClr val="tx1"/>
                </a:solidFill>
              </a:rPr>
              <a:t>A binary ripple counter counts in a straight binary sequence.  </a:t>
            </a:r>
          </a:p>
          <a:p>
            <a:pPr marL="274320" lvl="1" fontAlgn="base">
              <a:lnSpc>
                <a:spcPct val="80000"/>
              </a:lnSpc>
              <a:spcBef>
                <a:spcPts val="1800"/>
              </a:spcBef>
              <a:spcAft>
                <a:spcPct val="0"/>
              </a:spcAft>
              <a:buClr>
                <a:schemeClr val="accent1"/>
              </a:buClr>
              <a:buSzPct val="120000"/>
              <a:buFont typeface="Arial" pitchFamily="34" charset="0"/>
              <a:buChar char="•"/>
            </a:pPr>
            <a:r>
              <a:rPr lang="en-US" sz="2400" dirty="0" smtClean="0">
                <a:solidFill>
                  <a:schemeClr val="tx1"/>
                </a:solidFill>
              </a:rPr>
              <a:t>If a counter has n flip flop, will have 2n output conditions (000 through 111).</a:t>
            </a:r>
          </a:p>
          <a:p>
            <a:pPr marL="274320" lvl="1" fontAlgn="base">
              <a:lnSpc>
                <a:spcPct val="80000"/>
              </a:lnSpc>
              <a:spcBef>
                <a:spcPts val="1800"/>
              </a:spcBef>
              <a:spcAft>
                <a:spcPct val="0"/>
              </a:spcAft>
              <a:buClr>
                <a:schemeClr val="accent1"/>
              </a:buClr>
              <a:buSzPct val="120000"/>
              <a:buFont typeface="Arial" pitchFamily="34" charset="0"/>
              <a:buChar char="•"/>
            </a:pPr>
            <a:r>
              <a:rPr lang="en-US" sz="2400" dirty="0" smtClean="0">
                <a:solidFill>
                  <a:schemeClr val="tx1"/>
                </a:solidFill>
              </a:rPr>
              <a:t>If 5 FFs and then 32 output conditions (00000 through 11111).</a:t>
            </a:r>
          </a:p>
          <a:p>
            <a:pPr marL="274320" lvl="1" fontAlgn="base">
              <a:lnSpc>
                <a:spcPct val="80000"/>
              </a:lnSpc>
              <a:spcBef>
                <a:spcPts val="1800"/>
              </a:spcBef>
              <a:spcAft>
                <a:spcPct val="0"/>
              </a:spcAft>
              <a:buClr>
                <a:schemeClr val="accent1"/>
              </a:buClr>
              <a:buSzPct val="120000"/>
              <a:buFont typeface="Arial" pitchFamily="34" charset="0"/>
              <a:buChar char="•"/>
            </a:pPr>
            <a:r>
              <a:rPr lang="en-US" sz="2400" dirty="0" smtClean="0">
                <a:solidFill>
                  <a:schemeClr val="tx1"/>
                </a:solidFill>
              </a:rPr>
              <a:t>A 3-bit FF counter is often referred to as a modulus-8 (or mod-8) counter since it has eight states.</a:t>
            </a:r>
          </a:p>
          <a:p>
            <a:pPr marL="274320" lvl="1" fontAlgn="base">
              <a:lnSpc>
                <a:spcPct val="80000"/>
              </a:lnSpc>
              <a:spcBef>
                <a:spcPts val="1800"/>
              </a:spcBef>
              <a:spcAft>
                <a:spcPct val="0"/>
              </a:spcAft>
              <a:buClr>
                <a:schemeClr val="accent1"/>
              </a:buClr>
              <a:buSzPct val="120000"/>
              <a:buFont typeface="Arial" pitchFamily="34" charset="0"/>
              <a:buChar char="•"/>
            </a:pPr>
            <a:r>
              <a:rPr lang="en-US" sz="2400" dirty="0" smtClean="0">
                <a:solidFill>
                  <a:schemeClr val="tx1"/>
                </a:solidFill>
              </a:rPr>
              <a:t>Similarly, a 4 FF counter is a mod-16 counter and a six FF counter is mod-64 counter.</a:t>
            </a:r>
          </a:p>
          <a:p>
            <a:pPr marL="274320" lvl="1" fontAlgn="base">
              <a:lnSpc>
                <a:spcPct val="80000"/>
              </a:lnSpc>
              <a:spcBef>
                <a:spcPts val="1800"/>
              </a:spcBef>
              <a:spcAft>
                <a:spcPct val="0"/>
              </a:spcAft>
              <a:buClr>
                <a:schemeClr val="accent1"/>
              </a:buClr>
              <a:buSzPct val="120000"/>
              <a:buFont typeface="Arial" pitchFamily="34" charset="0"/>
              <a:buChar char="•"/>
            </a:pPr>
            <a:r>
              <a:rPr lang="en-US" sz="2400" dirty="0" smtClean="0">
                <a:solidFill>
                  <a:schemeClr val="tx1"/>
                </a:solidFill>
              </a:rPr>
              <a:t>The modulus of a counter is the total number of states through which the counter can progress.</a:t>
            </a:r>
          </a:p>
          <a:p>
            <a:pPr lvl="1">
              <a:spcBef>
                <a:spcPts val="0"/>
              </a:spcBef>
            </a:pPr>
            <a:endParaRPr lang="en-US" sz="1800" dirty="0" smtClean="0">
              <a:solidFill>
                <a:schemeClr val="tx1"/>
              </a:solidFill>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en-US" dirty="0" smtClean="0"/>
              <a:t>Ripple Down Counter </a:t>
            </a:r>
            <a:r>
              <a:rPr lang="en-US" sz="2000" dirty="0" smtClean="0"/>
              <a:t>[3-bit ripple counter]</a:t>
            </a:r>
            <a:endParaRPr lang="en-US" dirty="0"/>
          </a:p>
        </p:txBody>
      </p:sp>
      <p:pic>
        <p:nvPicPr>
          <p:cNvPr id="390147" name="Picture 3"/>
          <p:cNvPicPr>
            <a:picLocks noChangeAspect="1" noChangeArrowheads="1"/>
          </p:cNvPicPr>
          <p:nvPr/>
        </p:nvPicPr>
        <p:blipFill>
          <a:blip r:embed="rId2">
            <a:lum bright="-30000" contrast="40000"/>
          </a:blip>
          <a:srcRect l="36111" t="46444" r="16667" b="12667"/>
          <a:stretch>
            <a:fillRect/>
          </a:stretch>
        </p:blipFill>
        <p:spPr bwMode="auto">
          <a:xfrm>
            <a:off x="1066800" y="2407024"/>
            <a:ext cx="7239000" cy="3917576"/>
          </a:xfrm>
          <a:prstGeom prst="rect">
            <a:avLst/>
          </a:prstGeom>
          <a:noFill/>
          <a:ln w="9525">
            <a:noFill/>
            <a:miter lim="800000"/>
            <a:headEnd/>
            <a:tailEnd/>
          </a:ln>
          <a:effectLst/>
        </p:spPr>
      </p:pic>
      <p:sp>
        <p:nvSpPr>
          <p:cNvPr id="5" name="TextBox 4"/>
          <p:cNvSpPr txBox="1"/>
          <p:nvPr/>
        </p:nvSpPr>
        <p:spPr>
          <a:xfrm>
            <a:off x="76200" y="1219200"/>
            <a:ext cx="8839200" cy="1200329"/>
          </a:xfrm>
          <a:prstGeom prst="rect">
            <a:avLst/>
          </a:prstGeom>
          <a:noFill/>
        </p:spPr>
        <p:txBody>
          <a:bodyPr wrap="square" rtlCol="0">
            <a:spAutoFit/>
          </a:bodyPr>
          <a:lstStyle/>
          <a:p>
            <a:pPr lvl="1" algn="l"/>
            <a:r>
              <a:rPr lang="en-US" sz="2400" dirty="0" smtClean="0"/>
              <a:t>The system clock is still used at the clock input to FF a, but the complement of A, A’ is used to drive FF B, likewise, B’ is used to drive FF C.</a:t>
            </a:r>
            <a:endParaRPr lang="en-IN"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r>
              <a:rPr lang="en-US" dirty="0" smtClean="0"/>
              <a:t>Ripple Up-Down Counter</a:t>
            </a:r>
            <a:endParaRPr lang="en-US" dirty="0"/>
          </a:p>
        </p:txBody>
      </p:sp>
      <p:pic>
        <p:nvPicPr>
          <p:cNvPr id="391170" name="Picture 2"/>
          <p:cNvPicPr>
            <a:picLocks noChangeAspect="1" noChangeArrowheads="1"/>
          </p:cNvPicPr>
          <p:nvPr/>
        </p:nvPicPr>
        <p:blipFill>
          <a:blip r:embed="rId2">
            <a:lum bright="-30000" contrast="40000"/>
          </a:blip>
          <a:srcRect l="31111" t="53689" r="12222" b="21371"/>
          <a:stretch>
            <a:fillRect/>
          </a:stretch>
        </p:blipFill>
        <p:spPr bwMode="auto">
          <a:xfrm>
            <a:off x="609600" y="4580965"/>
            <a:ext cx="8001000" cy="2200835"/>
          </a:xfrm>
          <a:prstGeom prst="rect">
            <a:avLst/>
          </a:prstGeom>
          <a:noFill/>
          <a:ln w="9525">
            <a:noFill/>
            <a:miter lim="800000"/>
            <a:headEnd/>
            <a:tailEnd/>
          </a:ln>
          <a:effectLst/>
        </p:spPr>
      </p:pic>
      <p:sp>
        <p:nvSpPr>
          <p:cNvPr id="4" name="TextBox 3"/>
          <p:cNvSpPr txBox="1"/>
          <p:nvPr/>
        </p:nvSpPr>
        <p:spPr>
          <a:xfrm>
            <a:off x="228600" y="1219200"/>
            <a:ext cx="8839200" cy="3416320"/>
          </a:xfrm>
          <a:prstGeom prst="rect">
            <a:avLst/>
          </a:prstGeom>
          <a:noFill/>
        </p:spPr>
        <p:txBody>
          <a:bodyPr wrap="square" rtlCol="0">
            <a:spAutoFit/>
          </a:bodyPr>
          <a:lstStyle/>
          <a:p>
            <a:pPr marL="265113" indent="-265113" algn="l">
              <a:spcBef>
                <a:spcPts val="0"/>
              </a:spcBef>
              <a:buFont typeface="Arial" pitchFamily="34" charset="0"/>
              <a:buChar char="•"/>
            </a:pPr>
            <a:r>
              <a:rPr lang="en-US" sz="1800" dirty="0" smtClean="0"/>
              <a:t>A 3-bit asynchronous up-down counter that counts in a straight binary sequence is shown below.</a:t>
            </a:r>
          </a:p>
          <a:p>
            <a:pPr marL="265113" indent="-265113" algn="l">
              <a:spcBef>
                <a:spcPts val="0"/>
              </a:spcBef>
              <a:buFont typeface="Arial" pitchFamily="34" charset="0"/>
              <a:buChar char="•"/>
            </a:pPr>
            <a:r>
              <a:rPr lang="en-US" sz="1800" dirty="0" smtClean="0"/>
              <a:t>It is simply a combination of the two counters discussed previously.  </a:t>
            </a:r>
          </a:p>
          <a:p>
            <a:pPr marL="265113" indent="-265113" algn="l">
              <a:spcBef>
                <a:spcPts val="0"/>
              </a:spcBef>
              <a:buFont typeface="Arial" pitchFamily="34" charset="0"/>
              <a:buChar char="•"/>
            </a:pPr>
            <a:r>
              <a:rPr lang="en-US" sz="1800" dirty="0" smtClean="0"/>
              <a:t>For this, counter to progress through a count-up sequence, it is necessary to trigger each FF with the true side of the previous FF (as opposed to the complement side).  </a:t>
            </a:r>
          </a:p>
          <a:p>
            <a:pPr marL="265113" indent="-265113" algn="l">
              <a:spcBef>
                <a:spcPts val="0"/>
              </a:spcBef>
              <a:buFont typeface="Arial" pitchFamily="34" charset="0"/>
              <a:buChar char="•"/>
            </a:pPr>
            <a:r>
              <a:rPr lang="en-US" sz="1800" dirty="0" smtClean="0"/>
              <a:t>If the count-down control line is low and count-up control line high, and the counter will have count-up wave forms.</a:t>
            </a:r>
          </a:p>
          <a:p>
            <a:pPr marL="265113" indent="-265113" algn="l">
              <a:spcBef>
                <a:spcPts val="0"/>
              </a:spcBef>
              <a:buFont typeface="Arial" pitchFamily="34" charset="0"/>
              <a:buChar char="•"/>
            </a:pPr>
            <a:r>
              <a:rPr lang="en-US" sz="1800" dirty="0" smtClean="0"/>
              <a:t>On the other hand, if count-down is high and count-up is low, each FF will be triggered from the complement side of the previous FF. </a:t>
            </a:r>
          </a:p>
          <a:p>
            <a:pPr marL="265113" indent="-265113" algn="l">
              <a:spcBef>
                <a:spcPts val="0"/>
              </a:spcBef>
              <a:buFont typeface="Arial" pitchFamily="34" charset="0"/>
              <a:buChar char="•"/>
            </a:pPr>
            <a:r>
              <a:rPr lang="en-US" sz="1800" dirty="0" smtClean="0"/>
              <a:t>The counter will then be in a count-down mode and will progress through the waveforms.</a:t>
            </a:r>
            <a:endParaRPr lang="en-IN"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a:t>Synchronous (Parallel) Counters</a:t>
            </a:r>
          </a:p>
        </p:txBody>
      </p:sp>
      <p:sp>
        <p:nvSpPr>
          <p:cNvPr id="319491" name="Rectangle 3"/>
          <p:cNvSpPr>
            <a:spLocks noGrp="1" noChangeArrowheads="1"/>
          </p:cNvSpPr>
          <p:nvPr>
            <p:ph sz="quarter" idx="1"/>
          </p:nvPr>
        </p:nvSpPr>
        <p:spPr>
          <a:xfrm>
            <a:off x="685800" y="1295400"/>
            <a:ext cx="8077200" cy="4191000"/>
          </a:xfrm>
        </p:spPr>
        <p:txBody>
          <a:bodyPr>
            <a:normAutofit/>
          </a:bodyPr>
          <a:lstStyle/>
          <a:p>
            <a:pPr algn="just">
              <a:spcBef>
                <a:spcPct val="40000"/>
              </a:spcBef>
              <a:buSzPct val="120000"/>
              <a:buFont typeface="Wingdings" pitchFamily="2" charset="2"/>
              <a:buChar char="§"/>
            </a:pPr>
            <a:r>
              <a:rPr lang="en-US" dirty="0" smtClean="0"/>
              <a:t>Asynchronous counters are not useful at very high frequencies, especially for counters with large number of bits.</a:t>
            </a:r>
          </a:p>
          <a:p>
            <a:pPr algn="just">
              <a:spcBef>
                <a:spcPct val="40000"/>
              </a:spcBef>
              <a:buSzPct val="120000"/>
              <a:buFont typeface="Wingdings" pitchFamily="2" charset="2"/>
              <a:buChar char="§"/>
            </a:pPr>
            <a:r>
              <a:rPr lang="en-US" dirty="0" smtClean="0"/>
              <a:t>Another problem caused by propagation delays in asynchronous counts occurs when try to electronically detect (decode) the counter outputs states.</a:t>
            </a:r>
          </a:p>
          <a:p>
            <a:pPr algn="just">
              <a:spcBef>
                <a:spcPct val="40000"/>
              </a:spcBef>
              <a:buSzPct val="120000"/>
              <a:buFont typeface="Wingdings" pitchFamily="2" charset="2"/>
              <a:buChar char="§"/>
            </a:pPr>
            <a:r>
              <a:rPr lang="en-US" dirty="0" smtClean="0"/>
              <a:t>Both of these problems can be overcome by the use of a synchronous or parallel counter.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a:t>Synchronous (Parallel) Counters</a:t>
            </a:r>
          </a:p>
        </p:txBody>
      </p:sp>
      <p:sp>
        <p:nvSpPr>
          <p:cNvPr id="319491" name="Rectangle 3"/>
          <p:cNvSpPr>
            <a:spLocks noGrp="1" noChangeArrowheads="1"/>
          </p:cNvSpPr>
          <p:nvPr>
            <p:ph sz="quarter" idx="1"/>
          </p:nvPr>
        </p:nvSpPr>
        <p:spPr>
          <a:xfrm>
            <a:off x="533400" y="1295400"/>
            <a:ext cx="8229600" cy="3200400"/>
          </a:xfrm>
        </p:spPr>
        <p:txBody>
          <a:bodyPr>
            <a:normAutofit fontScale="77500" lnSpcReduction="20000"/>
          </a:bodyPr>
          <a:lstStyle/>
          <a:p>
            <a:pPr algn="just">
              <a:spcBef>
                <a:spcPct val="40000"/>
              </a:spcBef>
              <a:buSzPct val="120000"/>
              <a:buFont typeface="Wingdings" pitchFamily="2" charset="2"/>
              <a:buChar char="§"/>
            </a:pPr>
            <a:r>
              <a:rPr lang="en-US" dirty="0">
                <a:solidFill>
                  <a:srgbClr val="0000CC"/>
                </a:solidFill>
              </a:rPr>
              <a:t>Synchronous (parallel) counters</a:t>
            </a:r>
            <a:r>
              <a:rPr lang="en-US" dirty="0"/>
              <a:t>: </a:t>
            </a:r>
            <a:r>
              <a:rPr lang="en-IN" dirty="0" smtClean="0"/>
              <a:t>the clock inputs of all the flip-flops are connected together and are triggered by the input pulses.  </a:t>
            </a:r>
          </a:p>
          <a:p>
            <a:pPr algn="just">
              <a:spcBef>
                <a:spcPct val="40000"/>
              </a:spcBef>
              <a:buSzPct val="120000"/>
              <a:buFont typeface="Wingdings" pitchFamily="2" charset="2"/>
              <a:buChar char="§"/>
            </a:pPr>
            <a:r>
              <a:rPr lang="en-IN" dirty="0" smtClean="0"/>
              <a:t>Clock pulses are applied to the input of all FFs.</a:t>
            </a:r>
          </a:p>
          <a:p>
            <a:pPr algn="just">
              <a:spcBef>
                <a:spcPct val="40000"/>
              </a:spcBef>
              <a:buSzPct val="120000"/>
              <a:buFont typeface="Wingdings" pitchFamily="2" charset="2"/>
              <a:buChar char="§"/>
            </a:pPr>
            <a:r>
              <a:rPr lang="en-IN" dirty="0" smtClean="0"/>
              <a:t>All the flip-flops change state simultaneously (in parallel). </a:t>
            </a:r>
          </a:p>
          <a:p>
            <a:pPr algn="just">
              <a:spcBef>
                <a:spcPct val="40000"/>
              </a:spcBef>
              <a:buSzPct val="120000"/>
              <a:buFont typeface="Wingdings" pitchFamily="2" charset="2"/>
              <a:buChar char="§"/>
            </a:pPr>
            <a:r>
              <a:rPr lang="en-US" dirty="0" smtClean="0"/>
              <a:t>T=0 or J=K=0 (FF does not change state)</a:t>
            </a:r>
          </a:p>
          <a:p>
            <a:pPr algn="just">
              <a:spcBef>
                <a:spcPct val="40000"/>
              </a:spcBef>
              <a:buSzPct val="120000"/>
              <a:buFont typeface="Wingdings" pitchFamily="2" charset="2"/>
              <a:buChar char="§"/>
            </a:pPr>
            <a:r>
              <a:rPr lang="en-US" dirty="0" smtClean="0"/>
              <a:t>T=1 or J=K=1 (FF complements)</a:t>
            </a:r>
            <a:endParaRPr lang="en-US" dirty="0"/>
          </a:p>
          <a:p>
            <a:pPr algn="just">
              <a:spcBef>
                <a:spcPct val="40000"/>
              </a:spcBef>
              <a:buSzPct val="120000"/>
              <a:buFont typeface="Wingdings" pitchFamily="2" charset="2"/>
              <a:buChar char="§"/>
            </a:pPr>
            <a:r>
              <a:rPr lang="en-US" dirty="0" smtClean="0"/>
              <a:t>Design </a:t>
            </a:r>
            <a:r>
              <a:rPr lang="en-US" dirty="0"/>
              <a:t>these counters using the sequential logic design </a:t>
            </a:r>
            <a:r>
              <a:rPr lang="en-US" dirty="0" smtClean="0"/>
              <a:t>process. </a:t>
            </a:r>
            <a:endParaRPr lang="en-US" dirty="0"/>
          </a:p>
          <a:p>
            <a:pPr algn="just">
              <a:spcBef>
                <a:spcPct val="40000"/>
              </a:spcBef>
              <a:buSzPct val="120000"/>
              <a:buFont typeface="Wingdings" pitchFamily="2" charset="2"/>
              <a:buChar char="§"/>
            </a:pPr>
            <a:r>
              <a:rPr lang="en-US" dirty="0"/>
              <a:t>Example: 2-bit synchronous binary counter (using T flip-flops, or JK flip-flops with identical J,K inputs).</a:t>
            </a:r>
          </a:p>
        </p:txBody>
      </p:sp>
      <p:grpSp>
        <p:nvGrpSpPr>
          <p:cNvPr id="2" name="Group 66"/>
          <p:cNvGrpSpPr>
            <a:grpSpLocks/>
          </p:cNvGrpSpPr>
          <p:nvPr/>
        </p:nvGrpSpPr>
        <p:grpSpPr bwMode="auto">
          <a:xfrm>
            <a:off x="4805362" y="4572000"/>
            <a:ext cx="3219450" cy="1803400"/>
            <a:chOff x="2685" y="2596"/>
            <a:chExt cx="2028" cy="1136"/>
          </a:xfrm>
        </p:grpSpPr>
        <p:graphicFrame>
          <p:nvGraphicFramePr>
            <p:cNvPr id="319547" name="Object 59"/>
            <p:cNvGraphicFramePr>
              <a:graphicFrameLocks noChangeAspect="1"/>
            </p:cNvGraphicFramePr>
            <p:nvPr/>
          </p:nvGraphicFramePr>
          <p:xfrm>
            <a:off x="2685" y="2596"/>
            <a:ext cx="2028" cy="1136"/>
          </p:xfrm>
          <a:graphic>
            <a:graphicData uri="http://schemas.openxmlformats.org/presentationml/2006/ole">
              <p:oleObj spid="_x0000_s392194" name="Document" r:id="rId3" imgW="3688784" imgH="1999461" progId="Word.Document.8">
                <p:embed/>
              </p:oleObj>
            </a:graphicData>
          </a:graphic>
        </p:graphicFrame>
        <p:sp>
          <p:nvSpPr>
            <p:cNvPr id="319548" name="Line 60"/>
            <p:cNvSpPr>
              <a:spLocks noChangeShapeType="1"/>
            </p:cNvSpPr>
            <p:nvPr/>
          </p:nvSpPr>
          <p:spPr bwMode="auto">
            <a:xfrm flipV="1">
              <a:off x="2736" y="3024"/>
              <a:ext cx="1152" cy="0"/>
            </a:xfrm>
            <a:prstGeom prst="line">
              <a:avLst/>
            </a:prstGeom>
            <a:noFill/>
            <a:ln w="9525">
              <a:solidFill>
                <a:schemeClr val="tx1"/>
              </a:solidFill>
              <a:round/>
              <a:headEnd/>
              <a:tailEnd/>
            </a:ln>
            <a:effectLst/>
          </p:spPr>
          <p:txBody>
            <a:bodyPr wrap="none" anchor="ctr"/>
            <a:lstStyle/>
            <a:p>
              <a:endParaRPr lang="en-US"/>
            </a:p>
          </p:txBody>
        </p:sp>
        <p:sp>
          <p:nvSpPr>
            <p:cNvPr id="319549" name="Line 61"/>
            <p:cNvSpPr>
              <a:spLocks noChangeShapeType="1"/>
            </p:cNvSpPr>
            <p:nvPr/>
          </p:nvSpPr>
          <p:spPr bwMode="auto">
            <a:xfrm>
              <a:off x="2736" y="2880"/>
              <a:ext cx="480" cy="0"/>
            </a:xfrm>
            <a:prstGeom prst="line">
              <a:avLst/>
            </a:prstGeom>
            <a:noFill/>
            <a:ln w="9525">
              <a:solidFill>
                <a:schemeClr val="tx1"/>
              </a:solidFill>
              <a:round/>
              <a:headEnd/>
              <a:tailEnd/>
            </a:ln>
            <a:effectLst/>
          </p:spPr>
          <p:txBody>
            <a:bodyPr wrap="none" anchor="ctr"/>
            <a:lstStyle/>
            <a:p>
              <a:endParaRPr lang="en-US"/>
            </a:p>
          </p:txBody>
        </p:sp>
        <p:sp>
          <p:nvSpPr>
            <p:cNvPr id="319550" name="Line 62"/>
            <p:cNvSpPr>
              <a:spLocks noChangeShapeType="1"/>
            </p:cNvSpPr>
            <p:nvPr/>
          </p:nvSpPr>
          <p:spPr bwMode="auto">
            <a:xfrm>
              <a:off x="3360" y="2880"/>
              <a:ext cx="528" cy="0"/>
            </a:xfrm>
            <a:prstGeom prst="line">
              <a:avLst/>
            </a:prstGeom>
            <a:noFill/>
            <a:ln w="9525">
              <a:solidFill>
                <a:schemeClr val="tx1"/>
              </a:solidFill>
              <a:round/>
              <a:headEnd/>
              <a:tailEnd/>
            </a:ln>
            <a:effectLst/>
          </p:spPr>
          <p:txBody>
            <a:bodyPr wrap="none" anchor="ctr"/>
            <a:lstStyle/>
            <a:p>
              <a:endParaRPr lang="en-US"/>
            </a:p>
          </p:txBody>
        </p:sp>
      </p:grpSp>
      <p:grpSp>
        <p:nvGrpSpPr>
          <p:cNvPr id="3" name="Group 65"/>
          <p:cNvGrpSpPr>
            <a:grpSpLocks/>
          </p:cNvGrpSpPr>
          <p:nvPr/>
        </p:nvGrpSpPr>
        <p:grpSpPr bwMode="auto">
          <a:xfrm>
            <a:off x="7034212" y="4800600"/>
            <a:ext cx="1347788" cy="1066800"/>
            <a:chOff x="1152" y="2304"/>
            <a:chExt cx="849" cy="672"/>
          </a:xfrm>
        </p:grpSpPr>
        <p:grpSp>
          <p:nvGrpSpPr>
            <p:cNvPr id="4" name="Group 26"/>
            <p:cNvGrpSpPr>
              <a:grpSpLocks/>
            </p:cNvGrpSpPr>
            <p:nvPr/>
          </p:nvGrpSpPr>
          <p:grpSpPr bwMode="auto">
            <a:xfrm>
              <a:off x="1665" y="2304"/>
              <a:ext cx="336" cy="240"/>
              <a:chOff x="1056" y="2640"/>
              <a:chExt cx="336" cy="240"/>
            </a:xfrm>
          </p:grpSpPr>
          <p:sp>
            <p:nvSpPr>
              <p:cNvPr id="319515" name="Oval 27"/>
              <p:cNvSpPr>
                <a:spLocks noChangeArrowheads="1"/>
              </p:cNvSpPr>
              <p:nvPr/>
            </p:nvSpPr>
            <p:spPr bwMode="auto">
              <a:xfrm>
                <a:off x="1074" y="2640"/>
                <a:ext cx="270" cy="240"/>
              </a:xfrm>
              <a:prstGeom prst="ellipse">
                <a:avLst/>
              </a:prstGeom>
              <a:noFill/>
              <a:ln w="19050">
                <a:solidFill>
                  <a:schemeClr val="tx1"/>
                </a:solidFill>
                <a:round/>
                <a:headEnd/>
                <a:tailEnd/>
              </a:ln>
              <a:effectLst/>
            </p:spPr>
            <p:txBody>
              <a:bodyPr wrap="none" anchor="ctr"/>
              <a:lstStyle/>
              <a:p>
                <a:endParaRPr lang="en-US"/>
              </a:p>
            </p:txBody>
          </p:sp>
          <p:sp>
            <p:nvSpPr>
              <p:cNvPr id="319516" name="Text Box 28"/>
              <p:cNvSpPr txBox="1">
                <a:spLocks noChangeArrowheads="1"/>
              </p:cNvSpPr>
              <p:nvPr/>
            </p:nvSpPr>
            <p:spPr bwMode="auto">
              <a:xfrm>
                <a:off x="1056" y="2654"/>
                <a:ext cx="336" cy="212"/>
              </a:xfrm>
              <a:prstGeom prst="rect">
                <a:avLst/>
              </a:prstGeom>
              <a:noFill/>
              <a:ln w="9525">
                <a:noFill/>
                <a:miter lim="800000"/>
                <a:headEnd/>
                <a:tailEnd/>
              </a:ln>
              <a:effectLst/>
            </p:spPr>
            <p:txBody>
              <a:bodyPr>
                <a:spAutoFit/>
              </a:bodyPr>
              <a:lstStyle/>
              <a:p>
                <a:pPr algn="l">
                  <a:spcBef>
                    <a:spcPct val="0"/>
                  </a:spcBef>
                </a:pPr>
                <a:r>
                  <a:rPr lang="en-US" b="1"/>
                  <a:t>01</a:t>
                </a:r>
              </a:p>
            </p:txBody>
          </p:sp>
        </p:grpSp>
        <p:sp>
          <p:nvSpPr>
            <p:cNvPr id="319517" name="Line 29"/>
            <p:cNvSpPr>
              <a:spLocks noChangeShapeType="1"/>
            </p:cNvSpPr>
            <p:nvPr/>
          </p:nvSpPr>
          <p:spPr bwMode="auto">
            <a:xfrm flipH="1">
              <a:off x="1809" y="2544"/>
              <a:ext cx="0" cy="192"/>
            </a:xfrm>
            <a:prstGeom prst="line">
              <a:avLst/>
            </a:prstGeom>
            <a:noFill/>
            <a:ln w="19050">
              <a:solidFill>
                <a:schemeClr val="tx1"/>
              </a:solidFill>
              <a:round/>
              <a:headEnd/>
              <a:tailEnd type="triangle" w="med" len="med"/>
            </a:ln>
            <a:effectLst/>
          </p:spPr>
          <p:txBody>
            <a:bodyPr wrap="none" anchor="ctr"/>
            <a:lstStyle/>
            <a:p>
              <a:endParaRPr lang="en-US"/>
            </a:p>
          </p:txBody>
        </p:sp>
        <p:grpSp>
          <p:nvGrpSpPr>
            <p:cNvPr id="5" name="Group 30"/>
            <p:cNvGrpSpPr>
              <a:grpSpLocks/>
            </p:cNvGrpSpPr>
            <p:nvPr/>
          </p:nvGrpSpPr>
          <p:grpSpPr bwMode="auto">
            <a:xfrm>
              <a:off x="1152" y="2304"/>
              <a:ext cx="336" cy="240"/>
              <a:chOff x="1056" y="2640"/>
              <a:chExt cx="336" cy="240"/>
            </a:xfrm>
          </p:grpSpPr>
          <p:sp>
            <p:nvSpPr>
              <p:cNvPr id="319519" name="Oval 31"/>
              <p:cNvSpPr>
                <a:spLocks noChangeArrowheads="1"/>
              </p:cNvSpPr>
              <p:nvPr/>
            </p:nvSpPr>
            <p:spPr bwMode="auto">
              <a:xfrm>
                <a:off x="1074" y="2640"/>
                <a:ext cx="270" cy="240"/>
              </a:xfrm>
              <a:prstGeom prst="ellipse">
                <a:avLst/>
              </a:prstGeom>
              <a:noFill/>
              <a:ln w="19050">
                <a:solidFill>
                  <a:schemeClr val="tx1"/>
                </a:solidFill>
                <a:round/>
                <a:headEnd/>
                <a:tailEnd/>
              </a:ln>
              <a:effectLst/>
            </p:spPr>
            <p:txBody>
              <a:bodyPr wrap="none" anchor="ctr"/>
              <a:lstStyle/>
              <a:p>
                <a:endParaRPr lang="en-US"/>
              </a:p>
            </p:txBody>
          </p:sp>
          <p:sp>
            <p:nvSpPr>
              <p:cNvPr id="319520" name="Text Box 32"/>
              <p:cNvSpPr txBox="1">
                <a:spLocks noChangeArrowheads="1"/>
              </p:cNvSpPr>
              <p:nvPr/>
            </p:nvSpPr>
            <p:spPr bwMode="auto">
              <a:xfrm>
                <a:off x="1056" y="2654"/>
                <a:ext cx="336" cy="212"/>
              </a:xfrm>
              <a:prstGeom prst="rect">
                <a:avLst/>
              </a:prstGeom>
              <a:noFill/>
              <a:ln w="9525">
                <a:noFill/>
                <a:miter lim="800000"/>
                <a:headEnd/>
                <a:tailEnd/>
              </a:ln>
              <a:effectLst/>
            </p:spPr>
            <p:txBody>
              <a:bodyPr>
                <a:spAutoFit/>
              </a:bodyPr>
              <a:lstStyle/>
              <a:p>
                <a:pPr algn="l">
                  <a:spcBef>
                    <a:spcPct val="0"/>
                  </a:spcBef>
                </a:pPr>
                <a:r>
                  <a:rPr lang="en-US" b="1"/>
                  <a:t>00</a:t>
                </a:r>
              </a:p>
            </p:txBody>
          </p:sp>
        </p:grpSp>
        <p:grpSp>
          <p:nvGrpSpPr>
            <p:cNvPr id="6" name="Group 36"/>
            <p:cNvGrpSpPr>
              <a:grpSpLocks/>
            </p:cNvGrpSpPr>
            <p:nvPr/>
          </p:nvGrpSpPr>
          <p:grpSpPr bwMode="auto">
            <a:xfrm>
              <a:off x="1665" y="2736"/>
              <a:ext cx="336" cy="240"/>
              <a:chOff x="1056" y="2640"/>
              <a:chExt cx="336" cy="240"/>
            </a:xfrm>
          </p:grpSpPr>
          <p:sp>
            <p:nvSpPr>
              <p:cNvPr id="319525" name="Oval 37"/>
              <p:cNvSpPr>
                <a:spLocks noChangeArrowheads="1"/>
              </p:cNvSpPr>
              <p:nvPr/>
            </p:nvSpPr>
            <p:spPr bwMode="auto">
              <a:xfrm>
                <a:off x="1074" y="2640"/>
                <a:ext cx="270" cy="240"/>
              </a:xfrm>
              <a:prstGeom prst="ellipse">
                <a:avLst/>
              </a:prstGeom>
              <a:noFill/>
              <a:ln w="19050">
                <a:solidFill>
                  <a:schemeClr val="tx1"/>
                </a:solidFill>
                <a:round/>
                <a:headEnd/>
                <a:tailEnd/>
              </a:ln>
              <a:effectLst/>
            </p:spPr>
            <p:txBody>
              <a:bodyPr wrap="none" anchor="ctr"/>
              <a:lstStyle/>
              <a:p>
                <a:endParaRPr lang="en-US"/>
              </a:p>
            </p:txBody>
          </p:sp>
          <p:sp>
            <p:nvSpPr>
              <p:cNvPr id="319526" name="Text Box 38"/>
              <p:cNvSpPr txBox="1">
                <a:spLocks noChangeArrowheads="1"/>
              </p:cNvSpPr>
              <p:nvPr/>
            </p:nvSpPr>
            <p:spPr bwMode="auto">
              <a:xfrm>
                <a:off x="1056" y="2654"/>
                <a:ext cx="336" cy="212"/>
              </a:xfrm>
              <a:prstGeom prst="rect">
                <a:avLst/>
              </a:prstGeom>
              <a:noFill/>
              <a:ln w="9525">
                <a:noFill/>
                <a:miter lim="800000"/>
                <a:headEnd/>
                <a:tailEnd/>
              </a:ln>
              <a:effectLst/>
            </p:spPr>
            <p:txBody>
              <a:bodyPr>
                <a:spAutoFit/>
              </a:bodyPr>
              <a:lstStyle/>
              <a:p>
                <a:pPr algn="l">
                  <a:spcBef>
                    <a:spcPct val="0"/>
                  </a:spcBef>
                </a:pPr>
                <a:r>
                  <a:rPr lang="en-US" b="1" dirty="0"/>
                  <a:t>10</a:t>
                </a:r>
              </a:p>
            </p:txBody>
          </p:sp>
        </p:grpSp>
        <p:grpSp>
          <p:nvGrpSpPr>
            <p:cNvPr id="7" name="Group 39"/>
            <p:cNvGrpSpPr>
              <a:grpSpLocks/>
            </p:cNvGrpSpPr>
            <p:nvPr/>
          </p:nvGrpSpPr>
          <p:grpSpPr bwMode="auto">
            <a:xfrm>
              <a:off x="1152" y="2736"/>
              <a:ext cx="336" cy="240"/>
              <a:chOff x="1056" y="2640"/>
              <a:chExt cx="336" cy="240"/>
            </a:xfrm>
          </p:grpSpPr>
          <p:sp>
            <p:nvSpPr>
              <p:cNvPr id="319528" name="Oval 40"/>
              <p:cNvSpPr>
                <a:spLocks noChangeArrowheads="1"/>
              </p:cNvSpPr>
              <p:nvPr/>
            </p:nvSpPr>
            <p:spPr bwMode="auto">
              <a:xfrm>
                <a:off x="1074" y="2640"/>
                <a:ext cx="270" cy="240"/>
              </a:xfrm>
              <a:prstGeom prst="ellipse">
                <a:avLst/>
              </a:prstGeom>
              <a:noFill/>
              <a:ln w="19050">
                <a:solidFill>
                  <a:schemeClr val="tx1"/>
                </a:solidFill>
                <a:round/>
                <a:headEnd/>
                <a:tailEnd/>
              </a:ln>
              <a:effectLst/>
            </p:spPr>
            <p:txBody>
              <a:bodyPr wrap="none" anchor="ctr"/>
              <a:lstStyle/>
              <a:p>
                <a:endParaRPr lang="en-US"/>
              </a:p>
            </p:txBody>
          </p:sp>
          <p:sp>
            <p:nvSpPr>
              <p:cNvPr id="319529" name="Text Box 41"/>
              <p:cNvSpPr txBox="1">
                <a:spLocks noChangeArrowheads="1"/>
              </p:cNvSpPr>
              <p:nvPr/>
            </p:nvSpPr>
            <p:spPr bwMode="auto">
              <a:xfrm>
                <a:off x="1056" y="2654"/>
                <a:ext cx="336" cy="212"/>
              </a:xfrm>
              <a:prstGeom prst="rect">
                <a:avLst/>
              </a:prstGeom>
              <a:noFill/>
              <a:ln w="9525">
                <a:noFill/>
                <a:miter lim="800000"/>
                <a:headEnd/>
                <a:tailEnd/>
              </a:ln>
              <a:effectLst/>
            </p:spPr>
            <p:txBody>
              <a:bodyPr>
                <a:spAutoFit/>
              </a:bodyPr>
              <a:lstStyle/>
              <a:p>
                <a:pPr algn="l">
                  <a:spcBef>
                    <a:spcPct val="0"/>
                  </a:spcBef>
                </a:pPr>
                <a:r>
                  <a:rPr lang="en-US" b="1"/>
                  <a:t>11</a:t>
                </a:r>
              </a:p>
            </p:txBody>
          </p:sp>
        </p:grpSp>
        <p:sp>
          <p:nvSpPr>
            <p:cNvPr id="319539" name="Line 51"/>
            <p:cNvSpPr>
              <a:spLocks noChangeShapeType="1"/>
            </p:cNvSpPr>
            <p:nvPr/>
          </p:nvSpPr>
          <p:spPr bwMode="auto">
            <a:xfrm>
              <a:off x="1440" y="2400"/>
              <a:ext cx="240"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319540" name="Line 52"/>
            <p:cNvSpPr>
              <a:spLocks noChangeShapeType="1"/>
            </p:cNvSpPr>
            <p:nvPr/>
          </p:nvSpPr>
          <p:spPr bwMode="auto">
            <a:xfrm flipV="1">
              <a:off x="1296" y="2544"/>
              <a:ext cx="0" cy="192"/>
            </a:xfrm>
            <a:prstGeom prst="line">
              <a:avLst/>
            </a:prstGeom>
            <a:noFill/>
            <a:ln w="19050">
              <a:solidFill>
                <a:schemeClr val="tx1"/>
              </a:solidFill>
              <a:round/>
              <a:headEnd/>
              <a:tailEnd type="triangle" w="med" len="med"/>
            </a:ln>
            <a:effectLst/>
          </p:spPr>
          <p:txBody>
            <a:bodyPr wrap="none" anchor="ctr"/>
            <a:lstStyle/>
            <a:p>
              <a:endParaRPr lang="en-US"/>
            </a:p>
          </p:txBody>
        </p:sp>
        <p:sp>
          <p:nvSpPr>
            <p:cNvPr id="319552" name="Line 64"/>
            <p:cNvSpPr>
              <a:spLocks noChangeShapeType="1"/>
            </p:cNvSpPr>
            <p:nvPr/>
          </p:nvSpPr>
          <p:spPr bwMode="auto">
            <a:xfrm flipH="1" flipV="1">
              <a:off x="1440" y="2832"/>
              <a:ext cx="240" cy="0"/>
            </a:xfrm>
            <a:prstGeom prst="line">
              <a:avLst/>
            </a:prstGeom>
            <a:noFill/>
            <a:ln w="19050">
              <a:solidFill>
                <a:schemeClr val="tx1"/>
              </a:solidFill>
              <a:round/>
              <a:headEnd/>
              <a:tailEnd type="triangle" w="med" len="med"/>
            </a:ln>
            <a:effectLst/>
          </p:spPr>
          <p:txBody>
            <a:bodyPr wrap="none" anchor="ctr"/>
            <a:lstStyle/>
            <a:p>
              <a:endParaRPr lang="en-US"/>
            </a:p>
          </p:txBody>
        </p:sp>
      </p:grpSp>
      <p:pic>
        <p:nvPicPr>
          <p:cNvPr id="392196" name="Picture 4" descr="http://sub.allaboutcircuits.com/images/quiz/01396x01.png"/>
          <p:cNvPicPr>
            <a:picLocks noChangeAspect="1" noChangeArrowheads="1"/>
          </p:cNvPicPr>
          <p:nvPr/>
        </p:nvPicPr>
        <p:blipFill>
          <a:blip r:embed="rId4"/>
          <a:srcRect/>
          <a:stretch>
            <a:fillRect/>
          </a:stretch>
        </p:blipFill>
        <p:spPr bwMode="auto">
          <a:xfrm>
            <a:off x="557212" y="4495800"/>
            <a:ext cx="3962400" cy="192459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r>
              <a:rPr lang="en-US"/>
              <a:t>Synchronous (Parallel) Counters</a:t>
            </a:r>
          </a:p>
        </p:txBody>
      </p:sp>
      <p:sp>
        <p:nvSpPr>
          <p:cNvPr id="62" name="Date Placeholder 3"/>
          <p:cNvSpPr>
            <a:spLocks noGrp="1"/>
          </p:cNvSpPr>
          <p:nvPr>
            <p:ph type="dt" sz="half" idx="10"/>
          </p:nvPr>
        </p:nvSpPr>
        <p:spPr/>
        <p:txBody>
          <a:bodyPr/>
          <a:lstStyle/>
          <a:p>
            <a:endParaRPr lang="en-US"/>
          </a:p>
        </p:txBody>
      </p:sp>
      <p:sp>
        <p:nvSpPr>
          <p:cNvPr id="322563" name="Rectangle 3"/>
          <p:cNvSpPr>
            <a:spLocks noGrp="1" noChangeArrowheads="1"/>
          </p:cNvSpPr>
          <p:nvPr>
            <p:ph sz="quarter" idx="1"/>
          </p:nvPr>
        </p:nvSpPr>
        <p:spPr>
          <a:xfrm>
            <a:off x="1143000" y="1295400"/>
            <a:ext cx="7620000" cy="838200"/>
          </a:xfrm>
        </p:spPr>
        <p:txBody>
          <a:bodyPr>
            <a:normAutofit lnSpcReduction="10000"/>
          </a:bodyPr>
          <a:lstStyle/>
          <a:p>
            <a:pPr>
              <a:lnSpc>
                <a:spcPct val="90000"/>
              </a:lnSpc>
              <a:spcBef>
                <a:spcPct val="40000"/>
              </a:spcBef>
              <a:buSzPct val="120000"/>
              <a:buFont typeface="Wingdings" pitchFamily="2" charset="2"/>
              <a:buChar char="§"/>
            </a:pPr>
            <a:r>
              <a:rPr lang="en-US" dirty="0"/>
              <a:t>Example: 3-bit synchronous binary </a:t>
            </a:r>
            <a:r>
              <a:rPr lang="en-US" dirty="0" smtClean="0"/>
              <a:t>counter.</a:t>
            </a:r>
            <a:endParaRPr lang="en-US" dirty="0"/>
          </a:p>
          <a:p>
            <a:pPr lvl="1">
              <a:lnSpc>
                <a:spcPct val="90000"/>
              </a:lnSpc>
              <a:spcBef>
                <a:spcPct val="40000"/>
              </a:spcBef>
              <a:buFont typeface="ZapfDingbats" pitchFamily="82" charset="2"/>
              <a:buNone/>
            </a:pPr>
            <a:r>
              <a:rPr lang="en-GB" i="1" dirty="0">
                <a:solidFill>
                  <a:srgbClr val="0000CC"/>
                </a:solidFill>
              </a:rPr>
              <a:t>TA</a:t>
            </a:r>
            <a:r>
              <a:rPr lang="en-GB" baseline="-14000" dirty="0">
                <a:solidFill>
                  <a:srgbClr val="0000CC"/>
                </a:solidFill>
              </a:rPr>
              <a:t>2</a:t>
            </a:r>
            <a:r>
              <a:rPr lang="en-GB" i="1" dirty="0">
                <a:solidFill>
                  <a:srgbClr val="0000CC"/>
                </a:solidFill>
              </a:rPr>
              <a:t> = A</a:t>
            </a:r>
            <a:r>
              <a:rPr lang="en-GB" baseline="-14000" dirty="0">
                <a:solidFill>
                  <a:srgbClr val="0000CC"/>
                </a:solidFill>
              </a:rPr>
              <a:t>1</a:t>
            </a:r>
            <a:r>
              <a:rPr lang="en-GB" i="1" dirty="0">
                <a:solidFill>
                  <a:srgbClr val="0000CC"/>
                </a:solidFill>
              </a:rPr>
              <a:t>.A</a:t>
            </a:r>
            <a:r>
              <a:rPr lang="en-GB" baseline="-14000" dirty="0">
                <a:solidFill>
                  <a:srgbClr val="0000CC"/>
                </a:solidFill>
              </a:rPr>
              <a:t>0</a:t>
            </a:r>
            <a:r>
              <a:rPr lang="en-US" baseline="-14000" dirty="0">
                <a:solidFill>
                  <a:srgbClr val="0000CC"/>
                </a:solidFill>
              </a:rPr>
              <a:t>		</a:t>
            </a:r>
            <a:r>
              <a:rPr lang="en-GB" i="1" dirty="0">
                <a:solidFill>
                  <a:srgbClr val="9900CC"/>
                </a:solidFill>
              </a:rPr>
              <a:t>TA</a:t>
            </a:r>
            <a:r>
              <a:rPr lang="en-GB" baseline="-14000" dirty="0">
                <a:solidFill>
                  <a:srgbClr val="9900CC"/>
                </a:solidFill>
              </a:rPr>
              <a:t>1</a:t>
            </a:r>
            <a:r>
              <a:rPr lang="en-GB" i="1" dirty="0">
                <a:solidFill>
                  <a:srgbClr val="9900CC"/>
                </a:solidFill>
              </a:rPr>
              <a:t> = A</a:t>
            </a:r>
            <a:r>
              <a:rPr lang="en-GB" baseline="-14000" dirty="0">
                <a:solidFill>
                  <a:srgbClr val="9900CC"/>
                </a:solidFill>
              </a:rPr>
              <a:t>0</a:t>
            </a:r>
            <a:r>
              <a:rPr lang="en-GB" baseline="-14000" dirty="0">
                <a:solidFill>
                  <a:srgbClr val="0000CC"/>
                </a:solidFill>
              </a:rPr>
              <a:t>	</a:t>
            </a:r>
            <a:r>
              <a:rPr lang="en-GB" i="1" dirty="0">
                <a:solidFill>
                  <a:srgbClr val="006600"/>
                </a:solidFill>
              </a:rPr>
              <a:t>TA</a:t>
            </a:r>
            <a:r>
              <a:rPr lang="en-GB" baseline="-14000" dirty="0">
                <a:solidFill>
                  <a:srgbClr val="006600"/>
                </a:solidFill>
              </a:rPr>
              <a:t>0</a:t>
            </a:r>
            <a:r>
              <a:rPr lang="en-GB" i="1" dirty="0">
                <a:solidFill>
                  <a:srgbClr val="006600"/>
                </a:solidFill>
              </a:rPr>
              <a:t> = </a:t>
            </a:r>
            <a:r>
              <a:rPr lang="en-GB" dirty="0">
                <a:solidFill>
                  <a:srgbClr val="006600"/>
                </a:solidFill>
              </a:rPr>
              <a:t>1</a:t>
            </a:r>
            <a:endParaRPr lang="en-US" dirty="0"/>
          </a:p>
        </p:txBody>
      </p:sp>
      <p:grpSp>
        <p:nvGrpSpPr>
          <p:cNvPr id="322692" name="Group 132"/>
          <p:cNvGrpSpPr>
            <a:grpSpLocks/>
          </p:cNvGrpSpPr>
          <p:nvPr/>
        </p:nvGrpSpPr>
        <p:grpSpPr bwMode="auto">
          <a:xfrm>
            <a:off x="2362200" y="2590800"/>
            <a:ext cx="4792663" cy="2097088"/>
            <a:chOff x="1488" y="1632"/>
            <a:chExt cx="3019" cy="1321"/>
          </a:xfrm>
        </p:grpSpPr>
        <p:sp>
          <p:nvSpPr>
            <p:cNvPr id="322627" name="Line 67"/>
            <p:cNvSpPr>
              <a:spLocks noChangeShapeType="1"/>
            </p:cNvSpPr>
            <p:nvPr/>
          </p:nvSpPr>
          <p:spPr bwMode="auto">
            <a:xfrm>
              <a:off x="2784" y="2880"/>
              <a:ext cx="912" cy="0"/>
            </a:xfrm>
            <a:prstGeom prst="line">
              <a:avLst/>
            </a:prstGeom>
            <a:noFill/>
            <a:ln w="15875">
              <a:solidFill>
                <a:schemeClr val="tx1"/>
              </a:solidFill>
              <a:round/>
              <a:headEnd/>
              <a:tailEnd/>
            </a:ln>
            <a:effectLst/>
          </p:spPr>
          <p:txBody>
            <a:bodyPr wrap="none" anchor="ctr"/>
            <a:lstStyle/>
            <a:p>
              <a:endParaRPr lang="en-US"/>
            </a:p>
          </p:txBody>
        </p:sp>
        <p:sp>
          <p:nvSpPr>
            <p:cNvPr id="322628" name="AutoShape 68"/>
            <p:cNvSpPr>
              <a:spLocks noChangeArrowheads="1"/>
            </p:cNvSpPr>
            <p:nvPr/>
          </p:nvSpPr>
          <p:spPr bwMode="auto">
            <a:xfrm flipH="1">
              <a:off x="2544" y="2736"/>
              <a:ext cx="247" cy="217"/>
            </a:xfrm>
            <a:prstGeom prst="flowChartDelay">
              <a:avLst/>
            </a:prstGeom>
            <a:noFill/>
            <a:ln w="15875">
              <a:solidFill>
                <a:srgbClr val="000000"/>
              </a:solidFill>
              <a:miter lim="800000"/>
              <a:headEnd/>
              <a:tailEnd/>
            </a:ln>
          </p:spPr>
          <p:txBody>
            <a:bodyPr/>
            <a:lstStyle/>
            <a:p>
              <a:endParaRPr lang="en-US"/>
            </a:p>
          </p:txBody>
        </p:sp>
        <p:sp>
          <p:nvSpPr>
            <p:cNvPr id="322629" name="Line 69"/>
            <p:cNvSpPr>
              <a:spLocks noChangeShapeType="1"/>
            </p:cNvSpPr>
            <p:nvPr/>
          </p:nvSpPr>
          <p:spPr bwMode="auto">
            <a:xfrm>
              <a:off x="3696" y="2016"/>
              <a:ext cx="0" cy="864"/>
            </a:xfrm>
            <a:prstGeom prst="line">
              <a:avLst/>
            </a:prstGeom>
            <a:noFill/>
            <a:ln w="15875">
              <a:solidFill>
                <a:schemeClr val="tx1"/>
              </a:solidFill>
              <a:round/>
              <a:headEnd/>
              <a:tailEnd/>
            </a:ln>
            <a:effectLst/>
          </p:spPr>
          <p:txBody>
            <a:bodyPr wrap="none" anchor="ctr"/>
            <a:lstStyle/>
            <a:p>
              <a:endParaRPr lang="en-US"/>
            </a:p>
          </p:txBody>
        </p:sp>
        <p:sp>
          <p:nvSpPr>
            <p:cNvPr id="322630" name="Line 70"/>
            <p:cNvSpPr>
              <a:spLocks noChangeShapeType="1"/>
            </p:cNvSpPr>
            <p:nvPr/>
          </p:nvSpPr>
          <p:spPr bwMode="auto">
            <a:xfrm>
              <a:off x="4032" y="2448"/>
              <a:ext cx="0" cy="144"/>
            </a:xfrm>
            <a:prstGeom prst="line">
              <a:avLst/>
            </a:prstGeom>
            <a:noFill/>
            <a:ln w="15875">
              <a:solidFill>
                <a:srgbClr val="0000CC"/>
              </a:solidFill>
              <a:round/>
              <a:headEnd/>
              <a:tailEnd/>
            </a:ln>
            <a:effectLst/>
          </p:spPr>
          <p:txBody>
            <a:bodyPr wrap="none" anchor="ctr"/>
            <a:lstStyle/>
            <a:p>
              <a:endParaRPr lang="en-US"/>
            </a:p>
          </p:txBody>
        </p:sp>
        <p:sp>
          <p:nvSpPr>
            <p:cNvPr id="322631" name="Line 71"/>
            <p:cNvSpPr>
              <a:spLocks noChangeShapeType="1"/>
            </p:cNvSpPr>
            <p:nvPr/>
          </p:nvSpPr>
          <p:spPr bwMode="auto">
            <a:xfrm flipH="1">
              <a:off x="2928" y="2016"/>
              <a:ext cx="0" cy="768"/>
            </a:xfrm>
            <a:prstGeom prst="line">
              <a:avLst/>
            </a:prstGeom>
            <a:noFill/>
            <a:ln w="15875">
              <a:solidFill>
                <a:schemeClr val="tx1"/>
              </a:solidFill>
              <a:round/>
              <a:headEnd/>
              <a:tailEnd/>
            </a:ln>
            <a:effectLst/>
          </p:spPr>
          <p:txBody>
            <a:bodyPr wrap="none" anchor="ctr"/>
            <a:lstStyle/>
            <a:p>
              <a:endParaRPr lang="en-US"/>
            </a:p>
          </p:txBody>
        </p:sp>
        <p:sp>
          <p:nvSpPr>
            <p:cNvPr id="322632" name="Line 72"/>
            <p:cNvSpPr>
              <a:spLocks noChangeShapeType="1"/>
            </p:cNvSpPr>
            <p:nvPr/>
          </p:nvSpPr>
          <p:spPr bwMode="auto">
            <a:xfrm>
              <a:off x="2352" y="2448"/>
              <a:ext cx="0" cy="384"/>
            </a:xfrm>
            <a:prstGeom prst="line">
              <a:avLst/>
            </a:prstGeom>
            <a:noFill/>
            <a:ln w="15875">
              <a:solidFill>
                <a:schemeClr val="tx1"/>
              </a:solidFill>
              <a:round/>
              <a:headEnd/>
              <a:tailEnd/>
            </a:ln>
            <a:effectLst/>
          </p:spPr>
          <p:txBody>
            <a:bodyPr wrap="none" anchor="ctr"/>
            <a:lstStyle/>
            <a:p>
              <a:endParaRPr lang="en-US"/>
            </a:p>
          </p:txBody>
        </p:sp>
        <p:sp>
          <p:nvSpPr>
            <p:cNvPr id="322633" name="Line 73"/>
            <p:cNvSpPr>
              <a:spLocks noChangeShapeType="1"/>
            </p:cNvSpPr>
            <p:nvPr/>
          </p:nvSpPr>
          <p:spPr bwMode="auto">
            <a:xfrm flipV="1">
              <a:off x="2928" y="2016"/>
              <a:ext cx="480" cy="0"/>
            </a:xfrm>
            <a:prstGeom prst="line">
              <a:avLst/>
            </a:prstGeom>
            <a:noFill/>
            <a:ln w="15875">
              <a:solidFill>
                <a:schemeClr val="tx1"/>
              </a:solidFill>
              <a:round/>
              <a:headEnd/>
              <a:tailEnd/>
            </a:ln>
            <a:effectLst/>
          </p:spPr>
          <p:txBody>
            <a:bodyPr wrap="none" anchor="ctr"/>
            <a:lstStyle/>
            <a:p>
              <a:endParaRPr lang="en-US"/>
            </a:p>
          </p:txBody>
        </p:sp>
        <p:sp>
          <p:nvSpPr>
            <p:cNvPr id="322634" name="Line 74"/>
            <p:cNvSpPr>
              <a:spLocks noChangeShapeType="1"/>
            </p:cNvSpPr>
            <p:nvPr/>
          </p:nvSpPr>
          <p:spPr bwMode="auto">
            <a:xfrm flipV="1">
              <a:off x="2784" y="2784"/>
              <a:ext cx="144" cy="0"/>
            </a:xfrm>
            <a:prstGeom prst="line">
              <a:avLst/>
            </a:prstGeom>
            <a:noFill/>
            <a:ln w="15875">
              <a:solidFill>
                <a:schemeClr val="tx1"/>
              </a:solidFill>
              <a:round/>
              <a:headEnd/>
              <a:tailEnd/>
            </a:ln>
            <a:effectLst/>
          </p:spPr>
          <p:txBody>
            <a:bodyPr wrap="none" anchor="ctr"/>
            <a:lstStyle/>
            <a:p>
              <a:endParaRPr lang="en-US"/>
            </a:p>
          </p:txBody>
        </p:sp>
        <p:sp>
          <p:nvSpPr>
            <p:cNvPr id="322635" name="Line 75"/>
            <p:cNvSpPr>
              <a:spLocks noChangeShapeType="1"/>
            </p:cNvSpPr>
            <p:nvPr/>
          </p:nvSpPr>
          <p:spPr bwMode="auto">
            <a:xfrm>
              <a:off x="2064" y="2832"/>
              <a:ext cx="480" cy="0"/>
            </a:xfrm>
            <a:prstGeom prst="line">
              <a:avLst/>
            </a:prstGeom>
            <a:noFill/>
            <a:ln w="15875">
              <a:solidFill>
                <a:schemeClr val="tx1"/>
              </a:solidFill>
              <a:round/>
              <a:headEnd/>
              <a:tailEnd/>
            </a:ln>
            <a:effectLst/>
          </p:spPr>
          <p:txBody>
            <a:bodyPr wrap="none" anchor="ctr"/>
            <a:lstStyle/>
            <a:p>
              <a:endParaRPr lang="en-US"/>
            </a:p>
          </p:txBody>
        </p:sp>
        <p:sp>
          <p:nvSpPr>
            <p:cNvPr id="322636" name="Oval 76"/>
            <p:cNvSpPr>
              <a:spLocks noChangeArrowheads="1"/>
            </p:cNvSpPr>
            <p:nvPr/>
          </p:nvSpPr>
          <p:spPr bwMode="auto">
            <a:xfrm>
              <a:off x="4159" y="1999"/>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22637" name="Oval 77"/>
            <p:cNvSpPr>
              <a:spLocks noChangeArrowheads="1"/>
            </p:cNvSpPr>
            <p:nvPr/>
          </p:nvSpPr>
          <p:spPr bwMode="auto">
            <a:xfrm>
              <a:off x="3391" y="1999"/>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22640" name="Oval 80"/>
            <p:cNvSpPr>
              <a:spLocks noChangeArrowheads="1"/>
            </p:cNvSpPr>
            <p:nvPr/>
          </p:nvSpPr>
          <p:spPr bwMode="auto">
            <a:xfrm>
              <a:off x="3386" y="2856"/>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22641" name="Line 81"/>
            <p:cNvSpPr>
              <a:spLocks noChangeShapeType="1"/>
            </p:cNvSpPr>
            <p:nvPr/>
          </p:nvSpPr>
          <p:spPr bwMode="auto">
            <a:xfrm flipV="1">
              <a:off x="3696" y="2016"/>
              <a:ext cx="480" cy="0"/>
            </a:xfrm>
            <a:prstGeom prst="line">
              <a:avLst/>
            </a:prstGeom>
            <a:noFill/>
            <a:ln w="15875">
              <a:solidFill>
                <a:schemeClr val="tx1"/>
              </a:solidFill>
              <a:round/>
              <a:headEnd/>
              <a:tailEnd/>
            </a:ln>
            <a:effectLst/>
          </p:spPr>
          <p:txBody>
            <a:bodyPr wrap="none" anchor="ctr"/>
            <a:lstStyle/>
            <a:p>
              <a:endParaRPr lang="en-US"/>
            </a:p>
          </p:txBody>
        </p:sp>
        <p:sp>
          <p:nvSpPr>
            <p:cNvPr id="322642" name="Line 82"/>
            <p:cNvSpPr>
              <a:spLocks noChangeShapeType="1"/>
            </p:cNvSpPr>
            <p:nvPr/>
          </p:nvSpPr>
          <p:spPr bwMode="auto">
            <a:xfrm>
              <a:off x="1776" y="2592"/>
              <a:ext cx="2256" cy="0"/>
            </a:xfrm>
            <a:prstGeom prst="line">
              <a:avLst/>
            </a:prstGeom>
            <a:noFill/>
            <a:ln w="15875">
              <a:solidFill>
                <a:srgbClr val="0000CC"/>
              </a:solidFill>
              <a:round/>
              <a:headEnd/>
              <a:tailEnd/>
            </a:ln>
            <a:effectLst/>
          </p:spPr>
          <p:txBody>
            <a:bodyPr wrap="none" anchor="ctr"/>
            <a:lstStyle/>
            <a:p>
              <a:endParaRPr lang="en-US"/>
            </a:p>
          </p:txBody>
        </p:sp>
        <p:sp>
          <p:nvSpPr>
            <p:cNvPr id="322643" name="Line 83"/>
            <p:cNvSpPr>
              <a:spLocks noChangeShapeType="1"/>
            </p:cNvSpPr>
            <p:nvPr/>
          </p:nvSpPr>
          <p:spPr bwMode="auto">
            <a:xfrm flipH="1">
              <a:off x="3264" y="2448"/>
              <a:ext cx="0" cy="144"/>
            </a:xfrm>
            <a:prstGeom prst="line">
              <a:avLst/>
            </a:prstGeom>
            <a:noFill/>
            <a:ln w="15875">
              <a:solidFill>
                <a:srgbClr val="0000CC"/>
              </a:solidFill>
              <a:round/>
              <a:headEnd/>
              <a:tailEnd/>
            </a:ln>
            <a:effectLst/>
          </p:spPr>
          <p:txBody>
            <a:bodyPr wrap="none" anchor="ctr"/>
            <a:lstStyle/>
            <a:p>
              <a:endParaRPr lang="en-US"/>
            </a:p>
          </p:txBody>
        </p:sp>
        <p:sp>
          <p:nvSpPr>
            <p:cNvPr id="322644" name="Line 84"/>
            <p:cNvSpPr>
              <a:spLocks noChangeShapeType="1"/>
            </p:cNvSpPr>
            <p:nvPr/>
          </p:nvSpPr>
          <p:spPr bwMode="auto">
            <a:xfrm>
              <a:off x="2208" y="2448"/>
              <a:ext cx="0" cy="144"/>
            </a:xfrm>
            <a:prstGeom prst="line">
              <a:avLst/>
            </a:prstGeom>
            <a:noFill/>
            <a:ln w="15875">
              <a:solidFill>
                <a:srgbClr val="0000CC"/>
              </a:solidFill>
              <a:round/>
              <a:headEnd/>
              <a:tailEnd/>
            </a:ln>
            <a:effectLst/>
          </p:spPr>
          <p:txBody>
            <a:bodyPr wrap="none" anchor="ctr"/>
            <a:lstStyle/>
            <a:p>
              <a:endParaRPr lang="en-US"/>
            </a:p>
          </p:txBody>
        </p:sp>
        <p:sp>
          <p:nvSpPr>
            <p:cNvPr id="322645" name="Line 85"/>
            <p:cNvSpPr>
              <a:spLocks noChangeShapeType="1"/>
            </p:cNvSpPr>
            <p:nvPr/>
          </p:nvSpPr>
          <p:spPr bwMode="auto">
            <a:xfrm>
              <a:off x="4176" y="2448"/>
              <a:ext cx="0" cy="288"/>
            </a:xfrm>
            <a:prstGeom prst="line">
              <a:avLst/>
            </a:prstGeom>
            <a:noFill/>
            <a:ln w="15875">
              <a:solidFill>
                <a:schemeClr val="tx1"/>
              </a:solidFill>
              <a:round/>
              <a:headEnd/>
              <a:tailEnd/>
            </a:ln>
            <a:effectLst/>
          </p:spPr>
          <p:txBody>
            <a:bodyPr wrap="none" anchor="ctr"/>
            <a:lstStyle/>
            <a:p>
              <a:endParaRPr lang="en-US"/>
            </a:p>
          </p:txBody>
        </p:sp>
        <p:sp>
          <p:nvSpPr>
            <p:cNvPr id="322646" name="Line 86"/>
            <p:cNvSpPr>
              <a:spLocks noChangeShapeType="1"/>
            </p:cNvSpPr>
            <p:nvPr/>
          </p:nvSpPr>
          <p:spPr bwMode="auto">
            <a:xfrm>
              <a:off x="2352" y="1872"/>
              <a:ext cx="0" cy="288"/>
            </a:xfrm>
            <a:prstGeom prst="line">
              <a:avLst/>
            </a:prstGeom>
            <a:noFill/>
            <a:ln w="15875">
              <a:solidFill>
                <a:schemeClr val="tx1"/>
              </a:solidFill>
              <a:round/>
              <a:headEnd/>
              <a:tailEnd/>
            </a:ln>
            <a:effectLst/>
          </p:spPr>
          <p:txBody>
            <a:bodyPr wrap="none" anchor="ctr"/>
            <a:lstStyle/>
            <a:p>
              <a:endParaRPr lang="en-US"/>
            </a:p>
          </p:txBody>
        </p:sp>
        <p:sp>
          <p:nvSpPr>
            <p:cNvPr id="322647" name="Line 87"/>
            <p:cNvSpPr>
              <a:spLocks noChangeShapeType="1"/>
            </p:cNvSpPr>
            <p:nvPr/>
          </p:nvSpPr>
          <p:spPr bwMode="auto">
            <a:xfrm>
              <a:off x="3408" y="2448"/>
              <a:ext cx="0" cy="432"/>
            </a:xfrm>
            <a:prstGeom prst="line">
              <a:avLst/>
            </a:prstGeom>
            <a:noFill/>
            <a:ln w="15875">
              <a:solidFill>
                <a:schemeClr val="tx1"/>
              </a:solidFill>
              <a:round/>
              <a:headEnd/>
              <a:tailEnd/>
            </a:ln>
            <a:effectLst/>
          </p:spPr>
          <p:txBody>
            <a:bodyPr wrap="none" anchor="ctr"/>
            <a:lstStyle/>
            <a:p>
              <a:endParaRPr lang="en-US"/>
            </a:p>
          </p:txBody>
        </p:sp>
        <p:sp>
          <p:nvSpPr>
            <p:cNvPr id="322648" name="Text Box 88"/>
            <p:cNvSpPr txBox="1">
              <a:spLocks noChangeArrowheads="1"/>
            </p:cNvSpPr>
            <p:nvPr/>
          </p:nvSpPr>
          <p:spPr bwMode="auto">
            <a:xfrm>
              <a:off x="4320" y="2640"/>
              <a:ext cx="187" cy="212"/>
            </a:xfrm>
            <a:prstGeom prst="rect">
              <a:avLst/>
            </a:prstGeom>
            <a:noFill/>
            <a:ln w="9525">
              <a:noFill/>
              <a:miter lim="800000"/>
              <a:headEnd/>
              <a:tailEnd/>
            </a:ln>
            <a:effectLst/>
          </p:spPr>
          <p:txBody>
            <a:bodyPr wrap="none">
              <a:spAutoFit/>
            </a:bodyPr>
            <a:lstStyle/>
            <a:p>
              <a:pPr algn="l">
                <a:spcBef>
                  <a:spcPct val="0"/>
                </a:spcBef>
              </a:pPr>
              <a:r>
                <a:rPr lang="en-US" b="1"/>
                <a:t>1</a:t>
              </a:r>
            </a:p>
          </p:txBody>
        </p:sp>
        <p:sp>
          <p:nvSpPr>
            <p:cNvPr id="322649" name="Text Box 89"/>
            <p:cNvSpPr txBox="1">
              <a:spLocks noChangeArrowheads="1"/>
            </p:cNvSpPr>
            <p:nvPr/>
          </p:nvSpPr>
          <p:spPr bwMode="auto">
            <a:xfrm>
              <a:off x="2208" y="1632"/>
              <a:ext cx="257" cy="212"/>
            </a:xfrm>
            <a:prstGeom prst="rect">
              <a:avLst/>
            </a:prstGeom>
            <a:noFill/>
            <a:ln w="9525">
              <a:noFill/>
              <a:miter lim="800000"/>
              <a:headEnd/>
              <a:tailEnd/>
            </a:ln>
            <a:effectLst/>
          </p:spPr>
          <p:txBody>
            <a:bodyPr wrap="none">
              <a:spAutoFit/>
            </a:bodyPr>
            <a:lstStyle/>
            <a:p>
              <a:pPr algn="l">
                <a:spcBef>
                  <a:spcPct val="0"/>
                </a:spcBef>
              </a:pPr>
              <a:r>
                <a:rPr lang="en-US" b="1" i="1"/>
                <a:t>A</a:t>
              </a:r>
              <a:r>
                <a:rPr lang="en-US" b="1" baseline="-25000"/>
                <a:t>2</a:t>
              </a:r>
              <a:endParaRPr lang="en-US" b="1" i="1"/>
            </a:p>
          </p:txBody>
        </p:sp>
        <p:sp>
          <p:nvSpPr>
            <p:cNvPr id="322650" name="Text Box 90"/>
            <p:cNvSpPr txBox="1">
              <a:spLocks noChangeArrowheads="1"/>
            </p:cNvSpPr>
            <p:nvPr/>
          </p:nvSpPr>
          <p:spPr bwMode="auto">
            <a:xfrm>
              <a:off x="1488" y="2496"/>
              <a:ext cx="293" cy="212"/>
            </a:xfrm>
            <a:prstGeom prst="rect">
              <a:avLst/>
            </a:prstGeom>
            <a:noFill/>
            <a:ln w="9525">
              <a:noFill/>
              <a:miter lim="800000"/>
              <a:headEnd/>
              <a:tailEnd/>
            </a:ln>
            <a:effectLst/>
          </p:spPr>
          <p:txBody>
            <a:bodyPr wrap="none">
              <a:spAutoFit/>
            </a:bodyPr>
            <a:lstStyle/>
            <a:p>
              <a:pPr algn="l">
                <a:spcBef>
                  <a:spcPct val="0"/>
                </a:spcBef>
              </a:pPr>
              <a:r>
                <a:rPr lang="en-US" b="1" i="1"/>
                <a:t>CP</a:t>
              </a:r>
            </a:p>
          </p:txBody>
        </p:sp>
        <p:sp>
          <p:nvSpPr>
            <p:cNvPr id="322666" name="Line 106"/>
            <p:cNvSpPr>
              <a:spLocks noChangeShapeType="1"/>
            </p:cNvSpPr>
            <p:nvPr/>
          </p:nvSpPr>
          <p:spPr bwMode="auto">
            <a:xfrm>
              <a:off x="3408" y="1872"/>
              <a:ext cx="0" cy="288"/>
            </a:xfrm>
            <a:prstGeom prst="line">
              <a:avLst/>
            </a:prstGeom>
            <a:noFill/>
            <a:ln w="15875">
              <a:solidFill>
                <a:schemeClr val="tx1"/>
              </a:solidFill>
              <a:round/>
              <a:headEnd/>
              <a:tailEnd/>
            </a:ln>
            <a:effectLst/>
          </p:spPr>
          <p:txBody>
            <a:bodyPr wrap="none" anchor="ctr"/>
            <a:lstStyle/>
            <a:p>
              <a:endParaRPr lang="en-US"/>
            </a:p>
          </p:txBody>
        </p:sp>
        <p:sp>
          <p:nvSpPr>
            <p:cNvPr id="322667" name="Text Box 107"/>
            <p:cNvSpPr txBox="1">
              <a:spLocks noChangeArrowheads="1"/>
            </p:cNvSpPr>
            <p:nvPr/>
          </p:nvSpPr>
          <p:spPr bwMode="auto">
            <a:xfrm>
              <a:off x="3264" y="1632"/>
              <a:ext cx="257" cy="212"/>
            </a:xfrm>
            <a:prstGeom prst="rect">
              <a:avLst/>
            </a:prstGeom>
            <a:noFill/>
            <a:ln w="9525">
              <a:noFill/>
              <a:miter lim="800000"/>
              <a:headEnd/>
              <a:tailEnd/>
            </a:ln>
            <a:effectLst/>
          </p:spPr>
          <p:txBody>
            <a:bodyPr wrap="none">
              <a:spAutoFit/>
            </a:bodyPr>
            <a:lstStyle/>
            <a:p>
              <a:pPr algn="l">
                <a:spcBef>
                  <a:spcPct val="0"/>
                </a:spcBef>
              </a:pPr>
              <a:r>
                <a:rPr lang="en-US" b="1" i="1"/>
                <a:t>A</a:t>
              </a:r>
              <a:r>
                <a:rPr lang="en-US" b="1" baseline="-25000"/>
                <a:t>1</a:t>
              </a:r>
              <a:endParaRPr lang="en-US" b="1" i="1"/>
            </a:p>
          </p:txBody>
        </p:sp>
        <p:sp>
          <p:nvSpPr>
            <p:cNvPr id="322668" name="Line 108"/>
            <p:cNvSpPr>
              <a:spLocks noChangeShapeType="1"/>
            </p:cNvSpPr>
            <p:nvPr/>
          </p:nvSpPr>
          <p:spPr bwMode="auto">
            <a:xfrm>
              <a:off x="4176" y="1872"/>
              <a:ext cx="0" cy="288"/>
            </a:xfrm>
            <a:prstGeom prst="line">
              <a:avLst/>
            </a:prstGeom>
            <a:noFill/>
            <a:ln w="15875">
              <a:solidFill>
                <a:schemeClr val="tx1"/>
              </a:solidFill>
              <a:round/>
              <a:headEnd/>
              <a:tailEnd/>
            </a:ln>
            <a:effectLst/>
          </p:spPr>
          <p:txBody>
            <a:bodyPr wrap="none" anchor="ctr"/>
            <a:lstStyle/>
            <a:p>
              <a:endParaRPr lang="en-US"/>
            </a:p>
          </p:txBody>
        </p:sp>
        <p:sp>
          <p:nvSpPr>
            <p:cNvPr id="322669" name="Text Box 109"/>
            <p:cNvSpPr txBox="1">
              <a:spLocks noChangeArrowheads="1"/>
            </p:cNvSpPr>
            <p:nvPr/>
          </p:nvSpPr>
          <p:spPr bwMode="auto">
            <a:xfrm>
              <a:off x="4032" y="1632"/>
              <a:ext cx="257" cy="212"/>
            </a:xfrm>
            <a:prstGeom prst="rect">
              <a:avLst/>
            </a:prstGeom>
            <a:noFill/>
            <a:ln w="9525">
              <a:noFill/>
              <a:miter lim="800000"/>
              <a:headEnd/>
              <a:tailEnd/>
            </a:ln>
            <a:effectLst/>
          </p:spPr>
          <p:txBody>
            <a:bodyPr wrap="none">
              <a:spAutoFit/>
            </a:bodyPr>
            <a:lstStyle/>
            <a:p>
              <a:pPr algn="l">
                <a:spcBef>
                  <a:spcPct val="0"/>
                </a:spcBef>
              </a:pPr>
              <a:r>
                <a:rPr lang="en-US" b="1" i="1"/>
                <a:t>A</a:t>
              </a:r>
              <a:r>
                <a:rPr lang="en-US" b="1" baseline="-25000"/>
                <a:t>0</a:t>
              </a:r>
              <a:endParaRPr lang="en-US" b="1" i="1"/>
            </a:p>
          </p:txBody>
        </p:sp>
        <p:sp>
          <p:nvSpPr>
            <p:cNvPr id="322639" name="Oval 79"/>
            <p:cNvSpPr>
              <a:spLocks noChangeArrowheads="1"/>
            </p:cNvSpPr>
            <p:nvPr/>
          </p:nvSpPr>
          <p:spPr bwMode="auto">
            <a:xfrm>
              <a:off x="3242" y="2567"/>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22638" name="Oval 78"/>
            <p:cNvSpPr>
              <a:spLocks noChangeArrowheads="1"/>
            </p:cNvSpPr>
            <p:nvPr/>
          </p:nvSpPr>
          <p:spPr bwMode="auto">
            <a:xfrm>
              <a:off x="2186" y="2567"/>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grpSp>
          <p:nvGrpSpPr>
            <p:cNvPr id="322672" name="Group 112"/>
            <p:cNvGrpSpPr>
              <a:grpSpLocks/>
            </p:cNvGrpSpPr>
            <p:nvPr/>
          </p:nvGrpSpPr>
          <p:grpSpPr bwMode="auto">
            <a:xfrm>
              <a:off x="1968" y="2112"/>
              <a:ext cx="514" cy="384"/>
              <a:chOff x="2016" y="2112"/>
              <a:chExt cx="514" cy="384"/>
            </a:xfrm>
          </p:grpSpPr>
          <p:sp>
            <p:nvSpPr>
              <p:cNvPr id="322652" name="Text Box 92"/>
              <p:cNvSpPr txBox="1">
                <a:spLocks noChangeArrowheads="1"/>
              </p:cNvSpPr>
              <p:nvPr/>
            </p:nvSpPr>
            <p:spPr bwMode="auto">
              <a:xfrm>
                <a:off x="2304" y="2304"/>
                <a:ext cx="197" cy="192"/>
              </a:xfrm>
              <a:prstGeom prst="rect">
                <a:avLst/>
              </a:prstGeom>
              <a:noFill/>
              <a:ln w="9525">
                <a:noFill/>
                <a:miter lim="800000"/>
                <a:headEnd/>
                <a:tailEnd/>
              </a:ln>
              <a:effectLst/>
            </p:spPr>
            <p:txBody>
              <a:bodyPr wrap="none">
                <a:spAutoFit/>
              </a:bodyPr>
              <a:lstStyle/>
              <a:p>
                <a:pPr algn="l">
                  <a:spcBef>
                    <a:spcPct val="0"/>
                  </a:spcBef>
                </a:pPr>
                <a:r>
                  <a:rPr lang="en-US" sz="1400" b="1" i="1"/>
                  <a:t>K</a:t>
                </a:r>
              </a:p>
            </p:txBody>
          </p:sp>
          <p:sp>
            <p:nvSpPr>
              <p:cNvPr id="322653" name="Text Box 93"/>
              <p:cNvSpPr txBox="1">
                <a:spLocks noChangeArrowheads="1"/>
              </p:cNvSpPr>
              <p:nvPr/>
            </p:nvSpPr>
            <p:spPr bwMode="auto">
              <a:xfrm>
                <a:off x="2304" y="2112"/>
                <a:ext cx="203" cy="192"/>
              </a:xfrm>
              <a:prstGeom prst="rect">
                <a:avLst/>
              </a:prstGeom>
              <a:noFill/>
              <a:ln w="9525">
                <a:noFill/>
                <a:miter lim="800000"/>
                <a:headEnd/>
                <a:tailEnd/>
              </a:ln>
              <a:effectLst/>
            </p:spPr>
            <p:txBody>
              <a:bodyPr wrap="none">
                <a:spAutoFit/>
              </a:bodyPr>
              <a:lstStyle/>
              <a:p>
                <a:pPr algn="l">
                  <a:spcBef>
                    <a:spcPct val="0"/>
                  </a:spcBef>
                </a:pPr>
                <a:r>
                  <a:rPr lang="en-US" sz="1400" b="1" i="1"/>
                  <a:t>Q</a:t>
                </a:r>
                <a:endParaRPr lang="en-US" sz="1400" b="1"/>
              </a:p>
            </p:txBody>
          </p:sp>
          <p:sp>
            <p:nvSpPr>
              <p:cNvPr id="322654" name="Rectangle 94"/>
              <p:cNvSpPr>
                <a:spLocks noChangeArrowheads="1"/>
              </p:cNvSpPr>
              <p:nvPr/>
            </p:nvSpPr>
            <p:spPr bwMode="auto">
              <a:xfrm rot="-5400000">
                <a:off x="2121" y="2039"/>
                <a:ext cx="304" cy="514"/>
              </a:xfrm>
              <a:prstGeom prst="rect">
                <a:avLst/>
              </a:prstGeom>
              <a:noFill/>
              <a:ln w="19050">
                <a:solidFill>
                  <a:schemeClr val="tx1"/>
                </a:solidFill>
                <a:miter lim="800000"/>
                <a:headEnd/>
                <a:tailEnd/>
              </a:ln>
              <a:effectLst/>
            </p:spPr>
            <p:txBody>
              <a:bodyPr wrap="none" anchor="ctr"/>
              <a:lstStyle/>
              <a:p>
                <a:endParaRPr lang="en-US"/>
              </a:p>
            </p:txBody>
          </p:sp>
          <p:sp>
            <p:nvSpPr>
              <p:cNvPr id="322655" name="AutoShape 95"/>
              <p:cNvSpPr>
                <a:spLocks noChangeArrowheads="1"/>
              </p:cNvSpPr>
              <p:nvPr/>
            </p:nvSpPr>
            <p:spPr bwMode="auto">
              <a:xfrm>
                <a:off x="2208" y="2400"/>
                <a:ext cx="96" cy="48"/>
              </a:xfrm>
              <a:prstGeom prst="triangle">
                <a:avLst>
                  <a:gd name="adj" fmla="val 50000"/>
                </a:avLst>
              </a:prstGeom>
              <a:noFill/>
              <a:ln w="15875">
                <a:solidFill>
                  <a:schemeClr val="tx1"/>
                </a:solidFill>
                <a:miter lim="800000"/>
                <a:headEnd/>
                <a:tailEnd/>
              </a:ln>
              <a:effectLst/>
            </p:spPr>
            <p:txBody>
              <a:bodyPr wrap="none" anchor="ctr"/>
              <a:lstStyle/>
              <a:p>
                <a:endParaRPr lang="en-US"/>
              </a:p>
            </p:txBody>
          </p:sp>
          <p:sp>
            <p:nvSpPr>
              <p:cNvPr id="322671" name="Text Box 111"/>
              <p:cNvSpPr txBox="1">
                <a:spLocks noChangeArrowheads="1"/>
              </p:cNvSpPr>
              <p:nvPr/>
            </p:nvSpPr>
            <p:spPr bwMode="auto">
              <a:xfrm>
                <a:off x="2016" y="2304"/>
                <a:ext cx="178" cy="192"/>
              </a:xfrm>
              <a:prstGeom prst="rect">
                <a:avLst/>
              </a:prstGeom>
              <a:noFill/>
              <a:ln w="9525">
                <a:noFill/>
                <a:miter lim="800000"/>
                <a:headEnd/>
                <a:tailEnd/>
              </a:ln>
              <a:effectLst/>
            </p:spPr>
            <p:txBody>
              <a:bodyPr wrap="none">
                <a:spAutoFit/>
              </a:bodyPr>
              <a:lstStyle/>
              <a:p>
                <a:pPr algn="l">
                  <a:spcBef>
                    <a:spcPct val="0"/>
                  </a:spcBef>
                </a:pPr>
                <a:r>
                  <a:rPr lang="en-US" sz="1400" b="1" i="1"/>
                  <a:t>J</a:t>
                </a:r>
              </a:p>
            </p:txBody>
          </p:sp>
        </p:grpSp>
        <p:grpSp>
          <p:nvGrpSpPr>
            <p:cNvPr id="322673" name="Group 113"/>
            <p:cNvGrpSpPr>
              <a:grpSpLocks/>
            </p:cNvGrpSpPr>
            <p:nvPr/>
          </p:nvGrpSpPr>
          <p:grpSpPr bwMode="auto">
            <a:xfrm>
              <a:off x="3024" y="2112"/>
              <a:ext cx="514" cy="384"/>
              <a:chOff x="2016" y="2112"/>
              <a:chExt cx="514" cy="384"/>
            </a:xfrm>
          </p:grpSpPr>
          <p:sp>
            <p:nvSpPr>
              <p:cNvPr id="322674" name="Text Box 114"/>
              <p:cNvSpPr txBox="1">
                <a:spLocks noChangeArrowheads="1"/>
              </p:cNvSpPr>
              <p:nvPr/>
            </p:nvSpPr>
            <p:spPr bwMode="auto">
              <a:xfrm>
                <a:off x="2304" y="2304"/>
                <a:ext cx="197" cy="192"/>
              </a:xfrm>
              <a:prstGeom prst="rect">
                <a:avLst/>
              </a:prstGeom>
              <a:noFill/>
              <a:ln w="9525">
                <a:noFill/>
                <a:miter lim="800000"/>
                <a:headEnd/>
                <a:tailEnd/>
              </a:ln>
              <a:effectLst/>
            </p:spPr>
            <p:txBody>
              <a:bodyPr wrap="none">
                <a:spAutoFit/>
              </a:bodyPr>
              <a:lstStyle/>
              <a:p>
                <a:pPr algn="l">
                  <a:spcBef>
                    <a:spcPct val="0"/>
                  </a:spcBef>
                </a:pPr>
                <a:r>
                  <a:rPr lang="en-US" sz="1400" b="1" i="1"/>
                  <a:t>K</a:t>
                </a:r>
              </a:p>
            </p:txBody>
          </p:sp>
          <p:sp>
            <p:nvSpPr>
              <p:cNvPr id="322675" name="Text Box 115"/>
              <p:cNvSpPr txBox="1">
                <a:spLocks noChangeArrowheads="1"/>
              </p:cNvSpPr>
              <p:nvPr/>
            </p:nvSpPr>
            <p:spPr bwMode="auto">
              <a:xfrm>
                <a:off x="2304" y="2112"/>
                <a:ext cx="203" cy="192"/>
              </a:xfrm>
              <a:prstGeom prst="rect">
                <a:avLst/>
              </a:prstGeom>
              <a:noFill/>
              <a:ln w="9525">
                <a:noFill/>
                <a:miter lim="800000"/>
                <a:headEnd/>
                <a:tailEnd/>
              </a:ln>
              <a:effectLst/>
            </p:spPr>
            <p:txBody>
              <a:bodyPr wrap="none">
                <a:spAutoFit/>
              </a:bodyPr>
              <a:lstStyle/>
              <a:p>
                <a:pPr algn="l">
                  <a:spcBef>
                    <a:spcPct val="0"/>
                  </a:spcBef>
                </a:pPr>
                <a:r>
                  <a:rPr lang="en-US" sz="1400" b="1" i="1"/>
                  <a:t>Q</a:t>
                </a:r>
                <a:endParaRPr lang="en-US" sz="1400" b="1"/>
              </a:p>
            </p:txBody>
          </p:sp>
          <p:sp>
            <p:nvSpPr>
              <p:cNvPr id="322676" name="Rectangle 116"/>
              <p:cNvSpPr>
                <a:spLocks noChangeArrowheads="1"/>
              </p:cNvSpPr>
              <p:nvPr/>
            </p:nvSpPr>
            <p:spPr bwMode="auto">
              <a:xfrm rot="-5400000">
                <a:off x="2121" y="2039"/>
                <a:ext cx="304" cy="514"/>
              </a:xfrm>
              <a:prstGeom prst="rect">
                <a:avLst/>
              </a:prstGeom>
              <a:noFill/>
              <a:ln w="19050">
                <a:solidFill>
                  <a:schemeClr val="tx1"/>
                </a:solidFill>
                <a:miter lim="800000"/>
                <a:headEnd/>
                <a:tailEnd/>
              </a:ln>
              <a:effectLst/>
            </p:spPr>
            <p:txBody>
              <a:bodyPr wrap="none" anchor="ctr"/>
              <a:lstStyle/>
              <a:p>
                <a:endParaRPr lang="en-US"/>
              </a:p>
            </p:txBody>
          </p:sp>
          <p:sp>
            <p:nvSpPr>
              <p:cNvPr id="322677" name="AutoShape 117"/>
              <p:cNvSpPr>
                <a:spLocks noChangeArrowheads="1"/>
              </p:cNvSpPr>
              <p:nvPr/>
            </p:nvSpPr>
            <p:spPr bwMode="auto">
              <a:xfrm>
                <a:off x="2208" y="2400"/>
                <a:ext cx="96" cy="48"/>
              </a:xfrm>
              <a:prstGeom prst="triangle">
                <a:avLst>
                  <a:gd name="adj" fmla="val 50000"/>
                </a:avLst>
              </a:prstGeom>
              <a:noFill/>
              <a:ln w="15875">
                <a:solidFill>
                  <a:schemeClr val="tx1"/>
                </a:solidFill>
                <a:miter lim="800000"/>
                <a:headEnd/>
                <a:tailEnd/>
              </a:ln>
              <a:effectLst/>
            </p:spPr>
            <p:txBody>
              <a:bodyPr wrap="none" anchor="ctr"/>
              <a:lstStyle/>
              <a:p>
                <a:endParaRPr lang="en-US"/>
              </a:p>
            </p:txBody>
          </p:sp>
          <p:sp>
            <p:nvSpPr>
              <p:cNvPr id="322678" name="Text Box 118"/>
              <p:cNvSpPr txBox="1">
                <a:spLocks noChangeArrowheads="1"/>
              </p:cNvSpPr>
              <p:nvPr/>
            </p:nvSpPr>
            <p:spPr bwMode="auto">
              <a:xfrm>
                <a:off x="2016" y="2304"/>
                <a:ext cx="178" cy="192"/>
              </a:xfrm>
              <a:prstGeom prst="rect">
                <a:avLst/>
              </a:prstGeom>
              <a:noFill/>
              <a:ln w="9525">
                <a:noFill/>
                <a:miter lim="800000"/>
                <a:headEnd/>
                <a:tailEnd/>
              </a:ln>
              <a:effectLst/>
            </p:spPr>
            <p:txBody>
              <a:bodyPr wrap="none">
                <a:spAutoFit/>
              </a:bodyPr>
              <a:lstStyle/>
              <a:p>
                <a:pPr algn="l">
                  <a:spcBef>
                    <a:spcPct val="0"/>
                  </a:spcBef>
                </a:pPr>
                <a:r>
                  <a:rPr lang="en-US" sz="1400" b="1" i="1"/>
                  <a:t>J</a:t>
                </a:r>
              </a:p>
            </p:txBody>
          </p:sp>
        </p:grpSp>
        <p:grpSp>
          <p:nvGrpSpPr>
            <p:cNvPr id="322679" name="Group 119"/>
            <p:cNvGrpSpPr>
              <a:grpSpLocks/>
            </p:cNvGrpSpPr>
            <p:nvPr/>
          </p:nvGrpSpPr>
          <p:grpSpPr bwMode="auto">
            <a:xfrm>
              <a:off x="3792" y="2112"/>
              <a:ext cx="514" cy="384"/>
              <a:chOff x="2016" y="2112"/>
              <a:chExt cx="514" cy="384"/>
            </a:xfrm>
          </p:grpSpPr>
          <p:sp>
            <p:nvSpPr>
              <p:cNvPr id="322680" name="Text Box 120"/>
              <p:cNvSpPr txBox="1">
                <a:spLocks noChangeArrowheads="1"/>
              </p:cNvSpPr>
              <p:nvPr/>
            </p:nvSpPr>
            <p:spPr bwMode="auto">
              <a:xfrm>
                <a:off x="2304" y="2304"/>
                <a:ext cx="197" cy="192"/>
              </a:xfrm>
              <a:prstGeom prst="rect">
                <a:avLst/>
              </a:prstGeom>
              <a:noFill/>
              <a:ln w="9525">
                <a:noFill/>
                <a:miter lim="800000"/>
                <a:headEnd/>
                <a:tailEnd/>
              </a:ln>
              <a:effectLst/>
            </p:spPr>
            <p:txBody>
              <a:bodyPr wrap="none">
                <a:spAutoFit/>
              </a:bodyPr>
              <a:lstStyle/>
              <a:p>
                <a:pPr algn="l">
                  <a:spcBef>
                    <a:spcPct val="0"/>
                  </a:spcBef>
                </a:pPr>
                <a:r>
                  <a:rPr lang="en-US" sz="1400" b="1" i="1"/>
                  <a:t>K</a:t>
                </a:r>
              </a:p>
            </p:txBody>
          </p:sp>
          <p:sp>
            <p:nvSpPr>
              <p:cNvPr id="322681" name="Text Box 121"/>
              <p:cNvSpPr txBox="1">
                <a:spLocks noChangeArrowheads="1"/>
              </p:cNvSpPr>
              <p:nvPr/>
            </p:nvSpPr>
            <p:spPr bwMode="auto">
              <a:xfrm>
                <a:off x="2304" y="2112"/>
                <a:ext cx="203" cy="192"/>
              </a:xfrm>
              <a:prstGeom prst="rect">
                <a:avLst/>
              </a:prstGeom>
              <a:noFill/>
              <a:ln w="9525">
                <a:noFill/>
                <a:miter lim="800000"/>
                <a:headEnd/>
                <a:tailEnd/>
              </a:ln>
              <a:effectLst/>
            </p:spPr>
            <p:txBody>
              <a:bodyPr wrap="none">
                <a:spAutoFit/>
              </a:bodyPr>
              <a:lstStyle/>
              <a:p>
                <a:pPr algn="l">
                  <a:spcBef>
                    <a:spcPct val="0"/>
                  </a:spcBef>
                </a:pPr>
                <a:r>
                  <a:rPr lang="en-US" sz="1400" b="1" i="1"/>
                  <a:t>Q</a:t>
                </a:r>
                <a:endParaRPr lang="en-US" sz="1400" b="1"/>
              </a:p>
            </p:txBody>
          </p:sp>
          <p:sp>
            <p:nvSpPr>
              <p:cNvPr id="322682" name="Rectangle 122"/>
              <p:cNvSpPr>
                <a:spLocks noChangeArrowheads="1"/>
              </p:cNvSpPr>
              <p:nvPr/>
            </p:nvSpPr>
            <p:spPr bwMode="auto">
              <a:xfrm rot="-5400000">
                <a:off x="2121" y="2039"/>
                <a:ext cx="304" cy="514"/>
              </a:xfrm>
              <a:prstGeom prst="rect">
                <a:avLst/>
              </a:prstGeom>
              <a:noFill/>
              <a:ln w="19050">
                <a:solidFill>
                  <a:schemeClr val="tx1"/>
                </a:solidFill>
                <a:miter lim="800000"/>
                <a:headEnd/>
                <a:tailEnd/>
              </a:ln>
              <a:effectLst/>
            </p:spPr>
            <p:txBody>
              <a:bodyPr wrap="none" anchor="ctr"/>
              <a:lstStyle/>
              <a:p>
                <a:endParaRPr lang="en-US"/>
              </a:p>
            </p:txBody>
          </p:sp>
          <p:sp>
            <p:nvSpPr>
              <p:cNvPr id="322683" name="AutoShape 123"/>
              <p:cNvSpPr>
                <a:spLocks noChangeArrowheads="1"/>
              </p:cNvSpPr>
              <p:nvPr/>
            </p:nvSpPr>
            <p:spPr bwMode="auto">
              <a:xfrm>
                <a:off x="2208" y="2400"/>
                <a:ext cx="96" cy="48"/>
              </a:xfrm>
              <a:prstGeom prst="triangle">
                <a:avLst>
                  <a:gd name="adj" fmla="val 50000"/>
                </a:avLst>
              </a:prstGeom>
              <a:noFill/>
              <a:ln w="15875">
                <a:solidFill>
                  <a:schemeClr val="tx1"/>
                </a:solidFill>
                <a:miter lim="800000"/>
                <a:headEnd/>
                <a:tailEnd/>
              </a:ln>
              <a:effectLst/>
            </p:spPr>
            <p:txBody>
              <a:bodyPr wrap="none" anchor="ctr"/>
              <a:lstStyle/>
              <a:p>
                <a:endParaRPr lang="en-US"/>
              </a:p>
            </p:txBody>
          </p:sp>
          <p:sp>
            <p:nvSpPr>
              <p:cNvPr id="322684" name="Text Box 124"/>
              <p:cNvSpPr txBox="1">
                <a:spLocks noChangeArrowheads="1"/>
              </p:cNvSpPr>
              <p:nvPr/>
            </p:nvSpPr>
            <p:spPr bwMode="auto">
              <a:xfrm>
                <a:off x="2016" y="2304"/>
                <a:ext cx="178" cy="192"/>
              </a:xfrm>
              <a:prstGeom prst="rect">
                <a:avLst/>
              </a:prstGeom>
              <a:noFill/>
              <a:ln w="9525">
                <a:noFill/>
                <a:miter lim="800000"/>
                <a:headEnd/>
                <a:tailEnd/>
              </a:ln>
              <a:effectLst/>
            </p:spPr>
            <p:txBody>
              <a:bodyPr wrap="none">
                <a:spAutoFit/>
              </a:bodyPr>
              <a:lstStyle/>
              <a:p>
                <a:pPr algn="l">
                  <a:spcBef>
                    <a:spcPct val="0"/>
                  </a:spcBef>
                </a:pPr>
                <a:r>
                  <a:rPr lang="en-US" sz="1400" b="1" i="1"/>
                  <a:t>J</a:t>
                </a:r>
              </a:p>
            </p:txBody>
          </p:sp>
        </p:grpSp>
        <p:sp>
          <p:nvSpPr>
            <p:cNvPr id="322685" name="Line 125"/>
            <p:cNvSpPr>
              <a:spLocks noChangeShapeType="1"/>
            </p:cNvSpPr>
            <p:nvPr/>
          </p:nvSpPr>
          <p:spPr bwMode="auto">
            <a:xfrm>
              <a:off x="2064" y="2448"/>
              <a:ext cx="0" cy="384"/>
            </a:xfrm>
            <a:prstGeom prst="line">
              <a:avLst/>
            </a:prstGeom>
            <a:noFill/>
            <a:ln w="15875">
              <a:solidFill>
                <a:schemeClr val="tx1"/>
              </a:solidFill>
              <a:round/>
              <a:headEnd/>
              <a:tailEnd/>
            </a:ln>
            <a:effectLst/>
          </p:spPr>
          <p:txBody>
            <a:bodyPr wrap="none" anchor="ctr"/>
            <a:lstStyle/>
            <a:p>
              <a:endParaRPr lang="en-US"/>
            </a:p>
          </p:txBody>
        </p:sp>
        <p:sp>
          <p:nvSpPr>
            <p:cNvPr id="322686" name="Oval 126"/>
            <p:cNvSpPr>
              <a:spLocks noChangeArrowheads="1"/>
            </p:cNvSpPr>
            <p:nvPr/>
          </p:nvSpPr>
          <p:spPr bwMode="auto">
            <a:xfrm>
              <a:off x="2327" y="2815"/>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22687" name="Line 127"/>
            <p:cNvSpPr>
              <a:spLocks noChangeShapeType="1"/>
            </p:cNvSpPr>
            <p:nvPr/>
          </p:nvSpPr>
          <p:spPr bwMode="auto">
            <a:xfrm>
              <a:off x="3120" y="2448"/>
              <a:ext cx="0" cy="432"/>
            </a:xfrm>
            <a:prstGeom prst="line">
              <a:avLst/>
            </a:prstGeom>
            <a:noFill/>
            <a:ln w="15875">
              <a:solidFill>
                <a:schemeClr val="tx1"/>
              </a:solidFill>
              <a:round/>
              <a:headEnd/>
              <a:tailEnd/>
            </a:ln>
            <a:effectLst/>
          </p:spPr>
          <p:txBody>
            <a:bodyPr wrap="none" anchor="ctr"/>
            <a:lstStyle/>
            <a:p>
              <a:endParaRPr lang="en-US"/>
            </a:p>
          </p:txBody>
        </p:sp>
        <p:sp>
          <p:nvSpPr>
            <p:cNvPr id="322688" name="Oval 128"/>
            <p:cNvSpPr>
              <a:spLocks noChangeArrowheads="1"/>
            </p:cNvSpPr>
            <p:nvPr/>
          </p:nvSpPr>
          <p:spPr bwMode="auto">
            <a:xfrm>
              <a:off x="3103" y="2862"/>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22689" name="Line 129"/>
            <p:cNvSpPr>
              <a:spLocks noChangeShapeType="1"/>
            </p:cNvSpPr>
            <p:nvPr/>
          </p:nvSpPr>
          <p:spPr bwMode="auto">
            <a:xfrm>
              <a:off x="3888" y="2448"/>
              <a:ext cx="0" cy="288"/>
            </a:xfrm>
            <a:prstGeom prst="line">
              <a:avLst/>
            </a:prstGeom>
            <a:noFill/>
            <a:ln w="15875">
              <a:solidFill>
                <a:schemeClr val="tx1"/>
              </a:solidFill>
              <a:round/>
              <a:headEnd/>
              <a:tailEnd/>
            </a:ln>
            <a:effectLst/>
          </p:spPr>
          <p:txBody>
            <a:bodyPr wrap="none" anchor="ctr"/>
            <a:lstStyle/>
            <a:p>
              <a:endParaRPr lang="en-US"/>
            </a:p>
          </p:txBody>
        </p:sp>
        <p:sp>
          <p:nvSpPr>
            <p:cNvPr id="322690" name="Line 130"/>
            <p:cNvSpPr>
              <a:spLocks noChangeShapeType="1"/>
            </p:cNvSpPr>
            <p:nvPr/>
          </p:nvSpPr>
          <p:spPr bwMode="auto">
            <a:xfrm>
              <a:off x="3888" y="2736"/>
              <a:ext cx="432" cy="0"/>
            </a:xfrm>
            <a:prstGeom prst="line">
              <a:avLst/>
            </a:prstGeom>
            <a:noFill/>
            <a:ln w="15875">
              <a:solidFill>
                <a:schemeClr val="tx1"/>
              </a:solidFill>
              <a:round/>
              <a:headEnd/>
              <a:tailEnd/>
            </a:ln>
            <a:effectLst/>
          </p:spPr>
          <p:txBody>
            <a:bodyPr wrap="none" anchor="ctr"/>
            <a:lstStyle/>
            <a:p>
              <a:endParaRPr lang="en-US"/>
            </a:p>
          </p:txBody>
        </p:sp>
        <p:sp>
          <p:nvSpPr>
            <p:cNvPr id="322691" name="Oval 131"/>
            <p:cNvSpPr>
              <a:spLocks noChangeArrowheads="1"/>
            </p:cNvSpPr>
            <p:nvPr/>
          </p:nvSpPr>
          <p:spPr bwMode="auto">
            <a:xfrm>
              <a:off x="4147" y="2722"/>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a:t>Synchronous (Parallel) Counters</a:t>
            </a:r>
          </a:p>
        </p:txBody>
      </p:sp>
      <p:sp>
        <p:nvSpPr>
          <p:cNvPr id="323587" name="Rectangle 3"/>
          <p:cNvSpPr>
            <a:spLocks noGrp="1" noChangeArrowheads="1"/>
          </p:cNvSpPr>
          <p:nvPr>
            <p:ph sz="quarter" idx="1"/>
          </p:nvPr>
        </p:nvSpPr>
        <p:spPr>
          <a:xfrm>
            <a:off x="1143000" y="1295400"/>
            <a:ext cx="7620000" cy="3657600"/>
          </a:xfrm>
        </p:spPr>
        <p:txBody>
          <a:bodyPr>
            <a:normAutofit/>
          </a:bodyPr>
          <a:lstStyle/>
          <a:p>
            <a:pPr>
              <a:spcBef>
                <a:spcPct val="40000"/>
              </a:spcBef>
              <a:buSzPct val="120000"/>
              <a:buFont typeface="Wingdings" pitchFamily="2" charset="2"/>
              <a:buChar char="§"/>
            </a:pPr>
            <a:r>
              <a:rPr lang="en-US" dirty="0"/>
              <a:t>Note that in a binary counter, the n</a:t>
            </a:r>
            <a:r>
              <a:rPr lang="en-US" baseline="30000" dirty="0"/>
              <a:t>th</a:t>
            </a:r>
            <a:r>
              <a:rPr lang="en-US" dirty="0"/>
              <a:t> bit (shown underlined) is always complemented whenever</a:t>
            </a:r>
          </a:p>
          <a:p>
            <a:pPr lvl="1">
              <a:spcBef>
                <a:spcPct val="40000"/>
              </a:spcBef>
              <a:buFont typeface="ZapfDingbats" pitchFamily="82" charset="2"/>
              <a:buNone/>
            </a:pPr>
            <a:r>
              <a:rPr lang="en-US" dirty="0"/>
              <a:t>			</a:t>
            </a:r>
            <a:r>
              <a:rPr lang="en-US" u="sng" dirty="0">
                <a:solidFill>
                  <a:srgbClr val="0000CC"/>
                </a:solidFill>
              </a:rPr>
              <a:t>0</a:t>
            </a:r>
            <a:r>
              <a:rPr lang="en-US" dirty="0"/>
              <a:t>11…11 </a:t>
            </a:r>
            <a:r>
              <a:rPr lang="en-US" dirty="0">
                <a:sym typeface="Symbol" pitchFamily="18" charset="2"/>
              </a:rPr>
              <a:t></a:t>
            </a:r>
            <a:r>
              <a:rPr lang="en-US" dirty="0"/>
              <a:t> </a:t>
            </a:r>
            <a:r>
              <a:rPr lang="en-US" u="sng" dirty="0">
                <a:solidFill>
                  <a:srgbClr val="0000CC"/>
                </a:solidFill>
              </a:rPr>
              <a:t>1</a:t>
            </a:r>
            <a:r>
              <a:rPr lang="en-US" dirty="0"/>
              <a:t>00…00</a:t>
            </a:r>
          </a:p>
          <a:p>
            <a:pPr lvl="1">
              <a:spcBef>
                <a:spcPct val="40000"/>
              </a:spcBef>
              <a:buFont typeface="ZapfDingbats" pitchFamily="82" charset="2"/>
              <a:buNone/>
            </a:pPr>
            <a:r>
              <a:rPr lang="en-US" dirty="0"/>
              <a:t>		    or	</a:t>
            </a:r>
            <a:r>
              <a:rPr lang="en-US" u="sng" dirty="0">
                <a:solidFill>
                  <a:srgbClr val="0000CC"/>
                </a:solidFill>
              </a:rPr>
              <a:t>1</a:t>
            </a:r>
            <a:r>
              <a:rPr lang="en-US" dirty="0"/>
              <a:t>11…11 </a:t>
            </a:r>
            <a:r>
              <a:rPr lang="en-US" dirty="0">
                <a:sym typeface="Symbol" pitchFamily="18" charset="2"/>
              </a:rPr>
              <a:t></a:t>
            </a:r>
            <a:r>
              <a:rPr lang="en-US" dirty="0"/>
              <a:t> </a:t>
            </a:r>
            <a:r>
              <a:rPr lang="en-US" u="sng" dirty="0" smtClean="0">
                <a:solidFill>
                  <a:srgbClr val="0000CC"/>
                </a:solidFill>
              </a:rPr>
              <a:t>0</a:t>
            </a:r>
            <a:r>
              <a:rPr lang="en-US" dirty="0" smtClean="0"/>
              <a:t>00…00</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en-US"/>
              <a:t>Synchronous (Parallel) Counters</a:t>
            </a:r>
          </a:p>
        </p:txBody>
      </p:sp>
      <p:sp>
        <p:nvSpPr>
          <p:cNvPr id="111" name="Date Placeholder 3"/>
          <p:cNvSpPr>
            <a:spLocks noGrp="1"/>
          </p:cNvSpPr>
          <p:nvPr>
            <p:ph type="dt" sz="half" idx="10"/>
          </p:nvPr>
        </p:nvSpPr>
        <p:spPr/>
        <p:txBody>
          <a:bodyPr/>
          <a:lstStyle/>
          <a:p>
            <a:endParaRPr lang="en-US"/>
          </a:p>
        </p:txBody>
      </p:sp>
      <p:sp>
        <p:nvSpPr>
          <p:cNvPr id="325635" name="Rectangle 3"/>
          <p:cNvSpPr>
            <a:spLocks noGrp="1" noChangeArrowheads="1"/>
          </p:cNvSpPr>
          <p:nvPr>
            <p:ph sz="quarter" idx="1"/>
          </p:nvPr>
        </p:nvSpPr>
        <p:spPr>
          <a:xfrm>
            <a:off x="1143000" y="1295400"/>
            <a:ext cx="7620000" cy="1981200"/>
          </a:xfrm>
        </p:spPr>
        <p:txBody>
          <a:bodyPr>
            <a:normAutofit lnSpcReduction="10000"/>
          </a:bodyPr>
          <a:lstStyle/>
          <a:p>
            <a:pPr>
              <a:spcBef>
                <a:spcPct val="40000"/>
              </a:spcBef>
              <a:buSzPct val="120000"/>
              <a:buFont typeface="Wingdings" pitchFamily="2" charset="2"/>
              <a:buChar char="§"/>
            </a:pPr>
            <a:r>
              <a:rPr lang="en-US"/>
              <a:t>Example: 4-bit synchronous binary counter.</a:t>
            </a:r>
          </a:p>
          <a:p>
            <a:pPr lvl="1">
              <a:buFont typeface="ZapfDingbats" pitchFamily="82" charset="2"/>
              <a:buNone/>
            </a:pPr>
            <a:r>
              <a:rPr lang="en-US"/>
              <a:t>			</a:t>
            </a:r>
            <a:r>
              <a:rPr lang="en-US" i="1"/>
              <a:t>TA</a:t>
            </a:r>
            <a:r>
              <a:rPr lang="en-US" baseline="-25000"/>
              <a:t>3</a:t>
            </a:r>
            <a:r>
              <a:rPr lang="en-US"/>
              <a:t> = </a:t>
            </a:r>
            <a:r>
              <a:rPr lang="en-US" i="1"/>
              <a:t>A</a:t>
            </a:r>
            <a:r>
              <a:rPr lang="en-US" baseline="-25000"/>
              <a:t>2</a:t>
            </a:r>
            <a:r>
              <a:rPr lang="en-US" b="1"/>
              <a:t> . </a:t>
            </a:r>
            <a:r>
              <a:rPr lang="en-US" i="1"/>
              <a:t>A</a:t>
            </a:r>
            <a:r>
              <a:rPr lang="en-US" baseline="-25000"/>
              <a:t>1</a:t>
            </a:r>
            <a:r>
              <a:rPr lang="en-US"/>
              <a:t> </a:t>
            </a:r>
            <a:r>
              <a:rPr lang="en-US" b="1"/>
              <a:t>. </a:t>
            </a:r>
            <a:r>
              <a:rPr lang="en-US" i="1"/>
              <a:t>A</a:t>
            </a:r>
            <a:r>
              <a:rPr lang="en-US" baseline="-25000"/>
              <a:t>0</a:t>
            </a:r>
            <a:r>
              <a:rPr lang="en-US"/>
              <a:t>  </a:t>
            </a:r>
          </a:p>
          <a:p>
            <a:pPr lvl="1">
              <a:buFont typeface="ZapfDingbats" pitchFamily="82" charset="2"/>
              <a:buNone/>
            </a:pPr>
            <a:r>
              <a:rPr lang="en-US"/>
              <a:t>		 	</a:t>
            </a:r>
            <a:r>
              <a:rPr lang="en-US" i="1"/>
              <a:t>TA</a:t>
            </a:r>
            <a:r>
              <a:rPr lang="en-US" baseline="-25000"/>
              <a:t>2</a:t>
            </a:r>
            <a:r>
              <a:rPr lang="en-US"/>
              <a:t> = </a:t>
            </a:r>
            <a:r>
              <a:rPr lang="en-US" i="1"/>
              <a:t>A</a:t>
            </a:r>
            <a:r>
              <a:rPr lang="en-US" baseline="-25000"/>
              <a:t>1</a:t>
            </a:r>
            <a:r>
              <a:rPr lang="en-US"/>
              <a:t> </a:t>
            </a:r>
            <a:r>
              <a:rPr lang="en-US" b="1"/>
              <a:t>. </a:t>
            </a:r>
            <a:r>
              <a:rPr lang="en-US" i="1"/>
              <a:t>A</a:t>
            </a:r>
            <a:r>
              <a:rPr lang="en-US" baseline="-25000"/>
              <a:t>0</a:t>
            </a:r>
            <a:r>
              <a:rPr lang="en-US"/>
              <a:t>  </a:t>
            </a:r>
          </a:p>
          <a:p>
            <a:pPr lvl="1">
              <a:buFont typeface="ZapfDingbats" pitchFamily="82" charset="2"/>
              <a:buNone/>
            </a:pPr>
            <a:r>
              <a:rPr lang="en-US"/>
              <a:t>		 	</a:t>
            </a:r>
            <a:r>
              <a:rPr lang="en-US" i="1"/>
              <a:t>TA</a:t>
            </a:r>
            <a:r>
              <a:rPr lang="en-US" baseline="-25000"/>
              <a:t>1</a:t>
            </a:r>
            <a:r>
              <a:rPr lang="en-US"/>
              <a:t> = </a:t>
            </a:r>
            <a:r>
              <a:rPr lang="en-US" i="1"/>
              <a:t>A</a:t>
            </a:r>
            <a:r>
              <a:rPr lang="en-US" baseline="-25000"/>
              <a:t>0</a:t>
            </a:r>
            <a:r>
              <a:rPr lang="en-US"/>
              <a:t>  </a:t>
            </a:r>
          </a:p>
          <a:p>
            <a:pPr lvl="1">
              <a:buFont typeface="ZapfDingbats" pitchFamily="82" charset="2"/>
              <a:buNone/>
            </a:pPr>
            <a:r>
              <a:rPr lang="en-US"/>
              <a:t>		 	</a:t>
            </a:r>
            <a:r>
              <a:rPr lang="en-US" i="1"/>
              <a:t>TA</a:t>
            </a:r>
            <a:r>
              <a:rPr lang="en-US" baseline="-25000"/>
              <a:t>0</a:t>
            </a:r>
            <a:r>
              <a:rPr lang="en-US"/>
              <a:t> = 1  </a:t>
            </a:r>
          </a:p>
        </p:txBody>
      </p:sp>
      <p:grpSp>
        <p:nvGrpSpPr>
          <p:cNvPr id="325747" name="Group 115"/>
          <p:cNvGrpSpPr>
            <a:grpSpLocks/>
          </p:cNvGrpSpPr>
          <p:nvPr/>
        </p:nvGrpSpPr>
        <p:grpSpPr bwMode="auto">
          <a:xfrm>
            <a:off x="1447800" y="3429000"/>
            <a:ext cx="6705600" cy="1752600"/>
            <a:chOff x="864" y="2160"/>
            <a:chExt cx="4224" cy="1104"/>
          </a:xfrm>
        </p:grpSpPr>
        <p:sp>
          <p:nvSpPr>
            <p:cNvPr id="325637" name="Text Box 5"/>
            <p:cNvSpPr txBox="1">
              <a:spLocks noChangeArrowheads="1"/>
            </p:cNvSpPr>
            <p:nvPr/>
          </p:nvSpPr>
          <p:spPr bwMode="auto">
            <a:xfrm>
              <a:off x="1440" y="2208"/>
              <a:ext cx="178" cy="192"/>
            </a:xfrm>
            <a:prstGeom prst="rect">
              <a:avLst/>
            </a:prstGeom>
            <a:noFill/>
            <a:ln w="9525">
              <a:noFill/>
              <a:miter lim="800000"/>
              <a:headEnd/>
              <a:tailEnd/>
            </a:ln>
            <a:effectLst/>
          </p:spPr>
          <p:txBody>
            <a:bodyPr wrap="none">
              <a:spAutoFit/>
            </a:bodyPr>
            <a:lstStyle/>
            <a:p>
              <a:pPr algn="l">
                <a:spcBef>
                  <a:spcPct val="0"/>
                </a:spcBef>
              </a:pPr>
              <a:r>
                <a:rPr lang="en-GB" sz="1400" b="1"/>
                <a:t>1</a:t>
              </a:r>
            </a:p>
          </p:txBody>
        </p:sp>
        <p:sp>
          <p:nvSpPr>
            <p:cNvPr id="325638" name="Line 6"/>
            <p:cNvSpPr>
              <a:spLocks noChangeShapeType="1"/>
            </p:cNvSpPr>
            <p:nvPr/>
          </p:nvSpPr>
          <p:spPr bwMode="auto">
            <a:xfrm>
              <a:off x="1536" y="2400"/>
              <a:ext cx="0" cy="528"/>
            </a:xfrm>
            <a:prstGeom prst="line">
              <a:avLst/>
            </a:prstGeom>
            <a:noFill/>
            <a:ln w="15875">
              <a:solidFill>
                <a:schemeClr val="tx1"/>
              </a:solidFill>
              <a:round/>
              <a:headEnd/>
              <a:tailEnd/>
            </a:ln>
            <a:effectLst/>
          </p:spPr>
          <p:txBody>
            <a:bodyPr wrap="none" anchor="ctr"/>
            <a:lstStyle/>
            <a:p>
              <a:endParaRPr lang="en-US"/>
            </a:p>
          </p:txBody>
        </p:sp>
        <p:sp>
          <p:nvSpPr>
            <p:cNvPr id="325639" name="Oval 7"/>
            <p:cNvSpPr>
              <a:spLocks noChangeArrowheads="1"/>
            </p:cNvSpPr>
            <p:nvPr/>
          </p:nvSpPr>
          <p:spPr bwMode="auto">
            <a:xfrm>
              <a:off x="1513" y="2597"/>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grpSp>
          <p:nvGrpSpPr>
            <p:cNvPr id="325640" name="Group 8"/>
            <p:cNvGrpSpPr>
              <a:grpSpLocks/>
            </p:cNvGrpSpPr>
            <p:nvPr/>
          </p:nvGrpSpPr>
          <p:grpSpPr bwMode="auto">
            <a:xfrm>
              <a:off x="1630" y="2507"/>
              <a:ext cx="435" cy="528"/>
              <a:chOff x="3504" y="1536"/>
              <a:chExt cx="435" cy="528"/>
            </a:xfrm>
          </p:grpSpPr>
          <p:sp>
            <p:nvSpPr>
              <p:cNvPr id="325641" name="Text Box 9"/>
              <p:cNvSpPr txBox="1">
                <a:spLocks noChangeArrowheads="1"/>
              </p:cNvSpPr>
              <p:nvPr/>
            </p:nvSpPr>
            <p:spPr bwMode="auto">
              <a:xfrm>
                <a:off x="3504" y="1872"/>
                <a:ext cx="197" cy="192"/>
              </a:xfrm>
              <a:prstGeom prst="rect">
                <a:avLst/>
              </a:prstGeom>
              <a:noFill/>
              <a:ln w="9525">
                <a:noFill/>
                <a:miter lim="800000"/>
                <a:headEnd/>
                <a:tailEnd/>
              </a:ln>
              <a:effectLst/>
            </p:spPr>
            <p:txBody>
              <a:bodyPr wrap="none">
                <a:spAutoFit/>
              </a:bodyPr>
              <a:lstStyle/>
              <a:p>
                <a:pPr algn="l">
                  <a:spcBef>
                    <a:spcPct val="0"/>
                  </a:spcBef>
                </a:pPr>
                <a:r>
                  <a:rPr lang="en-US" sz="1400" b="1" i="1"/>
                  <a:t>K</a:t>
                </a:r>
              </a:p>
            </p:txBody>
          </p:sp>
          <p:grpSp>
            <p:nvGrpSpPr>
              <p:cNvPr id="325642" name="Group 10"/>
              <p:cNvGrpSpPr>
                <a:grpSpLocks/>
              </p:cNvGrpSpPr>
              <p:nvPr/>
            </p:nvGrpSpPr>
            <p:grpSpPr bwMode="auto">
              <a:xfrm>
                <a:off x="3504" y="1536"/>
                <a:ext cx="435" cy="525"/>
                <a:chOff x="5105" y="1242"/>
                <a:chExt cx="435" cy="525"/>
              </a:xfrm>
            </p:grpSpPr>
            <p:sp>
              <p:nvSpPr>
                <p:cNvPr id="325643" name="Rectangle 11"/>
                <p:cNvSpPr>
                  <a:spLocks noChangeArrowheads="1"/>
                </p:cNvSpPr>
                <p:nvPr/>
              </p:nvSpPr>
              <p:spPr bwMode="auto">
                <a:xfrm>
                  <a:off x="5153" y="1253"/>
                  <a:ext cx="336" cy="514"/>
                </a:xfrm>
                <a:prstGeom prst="rect">
                  <a:avLst/>
                </a:prstGeom>
                <a:noFill/>
                <a:ln w="19050">
                  <a:solidFill>
                    <a:schemeClr val="tx1"/>
                  </a:solidFill>
                  <a:miter lim="800000"/>
                  <a:headEnd/>
                  <a:tailEnd/>
                </a:ln>
                <a:effectLst/>
              </p:spPr>
              <p:txBody>
                <a:bodyPr wrap="none" anchor="ctr"/>
                <a:lstStyle/>
                <a:p>
                  <a:endParaRPr lang="en-US"/>
                </a:p>
              </p:txBody>
            </p:sp>
            <p:sp>
              <p:nvSpPr>
                <p:cNvPr id="325644" name="Text Box 12"/>
                <p:cNvSpPr txBox="1">
                  <a:spLocks noChangeArrowheads="1"/>
                </p:cNvSpPr>
                <p:nvPr/>
              </p:nvSpPr>
              <p:spPr bwMode="auto">
                <a:xfrm>
                  <a:off x="5105" y="1243"/>
                  <a:ext cx="178" cy="192"/>
                </a:xfrm>
                <a:prstGeom prst="rect">
                  <a:avLst/>
                </a:prstGeom>
                <a:noFill/>
                <a:ln w="9525">
                  <a:noFill/>
                  <a:miter lim="800000"/>
                  <a:headEnd/>
                  <a:tailEnd/>
                </a:ln>
                <a:effectLst/>
              </p:spPr>
              <p:txBody>
                <a:bodyPr wrap="none">
                  <a:spAutoFit/>
                </a:bodyPr>
                <a:lstStyle/>
                <a:p>
                  <a:pPr algn="l">
                    <a:spcBef>
                      <a:spcPct val="0"/>
                    </a:spcBef>
                  </a:pPr>
                  <a:r>
                    <a:rPr lang="en-US" sz="1400" b="1" i="1"/>
                    <a:t>J</a:t>
                  </a:r>
                </a:p>
              </p:txBody>
            </p:sp>
            <p:sp>
              <p:nvSpPr>
                <p:cNvPr id="325645" name="Text Box 13"/>
                <p:cNvSpPr txBox="1">
                  <a:spLocks noChangeArrowheads="1"/>
                </p:cNvSpPr>
                <p:nvPr/>
              </p:nvSpPr>
              <p:spPr bwMode="auto">
                <a:xfrm>
                  <a:off x="5309" y="1242"/>
                  <a:ext cx="116" cy="192"/>
                </a:xfrm>
                <a:prstGeom prst="rect">
                  <a:avLst/>
                </a:prstGeom>
                <a:noFill/>
                <a:ln w="9525">
                  <a:noFill/>
                  <a:miter lim="800000"/>
                  <a:headEnd/>
                  <a:tailEnd/>
                </a:ln>
                <a:effectLst/>
              </p:spPr>
              <p:txBody>
                <a:bodyPr wrap="none">
                  <a:spAutoFit/>
                </a:bodyPr>
                <a:lstStyle/>
                <a:p>
                  <a:pPr algn="l">
                    <a:spcBef>
                      <a:spcPct val="0"/>
                    </a:spcBef>
                  </a:pPr>
                  <a:endParaRPr lang="en-GB" sz="1400" b="1"/>
                </a:p>
              </p:txBody>
            </p:sp>
            <p:sp>
              <p:nvSpPr>
                <p:cNvPr id="325646" name="Text Box 14"/>
                <p:cNvSpPr txBox="1">
                  <a:spLocks noChangeArrowheads="1"/>
                </p:cNvSpPr>
                <p:nvPr/>
              </p:nvSpPr>
              <p:spPr bwMode="auto">
                <a:xfrm>
                  <a:off x="5297" y="1575"/>
                  <a:ext cx="243" cy="192"/>
                </a:xfrm>
                <a:prstGeom prst="rect">
                  <a:avLst/>
                </a:prstGeom>
                <a:noFill/>
                <a:ln w="9525">
                  <a:noFill/>
                  <a:miter lim="800000"/>
                  <a:headEnd/>
                  <a:tailEnd/>
                </a:ln>
                <a:effectLst/>
              </p:spPr>
              <p:txBody>
                <a:bodyPr>
                  <a:spAutoFit/>
                </a:bodyPr>
                <a:lstStyle/>
                <a:p>
                  <a:pPr algn="l">
                    <a:spcBef>
                      <a:spcPct val="0"/>
                    </a:spcBef>
                  </a:pPr>
                  <a:endParaRPr lang="en-GB" sz="1400" b="1" i="1"/>
                </a:p>
              </p:txBody>
            </p:sp>
            <p:sp>
              <p:nvSpPr>
                <p:cNvPr id="325647" name="AutoShape 15"/>
                <p:cNvSpPr>
                  <a:spLocks noChangeArrowheads="1"/>
                </p:cNvSpPr>
                <p:nvPr/>
              </p:nvSpPr>
              <p:spPr bwMode="auto">
                <a:xfrm rot="5400000">
                  <a:off x="5129" y="1507"/>
                  <a:ext cx="96" cy="48"/>
                </a:xfrm>
                <a:prstGeom prst="triangle">
                  <a:avLst>
                    <a:gd name="adj" fmla="val 50000"/>
                  </a:avLst>
                </a:prstGeom>
                <a:noFill/>
                <a:ln w="15875">
                  <a:solidFill>
                    <a:schemeClr val="tx1"/>
                  </a:solidFill>
                  <a:miter lim="800000"/>
                  <a:headEnd/>
                  <a:tailEnd/>
                </a:ln>
                <a:effectLst/>
              </p:spPr>
              <p:txBody>
                <a:bodyPr wrap="none" anchor="ctr"/>
                <a:lstStyle/>
                <a:p>
                  <a:endParaRPr lang="en-US"/>
                </a:p>
              </p:txBody>
            </p:sp>
          </p:grpSp>
        </p:grpSp>
        <p:grpSp>
          <p:nvGrpSpPr>
            <p:cNvPr id="325648" name="Group 16"/>
            <p:cNvGrpSpPr>
              <a:grpSpLocks/>
            </p:cNvGrpSpPr>
            <p:nvPr/>
          </p:nvGrpSpPr>
          <p:grpSpPr bwMode="auto">
            <a:xfrm>
              <a:off x="2352" y="2496"/>
              <a:ext cx="435" cy="528"/>
              <a:chOff x="3504" y="1536"/>
              <a:chExt cx="435" cy="528"/>
            </a:xfrm>
          </p:grpSpPr>
          <p:sp>
            <p:nvSpPr>
              <p:cNvPr id="325649" name="Text Box 17"/>
              <p:cNvSpPr txBox="1">
                <a:spLocks noChangeArrowheads="1"/>
              </p:cNvSpPr>
              <p:nvPr/>
            </p:nvSpPr>
            <p:spPr bwMode="auto">
              <a:xfrm>
                <a:off x="3504" y="1872"/>
                <a:ext cx="197" cy="192"/>
              </a:xfrm>
              <a:prstGeom prst="rect">
                <a:avLst/>
              </a:prstGeom>
              <a:noFill/>
              <a:ln w="9525">
                <a:noFill/>
                <a:miter lim="800000"/>
                <a:headEnd/>
                <a:tailEnd/>
              </a:ln>
              <a:effectLst/>
            </p:spPr>
            <p:txBody>
              <a:bodyPr wrap="none">
                <a:spAutoFit/>
              </a:bodyPr>
              <a:lstStyle/>
              <a:p>
                <a:pPr algn="l">
                  <a:spcBef>
                    <a:spcPct val="0"/>
                  </a:spcBef>
                </a:pPr>
                <a:r>
                  <a:rPr lang="en-US" sz="1400" b="1" i="1"/>
                  <a:t>K</a:t>
                </a:r>
              </a:p>
            </p:txBody>
          </p:sp>
          <p:grpSp>
            <p:nvGrpSpPr>
              <p:cNvPr id="325650" name="Group 18"/>
              <p:cNvGrpSpPr>
                <a:grpSpLocks/>
              </p:cNvGrpSpPr>
              <p:nvPr/>
            </p:nvGrpSpPr>
            <p:grpSpPr bwMode="auto">
              <a:xfrm>
                <a:off x="3504" y="1536"/>
                <a:ext cx="435" cy="525"/>
                <a:chOff x="5105" y="1242"/>
                <a:chExt cx="435" cy="525"/>
              </a:xfrm>
            </p:grpSpPr>
            <p:sp>
              <p:nvSpPr>
                <p:cNvPr id="325651" name="Rectangle 19"/>
                <p:cNvSpPr>
                  <a:spLocks noChangeArrowheads="1"/>
                </p:cNvSpPr>
                <p:nvPr/>
              </p:nvSpPr>
              <p:spPr bwMode="auto">
                <a:xfrm>
                  <a:off x="5153" y="1253"/>
                  <a:ext cx="336" cy="514"/>
                </a:xfrm>
                <a:prstGeom prst="rect">
                  <a:avLst/>
                </a:prstGeom>
                <a:noFill/>
                <a:ln w="19050">
                  <a:solidFill>
                    <a:schemeClr val="tx1"/>
                  </a:solidFill>
                  <a:miter lim="800000"/>
                  <a:headEnd/>
                  <a:tailEnd/>
                </a:ln>
                <a:effectLst/>
              </p:spPr>
              <p:txBody>
                <a:bodyPr wrap="none" anchor="ctr"/>
                <a:lstStyle/>
                <a:p>
                  <a:endParaRPr lang="en-US"/>
                </a:p>
              </p:txBody>
            </p:sp>
            <p:sp>
              <p:nvSpPr>
                <p:cNvPr id="325652" name="Text Box 20"/>
                <p:cNvSpPr txBox="1">
                  <a:spLocks noChangeArrowheads="1"/>
                </p:cNvSpPr>
                <p:nvPr/>
              </p:nvSpPr>
              <p:spPr bwMode="auto">
                <a:xfrm>
                  <a:off x="5105" y="1243"/>
                  <a:ext cx="178" cy="192"/>
                </a:xfrm>
                <a:prstGeom prst="rect">
                  <a:avLst/>
                </a:prstGeom>
                <a:noFill/>
                <a:ln w="9525">
                  <a:noFill/>
                  <a:miter lim="800000"/>
                  <a:headEnd/>
                  <a:tailEnd/>
                </a:ln>
                <a:effectLst/>
              </p:spPr>
              <p:txBody>
                <a:bodyPr wrap="none">
                  <a:spAutoFit/>
                </a:bodyPr>
                <a:lstStyle/>
                <a:p>
                  <a:pPr algn="l">
                    <a:spcBef>
                      <a:spcPct val="0"/>
                    </a:spcBef>
                  </a:pPr>
                  <a:r>
                    <a:rPr lang="en-US" sz="1400" b="1" i="1"/>
                    <a:t>J</a:t>
                  </a:r>
                </a:p>
              </p:txBody>
            </p:sp>
            <p:sp>
              <p:nvSpPr>
                <p:cNvPr id="325653" name="Text Box 21"/>
                <p:cNvSpPr txBox="1">
                  <a:spLocks noChangeArrowheads="1"/>
                </p:cNvSpPr>
                <p:nvPr/>
              </p:nvSpPr>
              <p:spPr bwMode="auto">
                <a:xfrm>
                  <a:off x="5309" y="1242"/>
                  <a:ext cx="116" cy="192"/>
                </a:xfrm>
                <a:prstGeom prst="rect">
                  <a:avLst/>
                </a:prstGeom>
                <a:noFill/>
                <a:ln w="9525">
                  <a:noFill/>
                  <a:miter lim="800000"/>
                  <a:headEnd/>
                  <a:tailEnd/>
                </a:ln>
                <a:effectLst/>
              </p:spPr>
              <p:txBody>
                <a:bodyPr wrap="none">
                  <a:spAutoFit/>
                </a:bodyPr>
                <a:lstStyle/>
                <a:p>
                  <a:pPr algn="l">
                    <a:spcBef>
                      <a:spcPct val="0"/>
                    </a:spcBef>
                  </a:pPr>
                  <a:endParaRPr lang="en-GB" sz="1400" b="1"/>
                </a:p>
              </p:txBody>
            </p:sp>
            <p:sp>
              <p:nvSpPr>
                <p:cNvPr id="325654" name="Text Box 22"/>
                <p:cNvSpPr txBox="1">
                  <a:spLocks noChangeArrowheads="1"/>
                </p:cNvSpPr>
                <p:nvPr/>
              </p:nvSpPr>
              <p:spPr bwMode="auto">
                <a:xfrm>
                  <a:off x="5297" y="1575"/>
                  <a:ext cx="243" cy="192"/>
                </a:xfrm>
                <a:prstGeom prst="rect">
                  <a:avLst/>
                </a:prstGeom>
                <a:noFill/>
                <a:ln w="9525">
                  <a:noFill/>
                  <a:miter lim="800000"/>
                  <a:headEnd/>
                  <a:tailEnd/>
                </a:ln>
                <a:effectLst/>
              </p:spPr>
              <p:txBody>
                <a:bodyPr>
                  <a:spAutoFit/>
                </a:bodyPr>
                <a:lstStyle/>
                <a:p>
                  <a:pPr algn="l">
                    <a:spcBef>
                      <a:spcPct val="0"/>
                    </a:spcBef>
                  </a:pPr>
                  <a:endParaRPr lang="en-GB" sz="1400" b="1" i="1"/>
                </a:p>
              </p:txBody>
            </p:sp>
            <p:sp>
              <p:nvSpPr>
                <p:cNvPr id="325655" name="AutoShape 23"/>
                <p:cNvSpPr>
                  <a:spLocks noChangeArrowheads="1"/>
                </p:cNvSpPr>
                <p:nvPr/>
              </p:nvSpPr>
              <p:spPr bwMode="auto">
                <a:xfrm rot="5400000">
                  <a:off x="5129" y="1507"/>
                  <a:ext cx="96" cy="48"/>
                </a:xfrm>
                <a:prstGeom prst="triangle">
                  <a:avLst>
                    <a:gd name="adj" fmla="val 50000"/>
                  </a:avLst>
                </a:prstGeom>
                <a:noFill/>
                <a:ln w="15875">
                  <a:solidFill>
                    <a:schemeClr val="tx1"/>
                  </a:solidFill>
                  <a:miter lim="800000"/>
                  <a:headEnd/>
                  <a:tailEnd/>
                </a:ln>
                <a:effectLst/>
              </p:spPr>
              <p:txBody>
                <a:bodyPr wrap="none" anchor="ctr"/>
                <a:lstStyle/>
                <a:p>
                  <a:endParaRPr lang="en-US"/>
                </a:p>
              </p:txBody>
            </p:sp>
          </p:grpSp>
        </p:grpSp>
        <p:sp>
          <p:nvSpPr>
            <p:cNvPr id="325656" name="Line 24"/>
            <p:cNvSpPr>
              <a:spLocks noChangeShapeType="1"/>
            </p:cNvSpPr>
            <p:nvPr/>
          </p:nvSpPr>
          <p:spPr bwMode="auto">
            <a:xfrm flipH="1">
              <a:off x="2256" y="2352"/>
              <a:ext cx="0" cy="576"/>
            </a:xfrm>
            <a:prstGeom prst="line">
              <a:avLst/>
            </a:prstGeom>
            <a:noFill/>
            <a:ln w="15875">
              <a:solidFill>
                <a:schemeClr val="tx1"/>
              </a:solidFill>
              <a:round/>
              <a:headEnd/>
              <a:tailEnd/>
            </a:ln>
            <a:effectLst/>
          </p:spPr>
          <p:txBody>
            <a:bodyPr wrap="none" anchor="ctr"/>
            <a:lstStyle/>
            <a:p>
              <a:endParaRPr lang="en-US"/>
            </a:p>
          </p:txBody>
        </p:sp>
        <p:sp>
          <p:nvSpPr>
            <p:cNvPr id="325657" name="Line 25"/>
            <p:cNvSpPr>
              <a:spLocks noChangeShapeType="1"/>
            </p:cNvSpPr>
            <p:nvPr/>
          </p:nvSpPr>
          <p:spPr bwMode="auto">
            <a:xfrm>
              <a:off x="1200" y="3168"/>
              <a:ext cx="3072" cy="0"/>
            </a:xfrm>
            <a:prstGeom prst="line">
              <a:avLst/>
            </a:prstGeom>
            <a:noFill/>
            <a:ln w="15875">
              <a:solidFill>
                <a:srgbClr val="0000CC"/>
              </a:solidFill>
              <a:round/>
              <a:headEnd/>
              <a:tailEnd/>
            </a:ln>
            <a:effectLst/>
          </p:spPr>
          <p:txBody>
            <a:bodyPr wrap="none" anchor="ctr"/>
            <a:lstStyle/>
            <a:p>
              <a:endParaRPr lang="en-US"/>
            </a:p>
          </p:txBody>
        </p:sp>
        <p:sp>
          <p:nvSpPr>
            <p:cNvPr id="325658" name="Line 26"/>
            <p:cNvSpPr>
              <a:spLocks noChangeShapeType="1"/>
            </p:cNvSpPr>
            <p:nvPr/>
          </p:nvSpPr>
          <p:spPr bwMode="auto">
            <a:xfrm flipH="1">
              <a:off x="2160" y="2784"/>
              <a:ext cx="0" cy="384"/>
            </a:xfrm>
            <a:prstGeom prst="line">
              <a:avLst/>
            </a:prstGeom>
            <a:noFill/>
            <a:ln w="15875">
              <a:solidFill>
                <a:srgbClr val="0000CC"/>
              </a:solidFill>
              <a:round/>
              <a:headEnd/>
              <a:tailEnd/>
            </a:ln>
            <a:effectLst/>
          </p:spPr>
          <p:txBody>
            <a:bodyPr wrap="none" anchor="ctr"/>
            <a:lstStyle/>
            <a:p>
              <a:endParaRPr lang="en-US"/>
            </a:p>
          </p:txBody>
        </p:sp>
        <p:sp>
          <p:nvSpPr>
            <p:cNvPr id="325659" name="Line 27"/>
            <p:cNvSpPr>
              <a:spLocks noChangeShapeType="1"/>
            </p:cNvSpPr>
            <p:nvPr/>
          </p:nvSpPr>
          <p:spPr bwMode="auto">
            <a:xfrm flipV="1">
              <a:off x="2160" y="2784"/>
              <a:ext cx="240" cy="0"/>
            </a:xfrm>
            <a:prstGeom prst="line">
              <a:avLst/>
            </a:prstGeom>
            <a:noFill/>
            <a:ln w="15875">
              <a:solidFill>
                <a:srgbClr val="0000CC"/>
              </a:solidFill>
              <a:round/>
              <a:headEnd/>
              <a:tailEnd/>
            </a:ln>
            <a:effectLst/>
          </p:spPr>
          <p:txBody>
            <a:bodyPr wrap="none" anchor="ctr"/>
            <a:lstStyle/>
            <a:p>
              <a:endParaRPr lang="en-US"/>
            </a:p>
          </p:txBody>
        </p:sp>
        <p:sp>
          <p:nvSpPr>
            <p:cNvPr id="325661" name="Line 29"/>
            <p:cNvSpPr>
              <a:spLocks noChangeShapeType="1"/>
            </p:cNvSpPr>
            <p:nvPr/>
          </p:nvSpPr>
          <p:spPr bwMode="auto">
            <a:xfrm>
              <a:off x="1546" y="2615"/>
              <a:ext cx="132" cy="0"/>
            </a:xfrm>
            <a:prstGeom prst="line">
              <a:avLst/>
            </a:prstGeom>
            <a:noFill/>
            <a:ln w="15875">
              <a:solidFill>
                <a:schemeClr val="tx1"/>
              </a:solidFill>
              <a:round/>
              <a:headEnd/>
              <a:tailEnd/>
            </a:ln>
            <a:effectLst/>
          </p:spPr>
          <p:txBody>
            <a:bodyPr wrap="none" anchor="ctr"/>
            <a:lstStyle/>
            <a:p>
              <a:endParaRPr lang="en-US"/>
            </a:p>
          </p:txBody>
        </p:sp>
        <p:sp>
          <p:nvSpPr>
            <p:cNvPr id="325662" name="Line 30"/>
            <p:cNvSpPr>
              <a:spLocks noChangeShapeType="1"/>
            </p:cNvSpPr>
            <p:nvPr/>
          </p:nvSpPr>
          <p:spPr bwMode="auto">
            <a:xfrm flipV="1">
              <a:off x="1536" y="2928"/>
              <a:ext cx="144" cy="0"/>
            </a:xfrm>
            <a:prstGeom prst="line">
              <a:avLst/>
            </a:prstGeom>
            <a:noFill/>
            <a:ln w="15875">
              <a:solidFill>
                <a:schemeClr val="tx1"/>
              </a:solidFill>
              <a:round/>
              <a:headEnd/>
              <a:tailEnd/>
            </a:ln>
            <a:effectLst/>
          </p:spPr>
          <p:txBody>
            <a:bodyPr wrap="none" anchor="ctr"/>
            <a:lstStyle/>
            <a:p>
              <a:endParaRPr lang="en-US"/>
            </a:p>
          </p:txBody>
        </p:sp>
        <p:sp>
          <p:nvSpPr>
            <p:cNvPr id="325663" name="Line 31"/>
            <p:cNvSpPr>
              <a:spLocks noChangeShapeType="1"/>
            </p:cNvSpPr>
            <p:nvPr/>
          </p:nvSpPr>
          <p:spPr bwMode="auto">
            <a:xfrm>
              <a:off x="2256" y="2928"/>
              <a:ext cx="144" cy="0"/>
            </a:xfrm>
            <a:prstGeom prst="line">
              <a:avLst/>
            </a:prstGeom>
            <a:noFill/>
            <a:ln w="15875">
              <a:solidFill>
                <a:schemeClr val="tx1"/>
              </a:solidFill>
              <a:round/>
              <a:headEnd/>
              <a:tailEnd/>
            </a:ln>
            <a:effectLst/>
          </p:spPr>
          <p:txBody>
            <a:bodyPr wrap="none" anchor="ctr"/>
            <a:lstStyle/>
            <a:p>
              <a:endParaRPr lang="en-US"/>
            </a:p>
          </p:txBody>
        </p:sp>
        <p:sp>
          <p:nvSpPr>
            <p:cNvPr id="325664" name="Oval 32"/>
            <p:cNvSpPr>
              <a:spLocks noChangeArrowheads="1"/>
            </p:cNvSpPr>
            <p:nvPr/>
          </p:nvSpPr>
          <p:spPr bwMode="auto">
            <a:xfrm>
              <a:off x="2240" y="2626"/>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25665" name="Line 33"/>
            <p:cNvSpPr>
              <a:spLocks noChangeShapeType="1"/>
            </p:cNvSpPr>
            <p:nvPr/>
          </p:nvSpPr>
          <p:spPr bwMode="auto">
            <a:xfrm flipV="1">
              <a:off x="1440" y="2784"/>
              <a:ext cx="240" cy="0"/>
            </a:xfrm>
            <a:prstGeom prst="line">
              <a:avLst/>
            </a:prstGeom>
            <a:noFill/>
            <a:ln w="15875">
              <a:solidFill>
                <a:srgbClr val="0000CC"/>
              </a:solidFill>
              <a:round/>
              <a:headEnd/>
              <a:tailEnd/>
            </a:ln>
            <a:effectLst/>
          </p:spPr>
          <p:txBody>
            <a:bodyPr wrap="none" anchor="ctr"/>
            <a:lstStyle/>
            <a:p>
              <a:endParaRPr lang="en-US"/>
            </a:p>
          </p:txBody>
        </p:sp>
        <p:sp>
          <p:nvSpPr>
            <p:cNvPr id="325666" name="Text Box 34"/>
            <p:cNvSpPr txBox="1">
              <a:spLocks noChangeArrowheads="1"/>
            </p:cNvSpPr>
            <p:nvPr/>
          </p:nvSpPr>
          <p:spPr bwMode="auto">
            <a:xfrm>
              <a:off x="2736" y="2448"/>
              <a:ext cx="237" cy="192"/>
            </a:xfrm>
            <a:prstGeom prst="rect">
              <a:avLst/>
            </a:prstGeom>
            <a:noFill/>
            <a:ln w="9525">
              <a:noFill/>
              <a:miter lim="800000"/>
              <a:headEnd/>
              <a:tailEnd/>
            </a:ln>
            <a:effectLst/>
          </p:spPr>
          <p:txBody>
            <a:bodyPr wrap="none">
              <a:spAutoFit/>
            </a:bodyPr>
            <a:lstStyle/>
            <a:p>
              <a:pPr algn="l">
                <a:spcBef>
                  <a:spcPct val="0"/>
                </a:spcBef>
              </a:pPr>
              <a:r>
                <a:rPr lang="en-GB" sz="1400" b="1" i="1"/>
                <a:t>A</a:t>
              </a:r>
              <a:r>
                <a:rPr lang="en-GB" sz="1400" b="1" baseline="-25000"/>
                <a:t>1</a:t>
              </a:r>
              <a:endParaRPr lang="en-GB" sz="1400" b="1" i="1"/>
            </a:p>
          </p:txBody>
        </p:sp>
        <p:sp>
          <p:nvSpPr>
            <p:cNvPr id="325667" name="Text Box 35"/>
            <p:cNvSpPr txBox="1">
              <a:spLocks noChangeArrowheads="1"/>
            </p:cNvSpPr>
            <p:nvPr/>
          </p:nvSpPr>
          <p:spPr bwMode="auto">
            <a:xfrm>
              <a:off x="2016" y="2448"/>
              <a:ext cx="237" cy="192"/>
            </a:xfrm>
            <a:prstGeom prst="rect">
              <a:avLst/>
            </a:prstGeom>
            <a:noFill/>
            <a:ln w="9525">
              <a:noFill/>
              <a:miter lim="800000"/>
              <a:headEnd/>
              <a:tailEnd/>
            </a:ln>
            <a:effectLst/>
          </p:spPr>
          <p:txBody>
            <a:bodyPr wrap="none">
              <a:spAutoFit/>
            </a:bodyPr>
            <a:lstStyle/>
            <a:p>
              <a:pPr algn="l">
                <a:spcBef>
                  <a:spcPct val="0"/>
                </a:spcBef>
              </a:pPr>
              <a:r>
                <a:rPr lang="en-GB" sz="1400" b="1" i="1"/>
                <a:t>A</a:t>
              </a:r>
              <a:r>
                <a:rPr lang="en-GB" sz="1400" b="1" baseline="-25000"/>
                <a:t>0</a:t>
              </a:r>
              <a:endParaRPr lang="en-GB" sz="1400" b="1" i="1"/>
            </a:p>
          </p:txBody>
        </p:sp>
        <p:sp>
          <p:nvSpPr>
            <p:cNvPr id="325668" name="Text Box 36"/>
            <p:cNvSpPr txBox="1">
              <a:spLocks noChangeArrowheads="1"/>
            </p:cNvSpPr>
            <p:nvPr/>
          </p:nvSpPr>
          <p:spPr bwMode="auto">
            <a:xfrm>
              <a:off x="2408" y="2680"/>
              <a:ext cx="197" cy="192"/>
            </a:xfrm>
            <a:prstGeom prst="rect">
              <a:avLst/>
            </a:prstGeom>
            <a:noFill/>
            <a:ln w="9525">
              <a:noFill/>
              <a:miter lim="800000"/>
              <a:headEnd/>
              <a:tailEnd/>
            </a:ln>
            <a:effectLst/>
          </p:spPr>
          <p:txBody>
            <a:bodyPr wrap="none">
              <a:spAutoFit/>
            </a:bodyPr>
            <a:lstStyle/>
            <a:p>
              <a:pPr algn="l">
                <a:spcBef>
                  <a:spcPct val="0"/>
                </a:spcBef>
              </a:pPr>
              <a:r>
                <a:rPr lang="en-GB" sz="1400" b="1" i="1"/>
                <a:t>C</a:t>
              </a:r>
              <a:endParaRPr lang="en-GB" sz="1400" b="1"/>
            </a:p>
          </p:txBody>
        </p:sp>
        <p:sp>
          <p:nvSpPr>
            <p:cNvPr id="325669" name="Text Box 37"/>
            <p:cNvSpPr txBox="1">
              <a:spLocks noChangeArrowheads="1"/>
            </p:cNvSpPr>
            <p:nvPr/>
          </p:nvSpPr>
          <p:spPr bwMode="auto">
            <a:xfrm>
              <a:off x="1686" y="2691"/>
              <a:ext cx="197" cy="192"/>
            </a:xfrm>
            <a:prstGeom prst="rect">
              <a:avLst/>
            </a:prstGeom>
            <a:noFill/>
            <a:ln w="9525">
              <a:noFill/>
              <a:miter lim="800000"/>
              <a:headEnd/>
              <a:tailEnd/>
            </a:ln>
            <a:effectLst/>
          </p:spPr>
          <p:txBody>
            <a:bodyPr wrap="none">
              <a:spAutoFit/>
            </a:bodyPr>
            <a:lstStyle/>
            <a:p>
              <a:pPr algn="l">
                <a:spcBef>
                  <a:spcPct val="0"/>
                </a:spcBef>
              </a:pPr>
              <a:r>
                <a:rPr lang="en-GB" sz="1400" b="1" i="1"/>
                <a:t>C</a:t>
              </a:r>
            </a:p>
          </p:txBody>
        </p:sp>
        <p:sp>
          <p:nvSpPr>
            <p:cNvPr id="325670" name="Text Box 38"/>
            <p:cNvSpPr txBox="1">
              <a:spLocks noChangeArrowheads="1"/>
            </p:cNvSpPr>
            <p:nvPr/>
          </p:nvSpPr>
          <p:spPr bwMode="auto">
            <a:xfrm>
              <a:off x="864" y="3072"/>
              <a:ext cx="346" cy="192"/>
            </a:xfrm>
            <a:prstGeom prst="rect">
              <a:avLst/>
            </a:prstGeom>
            <a:noFill/>
            <a:ln w="9525">
              <a:noFill/>
              <a:miter lim="800000"/>
              <a:headEnd/>
              <a:tailEnd/>
            </a:ln>
            <a:effectLst/>
          </p:spPr>
          <p:txBody>
            <a:bodyPr wrap="none">
              <a:spAutoFit/>
            </a:bodyPr>
            <a:lstStyle/>
            <a:p>
              <a:pPr algn="l">
                <a:spcBef>
                  <a:spcPct val="0"/>
                </a:spcBef>
              </a:pPr>
              <a:r>
                <a:rPr lang="en-GB" sz="1400" b="1"/>
                <a:t>CLK</a:t>
              </a:r>
            </a:p>
          </p:txBody>
        </p:sp>
        <p:grpSp>
          <p:nvGrpSpPr>
            <p:cNvPr id="325672" name="Group 40"/>
            <p:cNvGrpSpPr>
              <a:grpSpLocks/>
            </p:cNvGrpSpPr>
            <p:nvPr/>
          </p:nvGrpSpPr>
          <p:grpSpPr bwMode="auto">
            <a:xfrm>
              <a:off x="1824" y="2544"/>
              <a:ext cx="240" cy="432"/>
              <a:chOff x="1632" y="2352"/>
              <a:chExt cx="240" cy="432"/>
            </a:xfrm>
          </p:grpSpPr>
          <p:sp>
            <p:nvSpPr>
              <p:cNvPr id="325673" name="Text Box 41"/>
              <p:cNvSpPr txBox="1">
                <a:spLocks noChangeArrowheads="1"/>
              </p:cNvSpPr>
              <p:nvPr/>
            </p:nvSpPr>
            <p:spPr bwMode="auto">
              <a:xfrm>
                <a:off x="1632" y="2352"/>
                <a:ext cx="203" cy="192"/>
              </a:xfrm>
              <a:prstGeom prst="rect">
                <a:avLst/>
              </a:prstGeom>
              <a:noFill/>
              <a:ln w="9525">
                <a:noFill/>
                <a:miter lim="800000"/>
                <a:headEnd/>
                <a:tailEnd/>
              </a:ln>
              <a:effectLst/>
            </p:spPr>
            <p:txBody>
              <a:bodyPr wrap="none">
                <a:spAutoFit/>
              </a:bodyPr>
              <a:lstStyle/>
              <a:p>
                <a:pPr algn="l">
                  <a:spcBef>
                    <a:spcPct val="0"/>
                  </a:spcBef>
                </a:pPr>
                <a:r>
                  <a:rPr lang="en-GB" sz="1400" b="1" i="1"/>
                  <a:t>Q</a:t>
                </a:r>
                <a:endParaRPr lang="en-GB" sz="1400" b="1"/>
              </a:p>
            </p:txBody>
          </p:sp>
          <p:sp>
            <p:nvSpPr>
              <p:cNvPr id="325674" name="Rectangle 42"/>
              <p:cNvSpPr>
                <a:spLocks noChangeArrowheads="1"/>
              </p:cNvSpPr>
              <p:nvPr/>
            </p:nvSpPr>
            <p:spPr bwMode="auto">
              <a:xfrm>
                <a:off x="1632" y="2592"/>
                <a:ext cx="240" cy="192"/>
              </a:xfrm>
              <a:prstGeom prst="rect">
                <a:avLst/>
              </a:prstGeom>
              <a:noFill/>
              <a:ln w="9525">
                <a:noFill/>
                <a:miter lim="800000"/>
                <a:headEnd/>
                <a:tailEnd/>
              </a:ln>
              <a:effectLst/>
            </p:spPr>
            <p:txBody>
              <a:bodyPr>
                <a:spAutoFit/>
              </a:bodyPr>
              <a:lstStyle/>
              <a:p>
                <a:pPr algn="l"/>
                <a:r>
                  <a:rPr lang="en-GB" sz="1400" b="1" i="1"/>
                  <a:t>Q'</a:t>
                </a:r>
                <a:endParaRPr lang="en-US" sz="1400" b="1" i="1"/>
              </a:p>
            </p:txBody>
          </p:sp>
        </p:grpSp>
        <p:grpSp>
          <p:nvGrpSpPr>
            <p:cNvPr id="325675" name="Group 43"/>
            <p:cNvGrpSpPr>
              <a:grpSpLocks/>
            </p:cNvGrpSpPr>
            <p:nvPr/>
          </p:nvGrpSpPr>
          <p:grpSpPr bwMode="auto">
            <a:xfrm>
              <a:off x="2544" y="2544"/>
              <a:ext cx="240" cy="432"/>
              <a:chOff x="1632" y="2352"/>
              <a:chExt cx="240" cy="432"/>
            </a:xfrm>
          </p:grpSpPr>
          <p:sp>
            <p:nvSpPr>
              <p:cNvPr id="325676" name="Text Box 44"/>
              <p:cNvSpPr txBox="1">
                <a:spLocks noChangeArrowheads="1"/>
              </p:cNvSpPr>
              <p:nvPr/>
            </p:nvSpPr>
            <p:spPr bwMode="auto">
              <a:xfrm>
                <a:off x="1632" y="2352"/>
                <a:ext cx="203" cy="192"/>
              </a:xfrm>
              <a:prstGeom prst="rect">
                <a:avLst/>
              </a:prstGeom>
              <a:noFill/>
              <a:ln w="9525">
                <a:noFill/>
                <a:miter lim="800000"/>
                <a:headEnd/>
                <a:tailEnd/>
              </a:ln>
              <a:effectLst/>
            </p:spPr>
            <p:txBody>
              <a:bodyPr wrap="none">
                <a:spAutoFit/>
              </a:bodyPr>
              <a:lstStyle/>
              <a:p>
                <a:pPr algn="l">
                  <a:spcBef>
                    <a:spcPct val="0"/>
                  </a:spcBef>
                </a:pPr>
                <a:r>
                  <a:rPr lang="en-GB" sz="1400" b="1" i="1"/>
                  <a:t>Q</a:t>
                </a:r>
                <a:endParaRPr lang="en-GB" sz="1400" b="1"/>
              </a:p>
            </p:txBody>
          </p:sp>
          <p:sp>
            <p:nvSpPr>
              <p:cNvPr id="325677" name="Rectangle 45"/>
              <p:cNvSpPr>
                <a:spLocks noChangeArrowheads="1"/>
              </p:cNvSpPr>
              <p:nvPr/>
            </p:nvSpPr>
            <p:spPr bwMode="auto">
              <a:xfrm>
                <a:off x="1632" y="2592"/>
                <a:ext cx="240" cy="192"/>
              </a:xfrm>
              <a:prstGeom prst="rect">
                <a:avLst/>
              </a:prstGeom>
              <a:noFill/>
              <a:ln w="9525">
                <a:noFill/>
                <a:miter lim="800000"/>
                <a:headEnd/>
                <a:tailEnd/>
              </a:ln>
              <a:effectLst/>
            </p:spPr>
            <p:txBody>
              <a:bodyPr>
                <a:spAutoFit/>
              </a:bodyPr>
              <a:lstStyle/>
              <a:p>
                <a:pPr algn="l"/>
                <a:r>
                  <a:rPr lang="en-GB" sz="1400" b="1" i="1"/>
                  <a:t>Q'</a:t>
                </a:r>
                <a:endParaRPr lang="en-US" sz="1400" b="1" i="1"/>
              </a:p>
            </p:txBody>
          </p:sp>
        </p:grpSp>
        <p:sp>
          <p:nvSpPr>
            <p:cNvPr id="325678" name="Text Box 46"/>
            <p:cNvSpPr txBox="1">
              <a:spLocks noChangeArrowheads="1"/>
            </p:cNvSpPr>
            <p:nvPr/>
          </p:nvSpPr>
          <p:spPr bwMode="auto">
            <a:xfrm>
              <a:off x="1824" y="2544"/>
              <a:ext cx="203" cy="192"/>
            </a:xfrm>
            <a:prstGeom prst="rect">
              <a:avLst/>
            </a:prstGeom>
            <a:noFill/>
            <a:ln w="9525">
              <a:noFill/>
              <a:miter lim="800000"/>
              <a:headEnd/>
              <a:tailEnd/>
            </a:ln>
            <a:effectLst/>
          </p:spPr>
          <p:txBody>
            <a:bodyPr wrap="none">
              <a:spAutoFit/>
            </a:bodyPr>
            <a:lstStyle/>
            <a:p>
              <a:pPr algn="l">
                <a:spcBef>
                  <a:spcPct val="0"/>
                </a:spcBef>
              </a:pPr>
              <a:r>
                <a:rPr lang="en-GB" sz="1400" b="1" i="1"/>
                <a:t>Q</a:t>
              </a:r>
              <a:endParaRPr lang="en-GB" sz="1400" b="1"/>
            </a:p>
          </p:txBody>
        </p:sp>
        <p:sp>
          <p:nvSpPr>
            <p:cNvPr id="325679" name="Rectangle 47"/>
            <p:cNvSpPr>
              <a:spLocks noChangeArrowheads="1"/>
            </p:cNvSpPr>
            <p:nvPr/>
          </p:nvSpPr>
          <p:spPr bwMode="auto">
            <a:xfrm>
              <a:off x="1824" y="2784"/>
              <a:ext cx="240" cy="192"/>
            </a:xfrm>
            <a:prstGeom prst="rect">
              <a:avLst/>
            </a:prstGeom>
            <a:noFill/>
            <a:ln w="9525">
              <a:noFill/>
              <a:miter lim="800000"/>
              <a:headEnd/>
              <a:tailEnd/>
            </a:ln>
            <a:effectLst/>
          </p:spPr>
          <p:txBody>
            <a:bodyPr>
              <a:spAutoFit/>
            </a:bodyPr>
            <a:lstStyle/>
            <a:p>
              <a:pPr algn="l"/>
              <a:r>
                <a:rPr lang="en-GB" sz="1400" b="1" i="1"/>
                <a:t>Q'</a:t>
              </a:r>
              <a:endParaRPr lang="en-US" sz="1400" b="1" i="1"/>
            </a:p>
          </p:txBody>
        </p:sp>
        <p:sp>
          <p:nvSpPr>
            <p:cNvPr id="325680" name="Line 48"/>
            <p:cNvSpPr>
              <a:spLocks noChangeShapeType="1"/>
            </p:cNvSpPr>
            <p:nvPr/>
          </p:nvSpPr>
          <p:spPr bwMode="auto">
            <a:xfrm>
              <a:off x="2016" y="2640"/>
              <a:ext cx="384" cy="0"/>
            </a:xfrm>
            <a:prstGeom prst="line">
              <a:avLst/>
            </a:prstGeom>
            <a:noFill/>
            <a:ln w="15875">
              <a:solidFill>
                <a:schemeClr val="tx1"/>
              </a:solidFill>
              <a:round/>
              <a:headEnd/>
              <a:tailEnd/>
            </a:ln>
            <a:effectLst/>
          </p:spPr>
          <p:txBody>
            <a:bodyPr wrap="none" anchor="ctr"/>
            <a:lstStyle/>
            <a:p>
              <a:endParaRPr lang="en-US"/>
            </a:p>
          </p:txBody>
        </p:sp>
        <p:sp>
          <p:nvSpPr>
            <p:cNvPr id="325681" name="Line 49"/>
            <p:cNvSpPr>
              <a:spLocks noChangeShapeType="1"/>
            </p:cNvSpPr>
            <p:nvPr/>
          </p:nvSpPr>
          <p:spPr bwMode="auto">
            <a:xfrm>
              <a:off x="2736" y="2640"/>
              <a:ext cx="240" cy="0"/>
            </a:xfrm>
            <a:prstGeom prst="line">
              <a:avLst/>
            </a:prstGeom>
            <a:noFill/>
            <a:ln w="15875">
              <a:solidFill>
                <a:schemeClr val="tx1"/>
              </a:solidFill>
              <a:round/>
              <a:headEnd/>
              <a:tailEnd/>
            </a:ln>
            <a:effectLst/>
          </p:spPr>
          <p:txBody>
            <a:bodyPr wrap="none" anchor="ctr"/>
            <a:lstStyle/>
            <a:p>
              <a:endParaRPr lang="en-US"/>
            </a:p>
          </p:txBody>
        </p:sp>
        <p:sp>
          <p:nvSpPr>
            <p:cNvPr id="325682" name="Oval 50"/>
            <p:cNvSpPr>
              <a:spLocks noChangeArrowheads="1"/>
            </p:cNvSpPr>
            <p:nvPr/>
          </p:nvSpPr>
          <p:spPr bwMode="auto">
            <a:xfrm>
              <a:off x="2016" y="2856"/>
              <a:ext cx="48" cy="48"/>
            </a:xfrm>
            <a:prstGeom prst="ellipse">
              <a:avLst/>
            </a:prstGeom>
            <a:noFill/>
            <a:ln w="19050">
              <a:solidFill>
                <a:schemeClr val="tx1"/>
              </a:solidFill>
              <a:round/>
              <a:headEnd/>
              <a:tailEnd/>
            </a:ln>
            <a:effectLst/>
          </p:spPr>
          <p:txBody>
            <a:bodyPr wrap="none" anchor="ctr"/>
            <a:lstStyle/>
            <a:p>
              <a:endParaRPr lang="en-US"/>
            </a:p>
          </p:txBody>
        </p:sp>
        <p:sp>
          <p:nvSpPr>
            <p:cNvPr id="325683" name="Oval 51"/>
            <p:cNvSpPr>
              <a:spLocks noChangeArrowheads="1"/>
            </p:cNvSpPr>
            <p:nvPr/>
          </p:nvSpPr>
          <p:spPr bwMode="auto">
            <a:xfrm>
              <a:off x="2736" y="2856"/>
              <a:ext cx="48" cy="48"/>
            </a:xfrm>
            <a:prstGeom prst="ellipse">
              <a:avLst/>
            </a:prstGeom>
            <a:noFill/>
            <a:ln w="19050">
              <a:solidFill>
                <a:schemeClr val="tx1"/>
              </a:solidFill>
              <a:round/>
              <a:headEnd/>
              <a:tailEnd/>
            </a:ln>
            <a:effectLst/>
          </p:spPr>
          <p:txBody>
            <a:bodyPr wrap="none" anchor="ctr"/>
            <a:lstStyle/>
            <a:p>
              <a:endParaRPr lang="en-US"/>
            </a:p>
          </p:txBody>
        </p:sp>
        <p:sp>
          <p:nvSpPr>
            <p:cNvPr id="325684" name="Line 52"/>
            <p:cNvSpPr>
              <a:spLocks noChangeShapeType="1"/>
            </p:cNvSpPr>
            <p:nvPr/>
          </p:nvSpPr>
          <p:spPr bwMode="auto">
            <a:xfrm flipH="1">
              <a:off x="1440" y="2784"/>
              <a:ext cx="0" cy="384"/>
            </a:xfrm>
            <a:prstGeom prst="line">
              <a:avLst/>
            </a:prstGeom>
            <a:noFill/>
            <a:ln w="15875">
              <a:solidFill>
                <a:srgbClr val="0000CC"/>
              </a:solidFill>
              <a:round/>
              <a:headEnd/>
              <a:tailEnd/>
            </a:ln>
            <a:effectLst/>
          </p:spPr>
          <p:txBody>
            <a:bodyPr wrap="none" anchor="ctr"/>
            <a:lstStyle/>
            <a:p>
              <a:endParaRPr lang="en-US"/>
            </a:p>
          </p:txBody>
        </p:sp>
        <p:sp>
          <p:nvSpPr>
            <p:cNvPr id="325685" name="Oval 53"/>
            <p:cNvSpPr>
              <a:spLocks noChangeArrowheads="1"/>
            </p:cNvSpPr>
            <p:nvPr/>
          </p:nvSpPr>
          <p:spPr bwMode="auto">
            <a:xfrm>
              <a:off x="1424" y="3144"/>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25687" name="Text Box 55"/>
            <p:cNvSpPr txBox="1">
              <a:spLocks noChangeArrowheads="1"/>
            </p:cNvSpPr>
            <p:nvPr/>
          </p:nvSpPr>
          <p:spPr bwMode="auto">
            <a:xfrm>
              <a:off x="3408" y="2832"/>
              <a:ext cx="197" cy="192"/>
            </a:xfrm>
            <a:prstGeom prst="rect">
              <a:avLst/>
            </a:prstGeom>
            <a:noFill/>
            <a:ln w="9525">
              <a:noFill/>
              <a:miter lim="800000"/>
              <a:headEnd/>
              <a:tailEnd/>
            </a:ln>
            <a:effectLst/>
          </p:spPr>
          <p:txBody>
            <a:bodyPr wrap="none">
              <a:spAutoFit/>
            </a:bodyPr>
            <a:lstStyle/>
            <a:p>
              <a:pPr algn="l">
                <a:spcBef>
                  <a:spcPct val="0"/>
                </a:spcBef>
              </a:pPr>
              <a:r>
                <a:rPr lang="en-US" sz="1400" b="1" i="1"/>
                <a:t>K</a:t>
              </a:r>
            </a:p>
          </p:txBody>
        </p:sp>
        <p:sp>
          <p:nvSpPr>
            <p:cNvPr id="325690" name="Text Box 58"/>
            <p:cNvSpPr txBox="1">
              <a:spLocks noChangeArrowheads="1"/>
            </p:cNvSpPr>
            <p:nvPr/>
          </p:nvSpPr>
          <p:spPr bwMode="auto">
            <a:xfrm>
              <a:off x="3408" y="2497"/>
              <a:ext cx="178" cy="192"/>
            </a:xfrm>
            <a:prstGeom prst="rect">
              <a:avLst/>
            </a:prstGeom>
            <a:noFill/>
            <a:ln w="9525">
              <a:noFill/>
              <a:miter lim="800000"/>
              <a:headEnd/>
              <a:tailEnd/>
            </a:ln>
            <a:effectLst/>
          </p:spPr>
          <p:txBody>
            <a:bodyPr wrap="none">
              <a:spAutoFit/>
            </a:bodyPr>
            <a:lstStyle/>
            <a:p>
              <a:pPr algn="l">
                <a:spcBef>
                  <a:spcPct val="0"/>
                </a:spcBef>
              </a:pPr>
              <a:r>
                <a:rPr lang="en-US" sz="1400" b="1" i="1"/>
                <a:t>J</a:t>
              </a:r>
            </a:p>
          </p:txBody>
        </p:sp>
        <p:sp>
          <p:nvSpPr>
            <p:cNvPr id="325694" name="Line 62"/>
            <p:cNvSpPr>
              <a:spLocks noChangeShapeType="1"/>
            </p:cNvSpPr>
            <p:nvPr/>
          </p:nvSpPr>
          <p:spPr bwMode="auto">
            <a:xfrm flipH="1">
              <a:off x="3312" y="2352"/>
              <a:ext cx="0" cy="576"/>
            </a:xfrm>
            <a:prstGeom prst="line">
              <a:avLst/>
            </a:prstGeom>
            <a:noFill/>
            <a:ln w="15875">
              <a:solidFill>
                <a:schemeClr val="tx1"/>
              </a:solidFill>
              <a:round/>
              <a:headEnd/>
              <a:tailEnd/>
            </a:ln>
            <a:effectLst/>
          </p:spPr>
          <p:txBody>
            <a:bodyPr wrap="none" anchor="ctr"/>
            <a:lstStyle/>
            <a:p>
              <a:endParaRPr lang="en-US"/>
            </a:p>
          </p:txBody>
        </p:sp>
        <p:sp>
          <p:nvSpPr>
            <p:cNvPr id="325695" name="Line 63"/>
            <p:cNvSpPr>
              <a:spLocks noChangeShapeType="1"/>
            </p:cNvSpPr>
            <p:nvPr/>
          </p:nvSpPr>
          <p:spPr bwMode="auto">
            <a:xfrm flipH="1">
              <a:off x="3216" y="2784"/>
              <a:ext cx="0" cy="384"/>
            </a:xfrm>
            <a:prstGeom prst="line">
              <a:avLst/>
            </a:prstGeom>
            <a:noFill/>
            <a:ln w="15875">
              <a:solidFill>
                <a:srgbClr val="0000CC"/>
              </a:solidFill>
              <a:round/>
              <a:headEnd/>
              <a:tailEnd/>
            </a:ln>
            <a:effectLst/>
          </p:spPr>
          <p:txBody>
            <a:bodyPr wrap="none" anchor="ctr"/>
            <a:lstStyle/>
            <a:p>
              <a:endParaRPr lang="en-US"/>
            </a:p>
          </p:txBody>
        </p:sp>
        <p:sp>
          <p:nvSpPr>
            <p:cNvPr id="325696" name="Line 64"/>
            <p:cNvSpPr>
              <a:spLocks noChangeShapeType="1"/>
            </p:cNvSpPr>
            <p:nvPr/>
          </p:nvSpPr>
          <p:spPr bwMode="auto">
            <a:xfrm flipV="1">
              <a:off x="3216" y="2784"/>
              <a:ext cx="240" cy="0"/>
            </a:xfrm>
            <a:prstGeom prst="line">
              <a:avLst/>
            </a:prstGeom>
            <a:noFill/>
            <a:ln w="15875">
              <a:solidFill>
                <a:srgbClr val="0000CC"/>
              </a:solidFill>
              <a:round/>
              <a:headEnd/>
              <a:tailEnd/>
            </a:ln>
            <a:effectLst/>
          </p:spPr>
          <p:txBody>
            <a:bodyPr wrap="none" anchor="ctr"/>
            <a:lstStyle/>
            <a:p>
              <a:endParaRPr lang="en-US"/>
            </a:p>
          </p:txBody>
        </p:sp>
        <p:sp>
          <p:nvSpPr>
            <p:cNvPr id="325697" name="Line 65"/>
            <p:cNvSpPr>
              <a:spLocks noChangeShapeType="1"/>
            </p:cNvSpPr>
            <p:nvPr/>
          </p:nvSpPr>
          <p:spPr bwMode="auto">
            <a:xfrm>
              <a:off x="3312" y="2928"/>
              <a:ext cx="144" cy="0"/>
            </a:xfrm>
            <a:prstGeom prst="line">
              <a:avLst/>
            </a:prstGeom>
            <a:noFill/>
            <a:ln w="15875">
              <a:solidFill>
                <a:schemeClr val="tx1"/>
              </a:solidFill>
              <a:round/>
              <a:headEnd/>
              <a:tailEnd/>
            </a:ln>
            <a:effectLst/>
          </p:spPr>
          <p:txBody>
            <a:bodyPr wrap="none" anchor="ctr"/>
            <a:lstStyle/>
            <a:p>
              <a:endParaRPr lang="en-US"/>
            </a:p>
          </p:txBody>
        </p:sp>
        <p:sp>
          <p:nvSpPr>
            <p:cNvPr id="325698" name="Oval 66"/>
            <p:cNvSpPr>
              <a:spLocks noChangeArrowheads="1"/>
            </p:cNvSpPr>
            <p:nvPr/>
          </p:nvSpPr>
          <p:spPr bwMode="auto">
            <a:xfrm>
              <a:off x="3295" y="2385"/>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25699" name="Text Box 67"/>
            <p:cNvSpPr txBox="1">
              <a:spLocks noChangeArrowheads="1"/>
            </p:cNvSpPr>
            <p:nvPr/>
          </p:nvSpPr>
          <p:spPr bwMode="auto">
            <a:xfrm>
              <a:off x="3792" y="2448"/>
              <a:ext cx="237" cy="192"/>
            </a:xfrm>
            <a:prstGeom prst="rect">
              <a:avLst/>
            </a:prstGeom>
            <a:noFill/>
            <a:ln w="9525">
              <a:noFill/>
              <a:miter lim="800000"/>
              <a:headEnd/>
              <a:tailEnd/>
            </a:ln>
            <a:effectLst/>
          </p:spPr>
          <p:txBody>
            <a:bodyPr wrap="none">
              <a:spAutoFit/>
            </a:bodyPr>
            <a:lstStyle/>
            <a:p>
              <a:pPr algn="l">
                <a:spcBef>
                  <a:spcPct val="0"/>
                </a:spcBef>
              </a:pPr>
              <a:r>
                <a:rPr lang="en-GB" sz="1400" b="1" i="1"/>
                <a:t>A</a:t>
              </a:r>
              <a:r>
                <a:rPr lang="en-GB" sz="1400" b="1" baseline="-25000"/>
                <a:t>2</a:t>
              </a:r>
              <a:endParaRPr lang="en-GB" sz="1400" b="1" i="1"/>
            </a:p>
          </p:txBody>
        </p:sp>
        <p:sp>
          <p:nvSpPr>
            <p:cNvPr id="325704" name="Line 72"/>
            <p:cNvSpPr>
              <a:spLocks noChangeShapeType="1"/>
            </p:cNvSpPr>
            <p:nvPr/>
          </p:nvSpPr>
          <p:spPr bwMode="auto">
            <a:xfrm>
              <a:off x="3792" y="2640"/>
              <a:ext cx="240" cy="0"/>
            </a:xfrm>
            <a:prstGeom prst="line">
              <a:avLst/>
            </a:prstGeom>
            <a:noFill/>
            <a:ln w="15875">
              <a:solidFill>
                <a:schemeClr val="tx1"/>
              </a:solidFill>
              <a:round/>
              <a:headEnd/>
              <a:tailEnd/>
            </a:ln>
            <a:effectLst/>
          </p:spPr>
          <p:txBody>
            <a:bodyPr wrap="none" anchor="ctr"/>
            <a:lstStyle/>
            <a:p>
              <a:endParaRPr lang="en-US"/>
            </a:p>
          </p:txBody>
        </p:sp>
        <p:grpSp>
          <p:nvGrpSpPr>
            <p:cNvPr id="325714" name="Group 82"/>
            <p:cNvGrpSpPr>
              <a:grpSpLocks/>
            </p:cNvGrpSpPr>
            <p:nvPr/>
          </p:nvGrpSpPr>
          <p:grpSpPr bwMode="auto">
            <a:xfrm>
              <a:off x="3456" y="2496"/>
              <a:ext cx="387" cy="528"/>
              <a:chOff x="3456" y="2496"/>
              <a:chExt cx="387" cy="528"/>
            </a:xfrm>
          </p:grpSpPr>
          <p:sp>
            <p:nvSpPr>
              <p:cNvPr id="325689" name="Rectangle 57"/>
              <p:cNvSpPr>
                <a:spLocks noChangeArrowheads="1"/>
              </p:cNvSpPr>
              <p:nvPr/>
            </p:nvSpPr>
            <p:spPr bwMode="auto">
              <a:xfrm>
                <a:off x="3456" y="2507"/>
                <a:ext cx="336" cy="517"/>
              </a:xfrm>
              <a:prstGeom prst="rect">
                <a:avLst/>
              </a:prstGeom>
              <a:noFill/>
              <a:ln w="19050">
                <a:solidFill>
                  <a:schemeClr val="tx1"/>
                </a:solidFill>
                <a:miter lim="800000"/>
                <a:headEnd/>
                <a:tailEnd/>
              </a:ln>
              <a:effectLst/>
            </p:spPr>
            <p:txBody>
              <a:bodyPr wrap="none" anchor="ctr"/>
              <a:lstStyle/>
              <a:p>
                <a:endParaRPr lang="en-US"/>
              </a:p>
            </p:txBody>
          </p:sp>
          <p:sp>
            <p:nvSpPr>
              <p:cNvPr id="325691" name="Text Box 59"/>
              <p:cNvSpPr txBox="1">
                <a:spLocks noChangeArrowheads="1"/>
              </p:cNvSpPr>
              <p:nvPr/>
            </p:nvSpPr>
            <p:spPr bwMode="auto">
              <a:xfrm>
                <a:off x="3612" y="2496"/>
                <a:ext cx="116" cy="192"/>
              </a:xfrm>
              <a:prstGeom prst="rect">
                <a:avLst/>
              </a:prstGeom>
              <a:noFill/>
              <a:ln w="9525">
                <a:noFill/>
                <a:miter lim="800000"/>
                <a:headEnd/>
                <a:tailEnd/>
              </a:ln>
              <a:effectLst/>
            </p:spPr>
            <p:txBody>
              <a:bodyPr wrap="none">
                <a:spAutoFit/>
              </a:bodyPr>
              <a:lstStyle/>
              <a:p>
                <a:pPr algn="l">
                  <a:spcBef>
                    <a:spcPct val="0"/>
                  </a:spcBef>
                </a:pPr>
                <a:endParaRPr lang="en-GB" sz="1400" b="1"/>
              </a:p>
            </p:txBody>
          </p:sp>
          <p:sp>
            <p:nvSpPr>
              <p:cNvPr id="325692" name="Text Box 60"/>
              <p:cNvSpPr txBox="1">
                <a:spLocks noChangeArrowheads="1"/>
              </p:cNvSpPr>
              <p:nvPr/>
            </p:nvSpPr>
            <p:spPr bwMode="auto">
              <a:xfrm>
                <a:off x="3600" y="2829"/>
                <a:ext cx="243" cy="192"/>
              </a:xfrm>
              <a:prstGeom prst="rect">
                <a:avLst/>
              </a:prstGeom>
              <a:noFill/>
              <a:ln w="9525">
                <a:noFill/>
                <a:miter lim="800000"/>
                <a:headEnd/>
                <a:tailEnd/>
              </a:ln>
              <a:effectLst/>
            </p:spPr>
            <p:txBody>
              <a:bodyPr>
                <a:spAutoFit/>
              </a:bodyPr>
              <a:lstStyle/>
              <a:p>
                <a:pPr algn="l">
                  <a:spcBef>
                    <a:spcPct val="0"/>
                  </a:spcBef>
                </a:pPr>
                <a:endParaRPr lang="en-GB" sz="1400" b="1" i="1"/>
              </a:p>
            </p:txBody>
          </p:sp>
          <p:sp>
            <p:nvSpPr>
              <p:cNvPr id="325693" name="AutoShape 61"/>
              <p:cNvSpPr>
                <a:spLocks noChangeArrowheads="1"/>
              </p:cNvSpPr>
              <p:nvPr/>
            </p:nvSpPr>
            <p:spPr bwMode="auto">
              <a:xfrm rot="5400000">
                <a:off x="3432" y="2760"/>
                <a:ext cx="96" cy="48"/>
              </a:xfrm>
              <a:prstGeom prst="triangle">
                <a:avLst>
                  <a:gd name="adj" fmla="val 50000"/>
                </a:avLst>
              </a:prstGeom>
              <a:noFill/>
              <a:ln w="15875">
                <a:solidFill>
                  <a:schemeClr val="tx1"/>
                </a:solidFill>
                <a:miter lim="800000"/>
                <a:headEnd/>
                <a:tailEnd/>
              </a:ln>
              <a:effectLst/>
            </p:spPr>
            <p:txBody>
              <a:bodyPr wrap="none" anchor="ctr"/>
              <a:lstStyle/>
              <a:p>
                <a:endParaRPr lang="en-US"/>
              </a:p>
            </p:txBody>
          </p:sp>
          <p:sp>
            <p:nvSpPr>
              <p:cNvPr id="325700" name="Text Box 68"/>
              <p:cNvSpPr txBox="1">
                <a:spLocks noChangeArrowheads="1"/>
              </p:cNvSpPr>
              <p:nvPr/>
            </p:nvSpPr>
            <p:spPr bwMode="auto">
              <a:xfrm>
                <a:off x="3464" y="2680"/>
                <a:ext cx="197" cy="192"/>
              </a:xfrm>
              <a:prstGeom prst="rect">
                <a:avLst/>
              </a:prstGeom>
              <a:noFill/>
              <a:ln w="9525">
                <a:noFill/>
                <a:miter lim="800000"/>
                <a:headEnd/>
                <a:tailEnd/>
              </a:ln>
              <a:effectLst/>
            </p:spPr>
            <p:txBody>
              <a:bodyPr wrap="none">
                <a:spAutoFit/>
              </a:bodyPr>
              <a:lstStyle/>
              <a:p>
                <a:pPr algn="l">
                  <a:spcBef>
                    <a:spcPct val="0"/>
                  </a:spcBef>
                </a:pPr>
                <a:r>
                  <a:rPr lang="en-GB" sz="1400" b="1" i="1"/>
                  <a:t>C</a:t>
                </a:r>
                <a:endParaRPr lang="en-GB" sz="1400" b="1"/>
              </a:p>
            </p:txBody>
          </p:sp>
          <p:grpSp>
            <p:nvGrpSpPr>
              <p:cNvPr id="325701" name="Group 69"/>
              <p:cNvGrpSpPr>
                <a:grpSpLocks/>
              </p:cNvGrpSpPr>
              <p:nvPr/>
            </p:nvGrpSpPr>
            <p:grpSpPr bwMode="auto">
              <a:xfrm>
                <a:off x="3600" y="2544"/>
                <a:ext cx="240" cy="432"/>
                <a:chOff x="1632" y="2352"/>
                <a:chExt cx="240" cy="432"/>
              </a:xfrm>
            </p:grpSpPr>
            <p:sp>
              <p:nvSpPr>
                <p:cNvPr id="325702" name="Text Box 70"/>
                <p:cNvSpPr txBox="1">
                  <a:spLocks noChangeArrowheads="1"/>
                </p:cNvSpPr>
                <p:nvPr/>
              </p:nvSpPr>
              <p:spPr bwMode="auto">
                <a:xfrm>
                  <a:off x="1632" y="2352"/>
                  <a:ext cx="203" cy="192"/>
                </a:xfrm>
                <a:prstGeom prst="rect">
                  <a:avLst/>
                </a:prstGeom>
                <a:noFill/>
                <a:ln w="9525">
                  <a:noFill/>
                  <a:miter lim="800000"/>
                  <a:headEnd/>
                  <a:tailEnd/>
                </a:ln>
                <a:effectLst/>
              </p:spPr>
              <p:txBody>
                <a:bodyPr wrap="none">
                  <a:spAutoFit/>
                </a:bodyPr>
                <a:lstStyle/>
                <a:p>
                  <a:pPr algn="l">
                    <a:spcBef>
                      <a:spcPct val="0"/>
                    </a:spcBef>
                  </a:pPr>
                  <a:r>
                    <a:rPr lang="en-GB" sz="1400" b="1" i="1"/>
                    <a:t>Q</a:t>
                  </a:r>
                  <a:endParaRPr lang="en-GB" sz="1400" b="1"/>
                </a:p>
              </p:txBody>
            </p:sp>
            <p:sp>
              <p:nvSpPr>
                <p:cNvPr id="325703" name="Rectangle 71"/>
                <p:cNvSpPr>
                  <a:spLocks noChangeArrowheads="1"/>
                </p:cNvSpPr>
                <p:nvPr/>
              </p:nvSpPr>
              <p:spPr bwMode="auto">
                <a:xfrm>
                  <a:off x="1632" y="2592"/>
                  <a:ext cx="240" cy="192"/>
                </a:xfrm>
                <a:prstGeom prst="rect">
                  <a:avLst/>
                </a:prstGeom>
                <a:noFill/>
                <a:ln w="9525">
                  <a:noFill/>
                  <a:miter lim="800000"/>
                  <a:headEnd/>
                  <a:tailEnd/>
                </a:ln>
                <a:effectLst/>
              </p:spPr>
              <p:txBody>
                <a:bodyPr>
                  <a:spAutoFit/>
                </a:bodyPr>
                <a:lstStyle/>
                <a:p>
                  <a:pPr algn="l"/>
                  <a:r>
                    <a:rPr lang="en-GB" sz="1400" b="1" i="1"/>
                    <a:t>Q'</a:t>
                  </a:r>
                  <a:endParaRPr lang="en-US" sz="1400" b="1" i="1"/>
                </a:p>
              </p:txBody>
            </p:sp>
          </p:grpSp>
          <p:sp>
            <p:nvSpPr>
              <p:cNvPr id="325705" name="Oval 73"/>
              <p:cNvSpPr>
                <a:spLocks noChangeArrowheads="1"/>
              </p:cNvSpPr>
              <p:nvPr/>
            </p:nvSpPr>
            <p:spPr bwMode="auto">
              <a:xfrm>
                <a:off x="3792" y="2856"/>
                <a:ext cx="48" cy="48"/>
              </a:xfrm>
              <a:prstGeom prst="ellipse">
                <a:avLst/>
              </a:prstGeom>
              <a:noFill/>
              <a:ln w="19050">
                <a:solidFill>
                  <a:schemeClr val="tx1"/>
                </a:solidFill>
                <a:round/>
                <a:headEnd/>
                <a:tailEnd/>
              </a:ln>
              <a:effectLst/>
            </p:spPr>
            <p:txBody>
              <a:bodyPr wrap="none" anchor="ctr"/>
              <a:lstStyle/>
              <a:p>
                <a:endParaRPr lang="en-US"/>
              </a:p>
            </p:txBody>
          </p:sp>
        </p:grpSp>
        <p:sp>
          <p:nvSpPr>
            <p:cNvPr id="325706" name="AutoShape 74"/>
            <p:cNvSpPr>
              <a:spLocks noChangeArrowheads="1"/>
            </p:cNvSpPr>
            <p:nvPr/>
          </p:nvSpPr>
          <p:spPr bwMode="auto">
            <a:xfrm>
              <a:off x="3024" y="2304"/>
              <a:ext cx="192" cy="192"/>
            </a:xfrm>
            <a:prstGeom prst="flowChartDelay">
              <a:avLst/>
            </a:prstGeom>
            <a:noFill/>
            <a:ln w="19050">
              <a:solidFill>
                <a:schemeClr val="tx1"/>
              </a:solidFill>
              <a:miter lim="800000"/>
              <a:headEnd/>
              <a:tailEnd/>
            </a:ln>
            <a:effectLst/>
          </p:spPr>
          <p:txBody>
            <a:bodyPr wrap="none" anchor="ctr"/>
            <a:lstStyle/>
            <a:p>
              <a:endParaRPr lang="en-US"/>
            </a:p>
          </p:txBody>
        </p:sp>
        <p:sp>
          <p:nvSpPr>
            <p:cNvPr id="325707" name="Line 75"/>
            <p:cNvSpPr>
              <a:spLocks noChangeShapeType="1"/>
            </p:cNvSpPr>
            <p:nvPr/>
          </p:nvSpPr>
          <p:spPr bwMode="auto">
            <a:xfrm>
              <a:off x="2256" y="2352"/>
              <a:ext cx="768" cy="0"/>
            </a:xfrm>
            <a:prstGeom prst="line">
              <a:avLst/>
            </a:prstGeom>
            <a:noFill/>
            <a:ln w="15875">
              <a:solidFill>
                <a:schemeClr val="tx1"/>
              </a:solidFill>
              <a:round/>
              <a:headEnd/>
              <a:tailEnd/>
            </a:ln>
            <a:effectLst/>
          </p:spPr>
          <p:txBody>
            <a:bodyPr wrap="none" anchor="ctr"/>
            <a:lstStyle/>
            <a:p>
              <a:endParaRPr lang="en-US"/>
            </a:p>
          </p:txBody>
        </p:sp>
        <p:sp>
          <p:nvSpPr>
            <p:cNvPr id="325708" name="Line 76"/>
            <p:cNvSpPr>
              <a:spLocks noChangeShapeType="1"/>
            </p:cNvSpPr>
            <p:nvPr/>
          </p:nvSpPr>
          <p:spPr bwMode="auto">
            <a:xfrm flipH="1">
              <a:off x="2976" y="2448"/>
              <a:ext cx="0" cy="192"/>
            </a:xfrm>
            <a:prstGeom prst="line">
              <a:avLst/>
            </a:prstGeom>
            <a:noFill/>
            <a:ln w="15875">
              <a:solidFill>
                <a:schemeClr val="tx1"/>
              </a:solidFill>
              <a:round/>
              <a:headEnd/>
              <a:tailEnd/>
            </a:ln>
            <a:effectLst/>
          </p:spPr>
          <p:txBody>
            <a:bodyPr wrap="none" anchor="ctr"/>
            <a:lstStyle/>
            <a:p>
              <a:endParaRPr lang="en-US"/>
            </a:p>
          </p:txBody>
        </p:sp>
        <p:sp>
          <p:nvSpPr>
            <p:cNvPr id="325709" name="Line 77"/>
            <p:cNvSpPr>
              <a:spLocks noChangeShapeType="1"/>
            </p:cNvSpPr>
            <p:nvPr/>
          </p:nvSpPr>
          <p:spPr bwMode="auto">
            <a:xfrm>
              <a:off x="2976" y="2448"/>
              <a:ext cx="48" cy="0"/>
            </a:xfrm>
            <a:prstGeom prst="line">
              <a:avLst/>
            </a:prstGeom>
            <a:noFill/>
            <a:ln w="15875">
              <a:solidFill>
                <a:schemeClr val="tx1"/>
              </a:solidFill>
              <a:round/>
              <a:headEnd/>
              <a:tailEnd/>
            </a:ln>
            <a:effectLst/>
          </p:spPr>
          <p:txBody>
            <a:bodyPr wrap="none" anchor="ctr"/>
            <a:lstStyle/>
            <a:p>
              <a:endParaRPr lang="en-US"/>
            </a:p>
          </p:txBody>
        </p:sp>
        <p:sp>
          <p:nvSpPr>
            <p:cNvPr id="325710" name="Line 78"/>
            <p:cNvSpPr>
              <a:spLocks noChangeShapeType="1"/>
            </p:cNvSpPr>
            <p:nvPr/>
          </p:nvSpPr>
          <p:spPr bwMode="auto">
            <a:xfrm>
              <a:off x="3216" y="2400"/>
              <a:ext cx="96" cy="0"/>
            </a:xfrm>
            <a:prstGeom prst="line">
              <a:avLst/>
            </a:prstGeom>
            <a:noFill/>
            <a:ln w="15875">
              <a:solidFill>
                <a:schemeClr val="tx1"/>
              </a:solidFill>
              <a:round/>
              <a:headEnd/>
              <a:tailEnd/>
            </a:ln>
            <a:effectLst/>
          </p:spPr>
          <p:txBody>
            <a:bodyPr wrap="none" anchor="ctr"/>
            <a:lstStyle/>
            <a:p>
              <a:endParaRPr lang="en-US"/>
            </a:p>
          </p:txBody>
        </p:sp>
        <p:sp>
          <p:nvSpPr>
            <p:cNvPr id="325711" name="Line 79"/>
            <p:cNvSpPr>
              <a:spLocks noChangeShapeType="1"/>
            </p:cNvSpPr>
            <p:nvPr/>
          </p:nvSpPr>
          <p:spPr bwMode="auto">
            <a:xfrm>
              <a:off x="3312" y="2352"/>
              <a:ext cx="768" cy="0"/>
            </a:xfrm>
            <a:prstGeom prst="line">
              <a:avLst/>
            </a:prstGeom>
            <a:noFill/>
            <a:ln w="15875">
              <a:solidFill>
                <a:schemeClr val="tx1"/>
              </a:solidFill>
              <a:round/>
              <a:headEnd/>
              <a:tailEnd/>
            </a:ln>
            <a:effectLst/>
          </p:spPr>
          <p:txBody>
            <a:bodyPr wrap="none" anchor="ctr"/>
            <a:lstStyle/>
            <a:p>
              <a:endParaRPr lang="en-US"/>
            </a:p>
          </p:txBody>
        </p:sp>
        <p:sp>
          <p:nvSpPr>
            <p:cNvPr id="325712" name="Line 80"/>
            <p:cNvSpPr>
              <a:spLocks noChangeShapeType="1"/>
            </p:cNvSpPr>
            <p:nvPr/>
          </p:nvSpPr>
          <p:spPr bwMode="auto">
            <a:xfrm>
              <a:off x="3312" y="2592"/>
              <a:ext cx="144" cy="0"/>
            </a:xfrm>
            <a:prstGeom prst="line">
              <a:avLst/>
            </a:prstGeom>
            <a:noFill/>
            <a:ln w="15875">
              <a:solidFill>
                <a:schemeClr val="tx1"/>
              </a:solidFill>
              <a:round/>
              <a:headEnd/>
              <a:tailEnd/>
            </a:ln>
            <a:effectLst/>
          </p:spPr>
          <p:txBody>
            <a:bodyPr wrap="none" anchor="ctr"/>
            <a:lstStyle/>
            <a:p>
              <a:endParaRPr lang="en-US"/>
            </a:p>
          </p:txBody>
        </p:sp>
        <p:sp>
          <p:nvSpPr>
            <p:cNvPr id="325713" name="Oval 81"/>
            <p:cNvSpPr>
              <a:spLocks noChangeArrowheads="1"/>
            </p:cNvSpPr>
            <p:nvPr/>
          </p:nvSpPr>
          <p:spPr bwMode="auto">
            <a:xfrm>
              <a:off x="3295" y="2577"/>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25716" name="AutoShape 84"/>
            <p:cNvSpPr>
              <a:spLocks noChangeArrowheads="1"/>
            </p:cNvSpPr>
            <p:nvPr/>
          </p:nvSpPr>
          <p:spPr bwMode="auto">
            <a:xfrm>
              <a:off x="4080" y="2304"/>
              <a:ext cx="192" cy="192"/>
            </a:xfrm>
            <a:prstGeom prst="flowChartDelay">
              <a:avLst/>
            </a:prstGeom>
            <a:noFill/>
            <a:ln w="19050">
              <a:solidFill>
                <a:schemeClr val="tx1"/>
              </a:solidFill>
              <a:miter lim="800000"/>
              <a:headEnd/>
              <a:tailEnd/>
            </a:ln>
            <a:effectLst/>
          </p:spPr>
          <p:txBody>
            <a:bodyPr wrap="none" anchor="ctr"/>
            <a:lstStyle/>
            <a:p>
              <a:endParaRPr lang="en-US"/>
            </a:p>
          </p:txBody>
        </p:sp>
        <p:sp>
          <p:nvSpPr>
            <p:cNvPr id="325717" name="Line 85"/>
            <p:cNvSpPr>
              <a:spLocks noChangeShapeType="1"/>
            </p:cNvSpPr>
            <p:nvPr/>
          </p:nvSpPr>
          <p:spPr bwMode="auto">
            <a:xfrm flipH="1">
              <a:off x="4032" y="2448"/>
              <a:ext cx="0" cy="192"/>
            </a:xfrm>
            <a:prstGeom prst="line">
              <a:avLst/>
            </a:prstGeom>
            <a:noFill/>
            <a:ln w="15875">
              <a:solidFill>
                <a:schemeClr val="tx1"/>
              </a:solidFill>
              <a:round/>
              <a:headEnd/>
              <a:tailEnd/>
            </a:ln>
            <a:effectLst/>
          </p:spPr>
          <p:txBody>
            <a:bodyPr wrap="none" anchor="ctr"/>
            <a:lstStyle/>
            <a:p>
              <a:endParaRPr lang="en-US"/>
            </a:p>
          </p:txBody>
        </p:sp>
        <p:sp>
          <p:nvSpPr>
            <p:cNvPr id="325718" name="Line 86"/>
            <p:cNvSpPr>
              <a:spLocks noChangeShapeType="1"/>
            </p:cNvSpPr>
            <p:nvPr/>
          </p:nvSpPr>
          <p:spPr bwMode="auto">
            <a:xfrm>
              <a:off x="4032" y="2448"/>
              <a:ext cx="48" cy="0"/>
            </a:xfrm>
            <a:prstGeom prst="line">
              <a:avLst/>
            </a:prstGeom>
            <a:noFill/>
            <a:ln w="15875">
              <a:solidFill>
                <a:schemeClr val="tx1"/>
              </a:solidFill>
              <a:round/>
              <a:headEnd/>
              <a:tailEnd/>
            </a:ln>
            <a:effectLst/>
          </p:spPr>
          <p:txBody>
            <a:bodyPr wrap="none" anchor="ctr"/>
            <a:lstStyle/>
            <a:p>
              <a:endParaRPr lang="en-US"/>
            </a:p>
          </p:txBody>
        </p:sp>
        <p:sp>
          <p:nvSpPr>
            <p:cNvPr id="325719" name="Line 87"/>
            <p:cNvSpPr>
              <a:spLocks noChangeShapeType="1"/>
            </p:cNvSpPr>
            <p:nvPr/>
          </p:nvSpPr>
          <p:spPr bwMode="auto">
            <a:xfrm>
              <a:off x="4272" y="2400"/>
              <a:ext cx="96" cy="0"/>
            </a:xfrm>
            <a:prstGeom prst="line">
              <a:avLst/>
            </a:prstGeom>
            <a:noFill/>
            <a:ln w="15875">
              <a:solidFill>
                <a:schemeClr val="tx1"/>
              </a:solidFill>
              <a:round/>
              <a:headEnd/>
              <a:tailEnd/>
            </a:ln>
            <a:effectLst/>
          </p:spPr>
          <p:txBody>
            <a:bodyPr wrap="none" anchor="ctr"/>
            <a:lstStyle/>
            <a:p>
              <a:endParaRPr lang="en-US"/>
            </a:p>
          </p:txBody>
        </p:sp>
        <p:sp>
          <p:nvSpPr>
            <p:cNvPr id="325720" name="Oval 88"/>
            <p:cNvSpPr>
              <a:spLocks noChangeArrowheads="1"/>
            </p:cNvSpPr>
            <p:nvPr/>
          </p:nvSpPr>
          <p:spPr bwMode="auto">
            <a:xfrm>
              <a:off x="4351" y="2577"/>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25721" name="Text Box 89"/>
            <p:cNvSpPr txBox="1">
              <a:spLocks noChangeArrowheads="1"/>
            </p:cNvSpPr>
            <p:nvPr/>
          </p:nvSpPr>
          <p:spPr bwMode="auto">
            <a:xfrm>
              <a:off x="4464" y="2832"/>
              <a:ext cx="197" cy="192"/>
            </a:xfrm>
            <a:prstGeom prst="rect">
              <a:avLst/>
            </a:prstGeom>
            <a:noFill/>
            <a:ln w="9525">
              <a:noFill/>
              <a:miter lim="800000"/>
              <a:headEnd/>
              <a:tailEnd/>
            </a:ln>
            <a:effectLst/>
          </p:spPr>
          <p:txBody>
            <a:bodyPr wrap="none">
              <a:spAutoFit/>
            </a:bodyPr>
            <a:lstStyle/>
            <a:p>
              <a:pPr algn="l">
                <a:spcBef>
                  <a:spcPct val="0"/>
                </a:spcBef>
              </a:pPr>
              <a:r>
                <a:rPr lang="en-US" sz="1400" b="1" i="1"/>
                <a:t>K</a:t>
              </a:r>
            </a:p>
          </p:txBody>
        </p:sp>
        <p:sp>
          <p:nvSpPr>
            <p:cNvPr id="325722" name="Text Box 90"/>
            <p:cNvSpPr txBox="1">
              <a:spLocks noChangeArrowheads="1"/>
            </p:cNvSpPr>
            <p:nvPr/>
          </p:nvSpPr>
          <p:spPr bwMode="auto">
            <a:xfrm>
              <a:off x="4464" y="2497"/>
              <a:ext cx="178" cy="192"/>
            </a:xfrm>
            <a:prstGeom prst="rect">
              <a:avLst/>
            </a:prstGeom>
            <a:noFill/>
            <a:ln w="9525">
              <a:noFill/>
              <a:miter lim="800000"/>
              <a:headEnd/>
              <a:tailEnd/>
            </a:ln>
            <a:effectLst/>
          </p:spPr>
          <p:txBody>
            <a:bodyPr wrap="none">
              <a:spAutoFit/>
            </a:bodyPr>
            <a:lstStyle/>
            <a:p>
              <a:pPr algn="l">
                <a:spcBef>
                  <a:spcPct val="0"/>
                </a:spcBef>
              </a:pPr>
              <a:r>
                <a:rPr lang="en-US" sz="1400" b="1" i="1"/>
                <a:t>J</a:t>
              </a:r>
            </a:p>
          </p:txBody>
        </p:sp>
        <p:sp>
          <p:nvSpPr>
            <p:cNvPr id="325723" name="Line 91"/>
            <p:cNvSpPr>
              <a:spLocks noChangeShapeType="1"/>
            </p:cNvSpPr>
            <p:nvPr/>
          </p:nvSpPr>
          <p:spPr bwMode="auto">
            <a:xfrm flipH="1">
              <a:off x="4272" y="2784"/>
              <a:ext cx="0" cy="384"/>
            </a:xfrm>
            <a:prstGeom prst="line">
              <a:avLst/>
            </a:prstGeom>
            <a:noFill/>
            <a:ln w="15875">
              <a:solidFill>
                <a:srgbClr val="0000CC"/>
              </a:solidFill>
              <a:round/>
              <a:headEnd/>
              <a:tailEnd/>
            </a:ln>
            <a:effectLst/>
          </p:spPr>
          <p:txBody>
            <a:bodyPr wrap="none" anchor="ctr"/>
            <a:lstStyle/>
            <a:p>
              <a:endParaRPr lang="en-US"/>
            </a:p>
          </p:txBody>
        </p:sp>
        <p:sp>
          <p:nvSpPr>
            <p:cNvPr id="325724" name="Line 92"/>
            <p:cNvSpPr>
              <a:spLocks noChangeShapeType="1"/>
            </p:cNvSpPr>
            <p:nvPr/>
          </p:nvSpPr>
          <p:spPr bwMode="auto">
            <a:xfrm flipV="1">
              <a:off x="4272" y="2784"/>
              <a:ext cx="240" cy="0"/>
            </a:xfrm>
            <a:prstGeom prst="line">
              <a:avLst/>
            </a:prstGeom>
            <a:noFill/>
            <a:ln w="15875">
              <a:solidFill>
                <a:srgbClr val="0000CC"/>
              </a:solidFill>
              <a:round/>
              <a:headEnd/>
              <a:tailEnd/>
            </a:ln>
            <a:effectLst/>
          </p:spPr>
          <p:txBody>
            <a:bodyPr wrap="none" anchor="ctr"/>
            <a:lstStyle/>
            <a:p>
              <a:endParaRPr lang="en-US"/>
            </a:p>
          </p:txBody>
        </p:sp>
        <p:sp>
          <p:nvSpPr>
            <p:cNvPr id="325725" name="Line 93"/>
            <p:cNvSpPr>
              <a:spLocks noChangeShapeType="1"/>
            </p:cNvSpPr>
            <p:nvPr/>
          </p:nvSpPr>
          <p:spPr bwMode="auto">
            <a:xfrm>
              <a:off x="4368" y="2928"/>
              <a:ext cx="144" cy="0"/>
            </a:xfrm>
            <a:prstGeom prst="line">
              <a:avLst/>
            </a:prstGeom>
            <a:noFill/>
            <a:ln w="15875">
              <a:solidFill>
                <a:schemeClr val="tx1"/>
              </a:solidFill>
              <a:round/>
              <a:headEnd/>
              <a:tailEnd/>
            </a:ln>
            <a:effectLst/>
          </p:spPr>
          <p:txBody>
            <a:bodyPr wrap="none" anchor="ctr"/>
            <a:lstStyle/>
            <a:p>
              <a:endParaRPr lang="en-US"/>
            </a:p>
          </p:txBody>
        </p:sp>
        <p:sp>
          <p:nvSpPr>
            <p:cNvPr id="325726" name="Text Box 94"/>
            <p:cNvSpPr txBox="1">
              <a:spLocks noChangeArrowheads="1"/>
            </p:cNvSpPr>
            <p:nvPr/>
          </p:nvSpPr>
          <p:spPr bwMode="auto">
            <a:xfrm>
              <a:off x="4848" y="2448"/>
              <a:ext cx="237" cy="192"/>
            </a:xfrm>
            <a:prstGeom prst="rect">
              <a:avLst/>
            </a:prstGeom>
            <a:noFill/>
            <a:ln w="9525">
              <a:noFill/>
              <a:miter lim="800000"/>
              <a:headEnd/>
              <a:tailEnd/>
            </a:ln>
            <a:effectLst/>
          </p:spPr>
          <p:txBody>
            <a:bodyPr wrap="none">
              <a:spAutoFit/>
            </a:bodyPr>
            <a:lstStyle/>
            <a:p>
              <a:pPr algn="l">
                <a:spcBef>
                  <a:spcPct val="0"/>
                </a:spcBef>
              </a:pPr>
              <a:r>
                <a:rPr lang="en-GB" sz="1400" b="1" i="1"/>
                <a:t>A</a:t>
              </a:r>
              <a:r>
                <a:rPr lang="en-GB" sz="1400" b="1" baseline="-25000"/>
                <a:t>3</a:t>
              </a:r>
              <a:endParaRPr lang="en-GB" sz="1400" b="1" i="1"/>
            </a:p>
          </p:txBody>
        </p:sp>
        <p:sp>
          <p:nvSpPr>
            <p:cNvPr id="325727" name="Line 95"/>
            <p:cNvSpPr>
              <a:spLocks noChangeShapeType="1"/>
            </p:cNvSpPr>
            <p:nvPr/>
          </p:nvSpPr>
          <p:spPr bwMode="auto">
            <a:xfrm>
              <a:off x="4848" y="2640"/>
              <a:ext cx="240" cy="0"/>
            </a:xfrm>
            <a:prstGeom prst="line">
              <a:avLst/>
            </a:prstGeom>
            <a:noFill/>
            <a:ln w="15875">
              <a:solidFill>
                <a:schemeClr val="tx1"/>
              </a:solidFill>
              <a:round/>
              <a:headEnd/>
              <a:tailEnd/>
            </a:ln>
            <a:effectLst/>
          </p:spPr>
          <p:txBody>
            <a:bodyPr wrap="none" anchor="ctr"/>
            <a:lstStyle/>
            <a:p>
              <a:endParaRPr lang="en-US"/>
            </a:p>
          </p:txBody>
        </p:sp>
        <p:grpSp>
          <p:nvGrpSpPr>
            <p:cNvPr id="325728" name="Group 96"/>
            <p:cNvGrpSpPr>
              <a:grpSpLocks/>
            </p:cNvGrpSpPr>
            <p:nvPr/>
          </p:nvGrpSpPr>
          <p:grpSpPr bwMode="auto">
            <a:xfrm>
              <a:off x="4512" y="2496"/>
              <a:ext cx="387" cy="528"/>
              <a:chOff x="3456" y="2496"/>
              <a:chExt cx="387" cy="528"/>
            </a:xfrm>
          </p:grpSpPr>
          <p:sp>
            <p:nvSpPr>
              <p:cNvPr id="325729" name="Rectangle 97"/>
              <p:cNvSpPr>
                <a:spLocks noChangeArrowheads="1"/>
              </p:cNvSpPr>
              <p:nvPr/>
            </p:nvSpPr>
            <p:spPr bwMode="auto">
              <a:xfrm>
                <a:off x="3456" y="2507"/>
                <a:ext cx="336" cy="517"/>
              </a:xfrm>
              <a:prstGeom prst="rect">
                <a:avLst/>
              </a:prstGeom>
              <a:noFill/>
              <a:ln w="19050">
                <a:solidFill>
                  <a:schemeClr val="tx1"/>
                </a:solidFill>
                <a:miter lim="800000"/>
                <a:headEnd/>
                <a:tailEnd/>
              </a:ln>
              <a:effectLst/>
            </p:spPr>
            <p:txBody>
              <a:bodyPr wrap="none" anchor="ctr"/>
              <a:lstStyle/>
              <a:p>
                <a:endParaRPr lang="en-US"/>
              </a:p>
            </p:txBody>
          </p:sp>
          <p:sp>
            <p:nvSpPr>
              <p:cNvPr id="325730" name="Text Box 98"/>
              <p:cNvSpPr txBox="1">
                <a:spLocks noChangeArrowheads="1"/>
              </p:cNvSpPr>
              <p:nvPr/>
            </p:nvSpPr>
            <p:spPr bwMode="auto">
              <a:xfrm>
                <a:off x="3612" y="2496"/>
                <a:ext cx="116" cy="192"/>
              </a:xfrm>
              <a:prstGeom prst="rect">
                <a:avLst/>
              </a:prstGeom>
              <a:noFill/>
              <a:ln w="9525">
                <a:noFill/>
                <a:miter lim="800000"/>
                <a:headEnd/>
                <a:tailEnd/>
              </a:ln>
              <a:effectLst/>
            </p:spPr>
            <p:txBody>
              <a:bodyPr wrap="none">
                <a:spAutoFit/>
              </a:bodyPr>
              <a:lstStyle/>
              <a:p>
                <a:pPr algn="l">
                  <a:spcBef>
                    <a:spcPct val="0"/>
                  </a:spcBef>
                </a:pPr>
                <a:endParaRPr lang="en-GB" sz="1400" b="1"/>
              </a:p>
            </p:txBody>
          </p:sp>
          <p:sp>
            <p:nvSpPr>
              <p:cNvPr id="325731" name="Text Box 99"/>
              <p:cNvSpPr txBox="1">
                <a:spLocks noChangeArrowheads="1"/>
              </p:cNvSpPr>
              <p:nvPr/>
            </p:nvSpPr>
            <p:spPr bwMode="auto">
              <a:xfrm>
                <a:off x="3600" y="2829"/>
                <a:ext cx="243" cy="192"/>
              </a:xfrm>
              <a:prstGeom prst="rect">
                <a:avLst/>
              </a:prstGeom>
              <a:noFill/>
              <a:ln w="9525">
                <a:noFill/>
                <a:miter lim="800000"/>
                <a:headEnd/>
                <a:tailEnd/>
              </a:ln>
              <a:effectLst/>
            </p:spPr>
            <p:txBody>
              <a:bodyPr>
                <a:spAutoFit/>
              </a:bodyPr>
              <a:lstStyle/>
              <a:p>
                <a:pPr algn="l">
                  <a:spcBef>
                    <a:spcPct val="0"/>
                  </a:spcBef>
                </a:pPr>
                <a:endParaRPr lang="en-GB" sz="1400" b="1" i="1"/>
              </a:p>
            </p:txBody>
          </p:sp>
          <p:sp>
            <p:nvSpPr>
              <p:cNvPr id="325732" name="AutoShape 100"/>
              <p:cNvSpPr>
                <a:spLocks noChangeArrowheads="1"/>
              </p:cNvSpPr>
              <p:nvPr/>
            </p:nvSpPr>
            <p:spPr bwMode="auto">
              <a:xfrm rot="5400000">
                <a:off x="3432" y="2760"/>
                <a:ext cx="96" cy="48"/>
              </a:xfrm>
              <a:prstGeom prst="triangle">
                <a:avLst>
                  <a:gd name="adj" fmla="val 50000"/>
                </a:avLst>
              </a:prstGeom>
              <a:noFill/>
              <a:ln w="15875">
                <a:solidFill>
                  <a:schemeClr val="tx1"/>
                </a:solidFill>
                <a:miter lim="800000"/>
                <a:headEnd/>
                <a:tailEnd/>
              </a:ln>
              <a:effectLst/>
            </p:spPr>
            <p:txBody>
              <a:bodyPr wrap="none" anchor="ctr"/>
              <a:lstStyle/>
              <a:p>
                <a:endParaRPr lang="en-US"/>
              </a:p>
            </p:txBody>
          </p:sp>
          <p:sp>
            <p:nvSpPr>
              <p:cNvPr id="325733" name="Text Box 101"/>
              <p:cNvSpPr txBox="1">
                <a:spLocks noChangeArrowheads="1"/>
              </p:cNvSpPr>
              <p:nvPr/>
            </p:nvSpPr>
            <p:spPr bwMode="auto">
              <a:xfrm>
                <a:off x="3464" y="2680"/>
                <a:ext cx="197" cy="192"/>
              </a:xfrm>
              <a:prstGeom prst="rect">
                <a:avLst/>
              </a:prstGeom>
              <a:noFill/>
              <a:ln w="9525">
                <a:noFill/>
                <a:miter lim="800000"/>
                <a:headEnd/>
                <a:tailEnd/>
              </a:ln>
              <a:effectLst/>
            </p:spPr>
            <p:txBody>
              <a:bodyPr wrap="none">
                <a:spAutoFit/>
              </a:bodyPr>
              <a:lstStyle/>
              <a:p>
                <a:pPr algn="l">
                  <a:spcBef>
                    <a:spcPct val="0"/>
                  </a:spcBef>
                </a:pPr>
                <a:r>
                  <a:rPr lang="en-GB" sz="1400" b="1" i="1"/>
                  <a:t>C</a:t>
                </a:r>
                <a:endParaRPr lang="en-GB" sz="1400" b="1"/>
              </a:p>
            </p:txBody>
          </p:sp>
          <p:grpSp>
            <p:nvGrpSpPr>
              <p:cNvPr id="325734" name="Group 102"/>
              <p:cNvGrpSpPr>
                <a:grpSpLocks/>
              </p:cNvGrpSpPr>
              <p:nvPr/>
            </p:nvGrpSpPr>
            <p:grpSpPr bwMode="auto">
              <a:xfrm>
                <a:off x="3600" y="2544"/>
                <a:ext cx="240" cy="432"/>
                <a:chOff x="1632" y="2352"/>
                <a:chExt cx="240" cy="432"/>
              </a:xfrm>
            </p:grpSpPr>
            <p:sp>
              <p:nvSpPr>
                <p:cNvPr id="325735" name="Text Box 103"/>
                <p:cNvSpPr txBox="1">
                  <a:spLocks noChangeArrowheads="1"/>
                </p:cNvSpPr>
                <p:nvPr/>
              </p:nvSpPr>
              <p:spPr bwMode="auto">
                <a:xfrm>
                  <a:off x="1632" y="2352"/>
                  <a:ext cx="203" cy="192"/>
                </a:xfrm>
                <a:prstGeom prst="rect">
                  <a:avLst/>
                </a:prstGeom>
                <a:noFill/>
                <a:ln w="9525">
                  <a:noFill/>
                  <a:miter lim="800000"/>
                  <a:headEnd/>
                  <a:tailEnd/>
                </a:ln>
                <a:effectLst/>
              </p:spPr>
              <p:txBody>
                <a:bodyPr wrap="none">
                  <a:spAutoFit/>
                </a:bodyPr>
                <a:lstStyle/>
                <a:p>
                  <a:pPr algn="l">
                    <a:spcBef>
                      <a:spcPct val="0"/>
                    </a:spcBef>
                  </a:pPr>
                  <a:r>
                    <a:rPr lang="en-GB" sz="1400" b="1" i="1"/>
                    <a:t>Q</a:t>
                  </a:r>
                  <a:endParaRPr lang="en-GB" sz="1400" b="1"/>
                </a:p>
              </p:txBody>
            </p:sp>
            <p:sp>
              <p:nvSpPr>
                <p:cNvPr id="325736" name="Rectangle 104"/>
                <p:cNvSpPr>
                  <a:spLocks noChangeArrowheads="1"/>
                </p:cNvSpPr>
                <p:nvPr/>
              </p:nvSpPr>
              <p:spPr bwMode="auto">
                <a:xfrm>
                  <a:off x="1632" y="2592"/>
                  <a:ext cx="240" cy="192"/>
                </a:xfrm>
                <a:prstGeom prst="rect">
                  <a:avLst/>
                </a:prstGeom>
                <a:noFill/>
                <a:ln w="9525">
                  <a:noFill/>
                  <a:miter lim="800000"/>
                  <a:headEnd/>
                  <a:tailEnd/>
                </a:ln>
                <a:effectLst/>
              </p:spPr>
              <p:txBody>
                <a:bodyPr>
                  <a:spAutoFit/>
                </a:bodyPr>
                <a:lstStyle/>
                <a:p>
                  <a:pPr algn="l"/>
                  <a:r>
                    <a:rPr lang="en-GB" sz="1400" b="1" i="1"/>
                    <a:t>Q'</a:t>
                  </a:r>
                  <a:endParaRPr lang="en-US" sz="1400" b="1" i="1"/>
                </a:p>
              </p:txBody>
            </p:sp>
          </p:grpSp>
          <p:sp>
            <p:nvSpPr>
              <p:cNvPr id="325737" name="Oval 105"/>
              <p:cNvSpPr>
                <a:spLocks noChangeArrowheads="1"/>
              </p:cNvSpPr>
              <p:nvPr/>
            </p:nvSpPr>
            <p:spPr bwMode="auto">
              <a:xfrm>
                <a:off x="3792" y="2856"/>
                <a:ext cx="48" cy="48"/>
              </a:xfrm>
              <a:prstGeom prst="ellipse">
                <a:avLst/>
              </a:prstGeom>
              <a:noFill/>
              <a:ln w="19050">
                <a:solidFill>
                  <a:schemeClr val="tx1"/>
                </a:solidFill>
                <a:round/>
                <a:headEnd/>
                <a:tailEnd/>
              </a:ln>
              <a:effectLst/>
            </p:spPr>
            <p:txBody>
              <a:bodyPr wrap="none" anchor="ctr"/>
              <a:lstStyle/>
              <a:p>
                <a:endParaRPr lang="en-US"/>
              </a:p>
            </p:txBody>
          </p:sp>
        </p:grpSp>
        <p:sp>
          <p:nvSpPr>
            <p:cNvPr id="325738" name="Line 106"/>
            <p:cNvSpPr>
              <a:spLocks noChangeShapeType="1"/>
            </p:cNvSpPr>
            <p:nvPr/>
          </p:nvSpPr>
          <p:spPr bwMode="auto">
            <a:xfrm>
              <a:off x="4368" y="2592"/>
              <a:ext cx="144" cy="0"/>
            </a:xfrm>
            <a:prstGeom prst="line">
              <a:avLst/>
            </a:prstGeom>
            <a:noFill/>
            <a:ln w="15875">
              <a:solidFill>
                <a:schemeClr val="tx1"/>
              </a:solidFill>
              <a:round/>
              <a:headEnd/>
              <a:tailEnd/>
            </a:ln>
            <a:effectLst/>
          </p:spPr>
          <p:txBody>
            <a:bodyPr wrap="none" anchor="ctr"/>
            <a:lstStyle/>
            <a:p>
              <a:endParaRPr lang="en-US"/>
            </a:p>
          </p:txBody>
        </p:sp>
        <p:sp>
          <p:nvSpPr>
            <p:cNvPr id="325742" name="Line 110"/>
            <p:cNvSpPr>
              <a:spLocks noChangeShapeType="1"/>
            </p:cNvSpPr>
            <p:nvPr/>
          </p:nvSpPr>
          <p:spPr bwMode="auto">
            <a:xfrm flipH="1">
              <a:off x="4368" y="2400"/>
              <a:ext cx="0" cy="528"/>
            </a:xfrm>
            <a:prstGeom prst="line">
              <a:avLst/>
            </a:prstGeom>
            <a:noFill/>
            <a:ln w="15875">
              <a:solidFill>
                <a:schemeClr val="tx1"/>
              </a:solidFill>
              <a:round/>
              <a:headEnd/>
              <a:tailEnd/>
            </a:ln>
            <a:effectLst/>
          </p:spPr>
          <p:txBody>
            <a:bodyPr wrap="none" anchor="ctr"/>
            <a:lstStyle/>
            <a:p>
              <a:endParaRPr lang="en-US"/>
            </a:p>
          </p:txBody>
        </p:sp>
        <p:sp>
          <p:nvSpPr>
            <p:cNvPr id="325743" name="Oval 111"/>
            <p:cNvSpPr>
              <a:spLocks noChangeArrowheads="1"/>
            </p:cNvSpPr>
            <p:nvPr/>
          </p:nvSpPr>
          <p:spPr bwMode="auto">
            <a:xfrm>
              <a:off x="2144" y="3144"/>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25744" name="Oval 112"/>
            <p:cNvSpPr>
              <a:spLocks noChangeArrowheads="1"/>
            </p:cNvSpPr>
            <p:nvPr/>
          </p:nvSpPr>
          <p:spPr bwMode="auto">
            <a:xfrm>
              <a:off x="3200" y="3144"/>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25745" name="Text Box 113"/>
            <p:cNvSpPr txBox="1">
              <a:spLocks noChangeArrowheads="1"/>
            </p:cNvSpPr>
            <p:nvPr/>
          </p:nvSpPr>
          <p:spPr bwMode="auto">
            <a:xfrm>
              <a:off x="3168" y="2160"/>
              <a:ext cx="389" cy="192"/>
            </a:xfrm>
            <a:prstGeom prst="rect">
              <a:avLst/>
            </a:prstGeom>
            <a:noFill/>
            <a:ln w="9525">
              <a:noFill/>
              <a:miter lim="800000"/>
              <a:headEnd/>
              <a:tailEnd/>
            </a:ln>
            <a:effectLst/>
          </p:spPr>
          <p:txBody>
            <a:bodyPr wrap="none">
              <a:spAutoFit/>
            </a:bodyPr>
            <a:lstStyle/>
            <a:p>
              <a:pPr algn="l">
                <a:spcBef>
                  <a:spcPct val="0"/>
                </a:spcBef>
              </a:pPr>
              <a:r>
                <a:rPr lang="en-GB" sz="1400" b="1" i="1"/>
                <a:t>A</a:t>
              </a:r>
              <a:r>
                <a:rPr lang="en-GB" sz="1400" b="1" baseline="-25000"/>
                <a:t>1</a:t>
              </a:r>
              <a:r>
                <a:rPr lang="en-GB" sz="1400" b="1" i="1"/>
                <a:t>.A</a:t>
              </a:r>
              <a:r>
                <a:rPr lang="en-GB" sz="1400" b="1" baseline="-25000"/>
                <a:t>0</a:t>
              </a:r>
            </a:p>
          </p:txBody>
        </p:sp>
        <p:sp>
          <p:nvSpPr>
            <p:cNvPr id="325746" name="Text Box 114"/>
            <p:cNvSpPr txBox="1">
              <a:spLocks noChangeArrowheads="1"/>
            </p:cNvSpPr>
            <p:nvPr/>
          </p:nvSpPr>
          <p:spPr bwMode="auto">
            <a:xfrm>
              <a:off x="4224" y="2208"/>
              <a:ext cx="541" cy="192"/>
            </a:xfrm>
            <a:prstGeom prst="rect">
              <a:avLst/>
            </a:prstGeom>
            <a:noFill/>
            <a:ln w="9525">
              <a:noFill/>
              <a:miter lim="800000"/>
              <a:headEnd/>
              <a:tailEnd/>
            </a:ln>
            <a:effectLst/>
          </p:spPr>
          <p:txBody>
            <a:bodyPr wrap="none">
              <a:spAutoFit/>
            </a:bodyPr>
            <a:lstStyle/>
            <a:p>
              <a:pPr algn="l">
                <a:spcBef>
                  <a:spcPct val="0"/>
                </a:spcBef>
              </a:pPr>
              <a:r>
                <a:rPr lang="en-GB" sz="1400" b="1" i="1"/>
                <a:t>A</a:t>
              </a:r>
              <a:r>
                <a:rPr lang="en-GB" sz="1400" b="1" baseline="-25000"/>
                <a:t>2</a:t>
              </a:r>
              <a:r>
                <a:rPr lang="en-GB" sz="1400" b="1" i="1"/>
                <a:t>.A</a:t>
              </a:r>
              <a:r>
                <a:rPr lang="en-GB" sz="1400" b="1" baseline="-25000"/>
                <a:t>1</a:t>
              </a:r>
              <a:r>
                <a:rPr lang="en-GB" sz="1400" b="1" i="1"/>
                <a:t>.A</a:t>
              </a:r>
              <a:r>
                <a:rPr lang="en-GB" sz="1400" b="1" baseline="-25000"/>
                <a:t>0</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dirty="0"/>
              <a:t>Introduction: Counters</a:t>
            </a:r>
          </a:p>
        </p:txBody>
      </p:sp>
      <p:sp>
        <p:nvSpPr>
          <p:cNvPr id="240643" name="Rectangle 3"/>
          <p:cNvSpPr>
            <a:spLocks noGrp="1" noChangeArrowheads="1"/>
          </p:cNvSpPr>
          <p:nvPr>
            <p:ph sz="quarter" idx="1"/>
          </p:nvPr>
        </p:nvSpPr>
        <p:spPr>
          <a:xfrm>
            <a:off x="685800" y="1295400"/>
            <a:ext cx="8229600" cy="4572000"/>
          </a:xfrm>
        </p:spPr>
        <p:txBody>
          <a:bodyPr>
            <a:normAutofit fontScale="92500"/>
          </a:bodyPr>
          <a:lstStyle/>
          <a:p>
            <a:pPr algn="just">
              <a:spcBef>
                <a:spcPct val="40000"/>
              </a:spcBef>
              <a:buSzPct val="120000"/>
              <a:buFont typeface="Wingdings" pitchFamily="2" charset="2"/>
              <a:buChar char="§"/>
            </a:pPr>
            <a:r>
              <a:rPr lang="en-US" dirty="0" smtClean="0">
                <a:solidFill>
                  <a:srgbClr val="0000CC"/>
                </a:solidFill>
              </a:rPr>
              <a:t>Counter</a:t>
            </a:r>
            <a:r>
              <a:rPr lang="en-US" dirty="0" smtClean="0"/>
              <a:t> is a sequential circuit consisting of a set of flip-flops which can go through sequence of states.</a:t>
            </a:r>
          </a:p>
          <a:p>
            <a:pPr algn="just">
              <a:spcBef>
                <a:spcPct val="40000"/>
              </a:spcBef>
              <a:buSzPct val="120000"/>
              <a:buFont typeface="Wingdings" pitchFamily="2" charset="2"/>
              <a:buChar char="§"/>
            </a:pPr>
            <a:r>
              <a:rPr lang="en-US" dirty="0" smtClean="0"/>
              <a:t>It is used to count the number of clock cycles.</a:t>
            </a:r>
          </a:p>
          <a:p>
            <a:pPr algn="just">
              <a:spcBef>
                <a:spcPct val="40000"/>
              </a:spcBef>
              <a:buSzPct val="120000"/>
              <a:buFont typeface="Wingdings" pitchFamily="2" charset="2"/>
              <a:buChar char="§"/>
            </a:pPr>
            <a:r>
              <a:rPr lang="en-US" dirty="0" smtClean="0"/>
              <a:t>Since the clock pulses occur at known intervals, the counter can be used for measuring time such as period or frequency.</a:t>
            </a:r>
          </a:p>
          <a:p>
            <a:pPr algn="just">
              <a:spcBef>
                <a:spcPct val="40000"/>
              </a:spcBef>
              <a:buSzPct val="120000"/>
              <a:buFont typeface="Wingdings" pitchFamily="2" charset="2"/>
              <a:buChar char="§"/>
            </a:pPr>
            <a:r>
              <a:rPr lang="en-IN" dirty="0" smtClean="0"/>
              <a:t>In addition to being a storage element, a flip-flop also can be used as a counter by stacking flip-flops serially by connecting series of flip-flops. </a:t>
            </a:r>
          </a:p>
          <a:p>
            <a:pPr algn="just">
              <a:spcBef>
                <a:spcPct val="40000"/>
              </a:spcBef>
              <a:buSzPct val="120000"/>
              <a:buFont typeface="Wingdings" pitchFamily="2" charset="2"/>
              <a:buChar char="§"/>
            </a:pPr>
            <a:r>
              <a:rPr lang="en-IN" dirty="0" smtClean="0"/>
              <a:t>The counting depends on the number of counts or number of distinct states the counter has. </a:t>
            </a:r>
          </a:p>
          <a:p>
            <a:pPr algn="just">
              <a:spcBef>
                <a:spcPct val="40000"/>
              </a:spcBef>
              <a:buSzPct val="120000"/>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en-US"/>
              <a:t>Up/Down Synchronous Counters</a:t>
            </a:r>
          </a:p>
        </p:txBody>
      </p:sp>
      <p:sp>
        <p:nvSpPr>
          <p:cNvPr id="328707" name="Rectangle 3"/>
          <p:cNvSpPr>
            <a:spLocks noGrp="1" noChangeArrowheads="1"/>
          </p:cNvSpPr>
          <p:nvPr>
            <p:ph sz="quarter" idx="1"/>
          </p:nvPr>
        </p:nvSpPr>
        <p:spPr>
          <a:xfrm>
            <a:off x="1143000" y="1295400"/>
            <a:ext cx="7543800" cy="3124200"/>
          </a:xfrm>
        </p:spPr>
        <p:txBody>
          <a:bodyPr>
            <a:normAutofit lnSpcReduction="10000"/>
          </a:bodyPr>
          <a:lstStyle/>
          <a:p>
            <a:pPr>
              <a:spcBef>
                <a:spcPct val="40000"/>
              </a:spcBef>
              <a:buSzPct val="120000"/>
              <a:buFont typeface="Wingdings" pitchFamily="2" charset="2"/>
              <a:buChar char="§"/>
            </a:pPr>
            <a:r>
              <a:rPr lang="en-US">
                <a:solidFill>
                  <a:srgbClr val="0000CC"/>
                </a:solidFill>
              </a:rPr>
              <a:t>Up/down synchronous counter</a:t>
            </a:r>
            <a:r>
              <a:rPr lang="en-US"/>
              <a:t>: a </a:t>
            </a:r>
            <a:r>
              <a:rPr lang="en-US" i="1"/>
              <a:t>bidirectional</a:t>
            </a:r>
            <a:r>
              <a:rPr lang="en-US"/>
              <a:t> counter that is capable of counting either up or down.</a:t>
            </a:r>
          </a:p>
          <a:p>
            <a:pPr>
              <a:spcBef>
                <a:spcPct val="40000"/>
              </a:spcBef>
              <a:buSzPct val="120000"/>
              <a:buFont typeface="Wingdings" pitchFamily="2" charset="2"/>
              <a:buChar char="§"/>
            </a:pPr>
            <a:r>
              <a:rPr lang="en-US"/>
              <a:t>An input (control) line </a:t>
            </a:r>
            <a:r>
              <a:rPr lang="en-US" i="1"/>
              <a:t>Up</a:t>
            </a:r>
            <a:r>
              <a:rPr lang="en-US"/>
              <a:t>/</a:t>
            </a:r>
            <a:r>
              <a:rPr lang="en-US" i="1"/>
              <a:t>Down</a:t>
            </a:r>
            <a:r>
              <a:rPr lang="en-US"/>
              <a:t> (or simply </a:t>
            </a:r>
            <a:r>
              <a:rPr lang="en-US" i="1"/>
              <a:t>Up</a:t>
            </a:r>
            <a:r>
              <a:rPr lang="en-US"/>
              <a:t>) specifies the direction of counting.</a:t>
            </a:r>
          </a:p>
          <a:p>
            <a:pPr lvl="1">
              <a:spcBef>
                <a:spcPct val="40000"/>
              </a:spcBef>
              <a:buSzPct val="90000"/>
              <a:buFont typeface="Wingdings" pitchFamily="2" charset="2"/>
              <a:buChar char="v"/>
            </a:pPr>
            <a:r>
              <a:rPr lang="en-US" i="1"/>
              <a:t>Up</a:t>
            </a:r>
            <a:r>
              <a:rPr lang="en-US"/>
              <a:t>/</a:t>
            </a:r>
            <a:r>
              <a:rPr lang="en-US" i="1"/>
              <a:t>Down</a:t>
            </a:r>
            <a:r>
              <a:rPr lang="en-US"/>
              <a:t> = 1 </a:t>
            </a:r>
            <a:r>
              <a:rPr lang="en-US">
                <a:sym typeface="Symbol" pitchFamily="18" charset="2"/>
              </a:rPr>
              <a:t></a:t>
            </a:r>
            <a:r>
              <a:rPr lang="en-US"/>
              <a:t> Count upward</a:t>
            </a:r>
          </a:p>
          <a:p>
            <a:pPr lvl="1">
              <a:spcBef>
                <a:spcPct val="40000"/>
              </a:spcBef>
              <a:buSzPct val="90000"/>
              <a:buFont typeface="Wingdings" pitchFamily="2" charset="2"/>
              <a:buChar char="v"/>
            </a:pPr>
            <a:r>
              <a:rPr lang="en-US" i="1"/>
              <a:t>Up</a:t>
            </a:r>
            <a:r>
              <a:rPr lang="en-US"/>
              <a:t>/</a:t>
            </a:r>
            <a:r>
              <a:rPr lang="en-US" i="1"/>
              <a:t>Down</a:t>
            </a:r>
            <a:r>
              <a:rPr lang="en-US"/>
              <a:t> = 0 </a:t>
            </a:r>
            <a:r>
              <a:rPr lang="en-US">
                <a:sym typeface="Symbol" pitchFamily="18" charset="2"/>
              </a:rPr>
              <a:t></a:t>
            </a:r>
            <a:r>
              <a:rPr lang="en-US"/>
              <a:t> Count downward</a:t>
            </a:r>
          </a:p>
        </p:txBody>
      </p:sp>
      <p:sp>
        <p:nvSpPr>
          <p:cNvPr id="328836" name="Line 132"/>
          <p:cNvSpPr>
            <a:spLocks noChangeShapeType="1"/>
          </p:cNvSpPr>
          <p:nvPr/>
        </p:nvSpPr>
        <p:spPr bwMode="auto">
          <a:xfrm>
            <a:off x="5105400" y="2590800"/>
            <a:ext cx="685800" cy="0"/>
          </a:xfrm>
          <a:prstGeom prst="line">
            <a:avLst/>
          </a:prstGeom>
          <a:noFill/>
          <a:ln w="15875">
            <a:solidFill>
              <a:schemeClr val="tx1"/>
            </a:solidFill>
            <a:round/>
            <a:headEnd/>
            <a:tailEnd/>
          </a:ln>
          <a:effectLst/>
        </p:spPr>
        <p:txBody>
          <a:bodyPr wrap="none" anchor="ctr"/>
          <a:lstStyle/>
          <a:p>
            <a:endParaRPr lang="en-US"/>
          </a:p>
        </p:txBody>
      </p:sp>
      <p:sp>
        <p:nvSpPr>
          <p:cNvPr id="328837" name="Line 133"/>
          <p:cNvSpPr>
            <a:spLocks noChangeShapeType="1"/>
          </p:cNvSpPr>
          <p:nvPr/>
        </p:nvSpPr>
        <p:spPr bwMode="auto">
          <a:xfrm>
            <a:off x="2286000" y="3429000"/>
            <a:ext cx="609600" cy="0"/>
          </a:xfrm>
          <a:prstGeom prst="line">
            <a:avLst/>
          </a:prstGeom>
          <a:noFill/>
          <a:ln w="15875">
            <a:solidFill>
              <a:schemeClr val="tx1"/>
            </a:solidFill>
            <a:round/>
            <a:headEnd/>
            <a:tailEnd/>
          </a:ln>
          <a:effectLst/>
        </p:spPr>
        <p:txBody>
          <a:bodyPr wrap="none" anchor="ctr"/>
          <a:lstStyle/>
          <a:p>
            <a:endParaRPr lang="en-US"/>
          </a:p>
        </p:txBody>
      </p:sp>
      <p:sp>
        <p:nvSpPr>
          <p:cNvPr id="328838" name="Line 134"/>
          <p:cNvSpPr>
            <a:spLocks noChangeShapeType="1"/>
          </p:cNvSpPr>
          <p:nvPr/>
        </p:nvSpPr>
        <p:spPr bwMode="auto">
          <a:xfrm>
            <a:off x="2209800" y="3886200"/>
            <a:ext cx="609600" cy="0"/>
          </a:xfrm>
          <a:prstGeom prst="line">
            <a:avLst/>
          </a:prstGeom>
          <a:noFill/>
          <a:ln w="1587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a:t>Up/Down Synchronous Counters</a:t>
            </a:r>
          </a:p>
        </p:txBody>
      </p:sp>
      <p:sp>
        <p:nvSpPr>
          <p:cNvPr id="329731" name="Rectangle 3"/>
          <p:cNvSpPr>
            <a:spLocks noGrp="1" noChangeArrowheads="1"/>
          </p:cNvSpPr>
          <p:nvPr>
            <p:ph sz="quarter" idx="1"/>
          </p:nvPr>
        </p:nvSpPr>
        <p:spPr>
          <a:xfrm>
            <a:off x="1143000" y="1295400"/>
            <a:ext cx="7543800" cy="838200"/>
          </a:xfrm>
        </p:spPr>
        <p:txBody>
          <a:bodyPr>
            <a:normAutofit lnSpcReduction="10000"/>
          </a:bodyPr>
          <a:lstStyle/>
          <a:p>
            <a:pPr>
              <a:spcBef>
                <a:spcPct val="40000"/>
              </a:spcBef>
              <a:buSzPct val="120000"/>
              <a:buFont typeface="Wingdings" pitchFamily="2" charset="2"/>
              <a:buChar char="§"/>
            </a:pPr>
            <a:r>
              <a:rPr lang="en-US"/>
              <a:t>Example: A 3-bit up/down synchronous binary counter.</a:t>
            </a:r>
          </a:p>
        </p:txBody>
      </p:sp>
      <p:grpSp>
        <p:nvGrpSpPr>
          <p:cNvPr id="329742" name="Group 14"/>
          <p:cNvGrpSpPr>
            <a:grpSpLocks/>
          </p:cNvGrpSpPr>
          <p:nvPr/>
        </p:nvGrpSpPr>
        <p:grpSpPr bwMode="auto">
          <a:xfrm>
            <a:off x="2740025" y="2139950"/>
            <a:ext cx="4475163" cy="2635250"/>
            <a:chOff x="1726" y="1348"/>
            <a:chExt cx="2819" cy="1660"/>
          </a:xfrm>
        </p:grpSpPr>
        <p:graphicFrame>
          <p:nvGraphicFramePr>
            <p:cNvPr id="329736" name="Object 8"/>
            <p:cNvGraphicFramePr>
              <a:graphicFrameLocks noChangeAspect="1"/>
            </p:cNvGraphicFramePr>
            <p:nvPr/>
          </p:nvGraphicFramePr>
          <p:xfrm>
            <a:off x="1726" y="1348"/>
            <a:ext cx="2819" cy="1660"/>
          </p:xfrm>
          <a:graphic>
            <a:graphicData uri="http://schemas.openxmlformats.org/presentationml/2006/ole">
              <p:oleObj spid="_x0000_s329736" name="Document" r:id="rId3" imgW="4547160" imgH="2676600" progId="Word.Document.8">
                <p:embed/>
              </p:oleObj>
            </a:graphicData>
          </a:graphic>
        </p:graphicFrame>
        <p:sp>
          <p:nvSpPr>
            <p:cNvPr id="329737" name="Line 9"/>
            <p:cNvSpPr>
              <a:spLocks noChangeShapeType="1"/>
            </p:cNvSpPr>
            <p:nvPr/>
          </p:nvSpPr>
          <p:spPr bwMode="auto">
            <a:xfrm>
              <a:off x="1826" y="1533"/>
              <a:ext cx="2640" cy="0"/>
            </a:xfrm>
            <a:prstGeom prst="line">
              <a:avLst/>
            </a:prstGeom>
            <a:noFill/>
            <a:ln w="9525">
              <a:solidFill>
                <a:schemeClr val="tx1"/>
              </a:solidFill>
              <a:round/>
              <a:headEnd/>
              <a:tailEnd/>
            </a:ln>
            <a:effectLst/>
          </p:spPr>
          <p:txBody>
            <a:bodyPr wrap="none" anchor="ctr"/>
            <a:lstStyle/>
            <a:p>
              <a:endParaRPr lang="en-US"/>
            </a:p>
          </p:txBody>
        </p:sp>
      </p:grpSp>
      <p:grpSp>
        <p:nvGrpSpPr>
          <p:cNvPr id="12" name="Group 11"/>
          <p:cNvGrpSpPr/>
          <p:nvPr/>
        </p:nvGrpSpPr>
        <p:grpSpPr>
          <a:xfrm>
            <a:off x="3276600" y="4648200"/>
            <a:ext cx="3200400" cy="1524000"/>
            <a:chOff x="5715000" y="4648200"/>
            <a:chExt cx="3200400" cy="1524000"/>
          </a:xfrm>
        </p:grpSpPr>
        <p:sp>
          <p:nvSpPr>
            <p:cNvPr id="329747" name="Text Box 19"/>
            <p:cNvSpPr txBox="1">
              <a:spLocks noChangeArrowheads="1"/>
            </p:cNvSpPr>
            <p:nvPr/>
          </p:nvSpPr>
          <p:spPr bwMode="auto">
            <a:xfrm>
              <a:off x="5791200" y="4724400"/>
              <a:ext cx="1524000" cy="1357313"/>
            </a:xfrm>
            <a:prstGeom prst="rect">
              <a:avLst/>
            </a:prstGeom>
            <a:noFill/>
            <a:ln w="9525">
              <a:noFill/>
              <a:miter lim="800000"/>
              <a:headEnd/>
              <a:tailEnd/>
            </a:ln>
            <a:effectLst/>
          </p:spPr>
          <p:txBody>
            <a:bodyPr>
              <a:spAutoFit/>
            </a:bodyPr>
            <a:lstStyle/>
            <a:p>
              <a:pPr algn="l">
                <a:spcBef>
                  <a:spcPct val="20000"/>
                </a:spcBef>
              </a:pPr>
              <a:r>
                <a:rPr lang="en-GB" sz="1800">
                  <a:solidFill>
                    <a:srgbClr val="0000CC"/>
                  </a:solidFill>
                </a:rPr>
                <a:t>Up counter</a:t>
              </a:r>
            </a:p>
            <a:p>
              <a:pPr algn="l">
                <a:spcBef>
                  <a:spcPct val="20000"/>
                </a:spcBef>
              </a:pPr>
              <a:r>
                <a:rPr lang="en-US" sz="1800" i="1">
                  <a:solidFill>
                    <a:srgbClr val="0000CC"/>
                  </a:solidFill>
                </a:rPr>
                <a:t>TQ</a:t>
              </a:r>
              <a:r>
                <a:rPr lang="en-US" sz="1800" baseline="-25000">
                  <a:solidFill>
                    <a:srgbClr val="0000CC"/>
                  </a:solidFill>
                </a:rPr>
                <a:t>0</a:t>
              </a:r>
              <a:r>
                <a:rPr lang="en-US" sz="1800">
                  <a:solidFill>
                    <a:srgbClr val="0000CC"/>
                  </a:solidFill>
                </a:rPr>
                <a:t> = 1</a:t>
              </a:r>
            </a:p>
            <a:p>
              <a:pPr algn="l">
                <a:spcBef>
                  <a:spcPct val="20000"/>
                </a:spcBef>
              </a:pPr>
              <a:r>
                <a:rPr lang="en-US" sz="1800" i="1">
                  <a:solidFill>
                    <a:srgbClr val="0000CC"/>
                  </a:solidFill>
                </a:rPr>
                <a:t>TQ</a:t>
              </a:r>
              <a:r>
                <a:rPr lang="en-US" sz="1800" baseline="-25000">
                  <a:solidFill>
                    <a:srgbClr val="0000CC"/>
                  </a:solidFill>
                </a:rPr>
                <a:t>1</a:t>
              </a:r>
              <a:r>
                <a:rPr lang="en-US" sz="1800">
                  <a:solidFill>
                    <a:srgbClr val="0000CC"/>
                  </a:solidFill>
                </a:rPr>
                <a:t> = </a:t>
              </a:r>
              <a:r>
                <a:rPr lang="en-US" sz="1800" i="1">
                  <a:solidFill>
                    <a:srgbClr val="0000CC"/>
                  </a:solidFill>
                </a:rPr>
                <a:t>Q</a:t>
              </a:r>
              <a:r>
                <a:rPr lang="en-US" sz="1800" baseline="-25000">
                  <a:solidFill>
                    <a:srgbClr val="0000CC"/>
                  </a:solidFill>
                </a:rPr>
                <a:t>0</a:t>
              </a:r>
            </a:p>
            <a:p>
              <a:pPr algn="l">
                <a:spcBef>
                  <a:spcPct val="20000"/>
                </a:spcBef>
              </a:pPr>
              <a:r>
                <a:rPr lang="en-US" sz="1800" i="1">
                  <a:solidFill>
                    <a:srgbClr val="0000CC"/>
                  </a:solidFill>
                </a:rPr>
                <a:t>TQ</a:t>
              </a:r>
              <a:r>
                <a:rPr lang="en-US" sz="1800" baseline="-25000">
                  <a:solidFill>
                    <a:srgbClr val="0000CC"/>
                  </a:solidFill>
                </a:rPr>
                <a:t>2</a:t>
              </a:r>
              <a:r>
                <a:rPr lang="en-US" sz="1800">
                  <a:solidFill>
                    <a:srgbClr val="0000CC"/>
                  </a:solidFill>
                </a:rPr>
                <a:t> = </a:t>
              </a:r>
              <a:r>
                <a:rPr lang="en-US" sz="1800" i="1">
                  <a:solidFill>
                    <a:srgbClr val="0000CC"/>
                  </a:solidFill>
                </a:rPr>
                <a:t>Q</a:t>
              </a:r>
              <a:r>
                <a:rPr lang="en-US" sz="1800" baseline="-25000">
                  <a:solidFill>
                    <a:srgbClr val="0000CC"/>
                  </a:solidFill>
                </a:rPr>
                <a:t>0</a:t>
              </a:r>
              <a:r>
                <a:rPr lang="en-US" sz="1800">
                  <a:solidFill>
                    <a:srgbClr val="0000CC"/>
                  </a:solidFill>
                </a:rPr>
                <a:t>.</a:t>
              </a:r>
              <a:r>
                <a:rPr lang="en-US" sz="1800" i="1">
                  <a:solidFill>
                    <a:srgbClr val="0000CC"/>
                  </a:solidFill>
                </a:rPr>
                <a:t>Q</a:t>
              </a:r>
              <a:r>
                <a:rPr lang="en-US" sz="1800" baseline="-25000">
                  <a:solidFill>
                    <a:srgbClr val="0000CC"/>
                  </a:solidFill>
                </a:rPr>
                <a:t>1</a:t>
              </a:r>
              <a:endParaRPr lang="en-GB" sz="1800" baseline="-25000">
                <a:solidFill>
                  <a:srgbClr val="0000CC"/>
                </a:solidFill>
              </a:endParaRPr>
            </a:p>
          </p:txBody>
        </p:sp>
        <p:sp>
          <p:nvSpPr>
            <p:cNvPr id="329748" name="Text Box 20"/>
            <p:cNvSpPr txBox="1">
              <a:spLocks noChangeArrowheads="1"/>
            </p:cNvSpPr>
            <p:nvPr/>
          </p:nvSpPr>
          <p:spPr bwMode="auto">
            <a:xfrm>
              <a:off x="7315200" y="4724400"/>
              <a:ext cx="1600200" cy="1357313"/>
            </a:xfrm>
            <a:prstGeom prst="rect">
              <a:avLst/>
            </a:prstGeom>
            <a:noFill/>
            <a:ln w="9525">
              <a:noFill/>
              <a:miter lim="800000"/>
              <a:headEnd/>
              <a:tailEnd/>
            </a:ln>
            <a:effectLst/>
          </p:spPr>
          <p:txBody>
            <a:bodyPr>
              <a:spAutoFit/>
            </a:bodyPr>
            <a:lstStyle/>
            <a:p>
              <a:pPr algn="l">
                <a:spcBef>
                  <a:spcPct val="20000"/>
                </a:spcBef>
              </a:pPr>
              <a:r>
                <a:rPr lang="en-GB" sz="1800">
                  <a:solidFill>
                    <a:srgbClr val="006600"/>
                  </a:solidFill>
                </a:rPr>
                <a:t>Down counter</a:t>
              </a:r>
            </a:p>
            <a:p>
              <a:pPr algn="l">
                <a:spcBef>
                  <a:spcPct val="20000"/>
                </a:spcBef>
              </a:pPr>
              <a:r>
                <a:rPr lang="en-US" sz="1800" i="1">
                  <a:solidFill>
                    <a:srgbClr val="006600"/>
                  </a:solidFill>
                </a:rPr>
                <a:t>TQ</a:t>
              </a:r>
              <a:r>
                <a:rPr lang="en-US" sz="1800" baseline="-25000">
                  <a:solidFill>
                    <a:srgbClr val="006600"/>
                  </a:solidFill>
                </a:rPr>
                <a:t>0</a:t>
              </a:r>
              <a:r>
                <a:rPr lang="en-US" sz="1800">
                  <a:solidFill>
                    <a:srgbClr val="006600"/>
                  </a:solidFill>
                </a:rPr>
                <a:t> = 1</a:t>
              </a:r>
            </a:p>
            <a:p>
              <a:pPr algn="l">
                <a:spcBef>
                  <a:spcPct val="20000"/>
                </a:spcBef>
              </a:pPr>
              <a:r>
                <a:rPr lang="en-US" sz="1800" i="1">
                  <a:solidFill>
                    <a:srgbClr val="006600"/>
                  </a:solidFill>
                </a:rPr>
                <a:t>TQ</a:t>
              </a:r>
              <a:r>
                <a:rPr lang="en-US" sz="1800" baseline="-25000">
                  <a:solidFill>
                    <a:srgbClr val="006600"/>
                  </a:solidFill>
                </a:rPr>
                <a:t>1</a:t>
              </a:r>
              <a:r>
                <a:rPr lang="en-US" sz="1800">
                  <a:solidFill>
                    <a:srgbClr val="006600"/>
                  </a:solidFill>
                </a:rPr>
                <a:t> = </a:t>
              </a:r>
              <a:r>
                <a:rPr lang="en-US" sz="1800" i="1">
                  <a:solidFill>
                    <a:srgbClr val="006600"/>
                  </a:solidFill>
                </a:rPr>
                <a:t>Q</a:t>
              </a:r>
              <a:r>
                <a:rPr lang="en-US" sz="1800" baseline="-25000">
                  <a:solidFill>
                    <a:srgbClr val="006600"/>
                  </a:solidFill>
                </a:rPr>
                <a:t>0</a:t>
              </a:r>
              <a:r>
                <a:rPr lang="en-US" sz="1800" i="1">
                  <a:solidFill>
                    <a:srgbClr val="006600"/>
                  </a:solidFill>
                </a:rPr>
                <a:t>’</a:t>
              </a:r>
              <a:endParaRPr lang="en-US" sz="1800" baseline="-25000">
                <a:solidFill>
                  <a:srgbClr val="006600"/>
                </a:solidFill>
              </a:endParaRPr>
            </a:p>
            <a:p>
              <a:pPr algn="l">
                <a:spcBef>
                  <a:spcPct val="20000"/>
                </a:spcBef>
              </a:pPr>
              <a:r>
                <a:rPr lang="en-US" sz="1800" i="1">
                  <a:solidFill>
                    <a:srgbClr val="006600"/>
                  </a:solidFill>
                </a:rPr>
                <a:t>TQ</a:t>
              </a:r>
              <a:r>
                <a:rPr lang="en-US" sz="1800" baseline="-25000">
                  <a:solidFill>
                    <a:srgbClr val="006600"/>
                  </a:solidFill>
                </a:rPr>
                <a:t>2</a:t>
              </a:r>
              <a:r>
                <a:rPr lang="en-US" sz="1800">
                  <a:solidFill>
                    <a:srgbClr val="006600"/>
                  </a:solidFill>
                </a:rPr>
                <a:t> = </a:t>
              </a:r>
              <a:r>
                <a:rPr lang="en-US" sz="1800" i="1">
                  <a:solidFill>
                    <a:srgbClr val="006600"/>
                  </a:solidFill>
                </a:rPr>
                <a:t>Q</a:t>
              </a:r>
              <a:r>
                <a:rPr lang="en-US" sz="1800" baseline="-25000">
                  <a:solidFill>
                    <a:srgbClr val="006600"/>
                  </a:solidFill>
                </a:rPr>
                <a:t>0</a:t>
              </a:r>
              <a:r>
                <a:rPr lang="en-US" sz="1800" i="1">
                  <a:solidFill>
                    <a:srgbClr val="006600"/>
                  </a:solidFill>
                </a:rPr>
                <a:t>’</a:t>
              </a:r>
              <a:r>
                <a:rPr lang="en-US" sz="1800">
                  <a:solidFill>
                    <a:srgbClr val="006600"/>
                  </a:solidFill>
                </a:rPr>
                <a:t>.</a:t>
              </a:r>
              <a:r>
                <a:rPr lang="en-US" sz="1800" i="1">
                  <a:solidFill>
                    <a:srgbClr val="006600"/>
                  </a:solidFill>
                </a:rPr>
                <a:t>Q</a:t>
              </a:r>
              <a:r>
                <a:rPr lang="en-US" sz="1800" baseline="-25000">
                  <a:solidFill>
                    <a:srgbClr val="006600"/>
                  </a:solidFill>
                </a:rPr>
                <a:t>1</a:t>
              </a:r>
              <a:r>
                <a:rPr lang="en-US" sz="1800" i="1">
                  <a:solidFill>
                    <a:srgbClr val="006600"/>
                  </a:solidFill>
                </a:rPr>
                <a:t>’</a:t>
              </a:r>
              <a:endParaRPr lang="en-GB" sz="1800" i="1">
                <a:solidFill>
                  <a:srgbClr val="006600"/>
                </a:solidFill>
              </a:endParaRPr>
            </a:p>
          </p:txBody>
        </p:sp>
        <p:sp>
          <p:nvSpPr>
            <p:cNvPr id="329749" name="Rectangle 21"/>
            <p:cNvSpPr>
              <a:spLocks noChangeArrowheads="1"/>
            </p:cNvSpPr>
            <p:nvPr/>
          </p:nvSpPr>
          <p:spPr bwMode="auto">
            <a:xfrm>
              <a:off x="5715000" y="4648200"/>
              <a:ext cx="3200400" cy="1524000"/>
            </a:xfrm>
            <a:prstGeom prst="rect">
              <a:avLst/>
            </a:prstGeom>
            <a:noFill/>
            <a:ln w="9525">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r>
              <a:rPr lang="en-US"/>
              <a:t>Up/Down Synchronous Counters</a:t>
            </a:r>
          </a:p>
        </p:txBody>
      </p:sp>
      <p:sp>
        <p:nvSpPr>
          <p:cNvPr id="330755" name="Rectangle 3"/>
          <p:cNvSpPr>
            <a:spLocks noGrp="1" noChangeArrowheads="1"/>
          </p:cNvSpPr>
          <p:nvPr>
            <p:ph sz="quarter" idx="1"/>
          </p:nvPr>
        </p:nvSpPr>
        <p:spPr>
          <a:xfrm>
            <a:off x="1143000" y="1295400"/>
            <a:ext cx="7543800" cy="838200"/>
          </a:xfrm>
        </p:spPr>
        <p:txBody>
          <a:bodyPr>
            <a:normAutofit lnSpcReduction="10000"/>
          </a:bodyPr>
          <a:lstStyle/>
          <a:p>
            <a:pPr>
              <a:spcBef>
                <a:spcPct val="40000"/>
              </a:spcBef>
              <a:buSzPct val="120000"/>
              <a:buFont typeface="Wingdings" pitchFamily="2" charset="2"/>
              <a:buChar char="§"/>
            </a:pPr>
            <a:r>
              <a:rPr lang="en-US"/>
              <a:t>Example: A 3-bit up/down synchronous binary counter (cont’d).</a:t>
            </a:r>
          </a:p>
        </p:txBody>
      </p:sp>
      <p:sp>
        <p:nvSpPr>
          <p:cNvPr id="330759" name="Text Box 7"/>
          <p:cNvSpPr txBox="1">
            <a:spLocks noChangeArrowheads="1"/>
          </p:cNvSpPr>
          <p:nvPr/>
        </p:nvSpPr>
        <p:spPr bwMode="auto">
          <a:xfrm>
            <a:off x="4267200" y="1905000"/>
            <a:ext cx="4419600" cy="1127125"/>
          </a:xfrm>
          <a:prstGeom prst="rect">
            <a:avLst/>
          </a:prstGeom>
          <a:noFill/>
          <a:ln w="9525">
            <a:noFill/>
            <a:miter lim="800000"/>
            <a:headEnd/>
            <a:tailEnd/>
          </a:ln>
          <a:effectLst/>
        </p:spPr>
        <p:txBody>
          <a:bodyPr>
            <a:spAutoFit/>
          </a:bodyPr>
          <a:lstStyle/>
          <a:p>
            <a:pPr algn="l">
              <a:spcBef>
                <a:spcPct val="20000"/>
              </a:spcBef>
            </a:pPr>
            <a:r>
              <a:rPr lang="en-US" sz="2000" i="1"/>
              <a:t>TQ</a:t>
            </a:r>
            <a:r>
              <a:rPr lang="en-US" sz="2000" baseline="-25000"/>
              <a:t>0</a:t>
            </a:r>
            <a:r>
              <a:rPr lang="en-US" sz="2000"/>
              <a:t> = 1</a:t>
            </a:r>
          </a:p>
          <a:p>
            <a:pPr algn="l">
              <a:spcBef>
                <a:spcPct val="20000"/>
              </a:spcBef>
            </a:pPr>
            <a:r>
              <a:rPr lang="en-US" sz="2000" i="1"/>
              <a:t>TQ</a:t>
            </a:r>
            <a:r>
              <a:rPr lang="en-US" sz="2000" baseline="-25000"/>
              <a:t>1</a:t>
            </a:r>
            <a:r>
              <a:rPr lang="en-US" sz="2000"/>
              <a:t> = (</a:t>
            </a:r>
            <a:r>
              <a:rPr lang="en-US" sz="2000" i="1"/>
              <a:t>Q</a:t>
            </a:r>
            <a:r>
              <a:rPr lang="en-US" sz="2000" baseline="-25000"/>
              <a:t>0</a:t>
            </a:r>
            <a:r>
              <a:rPr lang="en-US" sz="2000"/>
              <a:t>.</a:t>
            </a:r>
            <a:r>
              <a:rPr lang="en-US" sz="2000" i="1"/>
              <a:t>Up</a:t>
            </a:r>
            <a:r>
              <a:rPr lang="en-US" sz="2000"/>
              <a:t>) + (</a:t>
            </a:r>
            <a:r>
              <a:rPr lang="en-US" sz="2000" i="1"/>
              <a:t>Q</a:t>
            </a:r>
            <a:r>
              <a:rPr lang="en-US" sz="2000" baseline="-25000"/>
              <a:t>0</a:t>
            </a:r>
            <a:r>
              <a:rPr lang="en-US" sz="2000" i="1"/>
              <a:t>'</a:t>
            </a:r>
            <a:r>
              <a:rPr lang="en-US" sz="2000"/>
              <a:t>.</a:t>
            </a:r>
            <a:r>
              <a:rPr lang="en-US" sz="2000" i="1"/>
              <a:t>Up' </a:t>
            </a:r>
            <a:r>
              <a:rPr lang="en-US" sz="2000"/>
              <a:t>)</a:t>
            </a:r>
          </a:p>
          <a:p>
            <a:pPr algn="l">
              <a:spcBef>
                <a:spcPct val="20000"/>
              </a:spcBef>
            </a:pPr>
            <a:r>
              <a:rPr lang="en-US" sz="2000" i="1"/>
              <a:t>TQ</a:t>
            </a:r>
            <a:r>
              <a:rPr lang="en-US" sz="2000" baseline="-25000"/>
              <a:t>2</a:t>
            </a:r>
            <a:r>
              <a:rPr lang="en-US" sz="2000"/>
              <a:t> = ( </a:t>
            </a:r>
            <a:r>
              <a:rPr lang="en-US" sz="2000" i="1"/>
              <a:t>Q</a:t>
            </a:r>
            <a:r>
              <a:rPr lang="en-US" sz="2000" baseline="-25000"/>
              <a:t>0</a:t>
            </a:r>
            <a:r>
              <a:rPr lang="en-US" sz="2000"/>
              <a:t>.</a:t>
            </a:r>
            <a:r>
              <a:rPr lang="en-US" sz="2000" i="1"/>
              <a:t>Q</a:t>
            </a:r>
            <a:r>
              <a:rPr lang="en-US" sz="2000" baseline="-25000"/>
              <a:t>1</a:t>
            </a:r>
            <a:r>
              <a:rPr lang="en-US" sz="2000"/>
              <a:t>.</a:t>
            </a:r>
            <a:r>
              <a:rPr lang="en-US" sz="2000" i="1"/>
              <a:t>Up </a:t>
            </a:r>
            <a:r>
              <a:rPr lang="en-US" sz="2000"/>
              <a:t>)</a:t>
            </a:r>
            <a:r>
              <a:rPr lang="en-US" sz="2000" i="1"/>
              <a:t> </a:t>
            </a:r>
            <a:r>
              <a:rPr lang="en-US" sz="2000"/>
              <a:t>+ (</a:t>
            </a:r>
            <a:r>
              <a:rPr lang="en-US" sz="2000" i="1"/>
              <a:t>Q</a:t>
            </a:r>
            <a:r>
              <a:rPr lang="en-US" sz="2000" baseline="-25000"/>
              <a:t>0</a:t>
            </a:r>
            <a:r>
              <a:rPr lang="en-US" sz="2000" i="1"/>
              <a:t>'</a:t>
            </a:r>
            <a:r>
              <a:rPr lang="en-US" sz="2000"/>
              <a:t>. </a:t>
            </a:r>
            <a:r>
              <a:rPr lang="en-US" sz="2000" i="1"/>
              <a:t>Q</a:t>
            </a:r>
            <a:r>
              <a:rPr lang="en-US" sz="2000" baseline="-25000"/>
              <a:t>1</a:t>
            </a:r>
            <a:r>
              <a:rPr lang="en-US" sz="2000" i="1"/>
              <a:t>'</a:t>
            </a:r>
            <a:r>
              <a:rPr lang="en-US" sz="2000"/>
              <a:t>. </a:t>
            </a:r>
            <a:r>
              <a:rPr lang="en-US" sz="2000" i="1"/>
              <a:t>Up' </a:t>
            </a:r>
            <a:r>
              <a:rPr lang="en-US" sz="2000"/>
              <a:t>)</a:t>
            </a:r>
          </a:p>
        </p:txBody>
      </p:sp>
      <p:grpSp>
        <p:nvGrpSpPr>
          <p:cNvPr id="330921" name="Group 169"/>
          <p:cNvGrpSpPr>
            <a:grpSpLocks/>
          </p:cNvGrpSpPr>
          <p:nvPr/>
        </p:nvGrpSpPr>
        <p:grpSpPr bwMode="auto">
          <a:xfrm>
            <a:off x="1981200" y="3429000"/>
            <a:ext cx="6481763" cy="2286000"/>
            <a:chOff x="720" y="2256"/>
            <a:chExt cx="4083" cy="1440"/>
          </a:xfrm>
        </p:grpSpPr>
        <p:sp>
          <p:nvSpPr>
            <p:cNvPr id="330761" name="Text Box 9"/>
            <p:cNvSpPr txBox="1">
              <a:spLocks noChangeArrowheads="1"/>
            </p:cNvSpPr>
            <p:nvPr/>
          </p:nvSpPr>
          <p:spPr bwMode="auto">
            <a:xfrm>
              <a:off x="1200" y="2688"/>
              <a:ext cx="178" cy="192"/>
            </a:xfrm>
            <a:prstGeom prst="rect">
              <a:avLst/>
            </a:prstGeom>
            <a:noFill/>
            <a:ln w="9525">
              <a:noFill/>
              <a:miter lim="800000"/>
              <a:headEnd/>
              <a:tailEnd/>
            </a:ln>
            <a:effectLst/>
          </p:spPr>
          <p:txBody>
            <a:bodyPr wrap="none">
              <a:spAutoFit/>
            </a:bodyPr>
            <a:lstStyle/>
            <a:p>
              <a:pPr algn="l">
                <a:spcBef>
                  <a:spcPct val="0"/>
                </a:spcBef>
              </a:pPr>
              <a:r>
                <a:rPr lang="en-GB" sz="1400" b="1"/>
                <a:t>1</a:t>
              </a:r>
            </a:p>
          </p:txBody>
        </p:sp>
        <p:sp>
          <p:nvSpPr>
            <p:cNvPr id="330762" name="Line 10"/>
            <p:cNvSpPr>
              <a:spLocks noChangeShapeType="1"/>
            </p:cNvSpPr>
            <p:nvPr/>
          </p:nvSpPr>
          <p:spPr bwMode="auto">
            <a:xfrm flipH="1">
              <a:off x="3312" y="3072"/>
              <a:ext cx="0" cy="240"/>
            </a:xfrm>
            <a:prstGeom prst="line">
              <a:avLst/>
            </a:prstGeom>
            <a:noFill/>
            <a:ln w="15875">
              <a:solidFill>
                <a:schemeClr val="tx1"/>
              </a:solidFill>
              <a:round/>
              <a:headEnd/>
              <a:tailEnd/>
            </a:ln>
            <a:effectLst/>
          </p:spPr>
          <p:txBody>
            <a:bodyPr wrap="none" anchor="ctr"/>
            <a:lstStyle/>
            <a:p>
              <a:endParaRPr lang="en-US"/>
            </a:p>
          </p:txBody>
        </p:sp>
        <p:sp>
          <p:nvSpPr>
            <p:cNvPr id="330763" name="Line 11"/>
            <p:cNvSpPr>
              <a:spLocks noChangeShapeType="1"/>
            </p:cNvSpPr>
            <p:nvPr/>
          </p:nvSpPr>
          <p:spPr bwMode="auto">
            <a:xfrm>
              <a:off x="1056" y="3600"/>
              <a:ext cx="2976" cy="0"/>
            </a:xfrm>
            <a:prstGeom prst="line">
              <a:avLst/>
            </a:prstGeom>
            <a:noFill/>
            <a:ln w="15875">
              <a:solidFill>
                <a:srgbClr val="0000CC"/>
              </a:solidFill>
              <a:round/>
              <a:headEnd/>
              <a:tailEnd/>
            </a:ln>
            <a:effectLst/>
          </p:spPr>
          <p:txBody>
            <a:bodyPr wrap="none" anchor="ctr"/>
            <a:lstStyle/>
            <a:p>
              <a:endParaRPr lang="en-US"/>
            </a:p>
          </p:txBody>
        </p:sp>
        <p:sp>
          <p:nvSpPr>
            <p:cNvPr id="330764" name="Line 12"/>
            <p:cNvSpPr>
              <a:spLocks noChangeShapeType="1"/>
            </p:cNvSpPr>
            <p:nvPr/>
          </p:nvSpPr>
          <p:spPr bwMode="auto">
            <a:xfrm flipH="1">
              <a:off x="2688" y="2976"/>
              <a:ext cx="0" cy="624"/>
            </a:xfrm>
            <a:prstGeom prst="line">
              <a:avLst/>
            </a:prstGeom>
            <a:noFill/>
            <a:ln w="15875">
              <a:solidFill>
                <a:srgbClr val="0000CC"/>
              </a:solidFill>
              <a:round/>
              <a:headEnd/>
              <a:tailEnd/>
            </a:ln>
            <a:effectLst/>
          </p:spPr>
          <p:txBody>
            <a:bodyPr wrap="none" anchor="ctr"/>
            <a:lstStyle/>
            <a:p>
              <a:endParaRPr lang="en-US"/>
            </a:p>
          </p:txBody>
        </p:sp>
        <p:sp>
          <p:nvSpPr>
            <p:cNvPr id="330765" name="Line 13"/>
            <p:cNvSpPr>
              <a:spLocks noChangeShapeType="1"/>
            </p:cNvSpPr>
            <p:nvPr/>
          </p:nvSpPr>
          <p:spPr bwMode="auto">
            <a:xfrm flipV="1">
              <a:off x="2688" y="2976"/>
              <a:ext cx="144" cy="0"/>
            </a:xfrm>
            <a:prstGeom prst="line">
              <a:avLst/>
            </a:prstGeom>
            <a:noFill/>
            <a:ln w="15875">
              <a:solidFill>
                <a:srgbClr val="0000CC"/>
              </a:solidFill>
              <a:round/>
              <a:headEnd/>
              <a:tailEnd/>
            </a:ln>
            <a:effectLst/>
          </p:spPr>
          <p:txBody>
            <a:bodyPr wrap="none" anchor="ctr"/>
            <a:lstStyle/>
            <a:p>
              <a:endParaRPr lang="en-US"/>
            </a:p>
          </p:txBody>
        </p:sp>
        <p:sp>
          <p:nvSpPr>
            <p:cNvPr id="330766" name="Line 14"/>
            <p:cNvSpPr>
              <a:spLocks noChangeShapeType="1"/>
            </p:cNvSpPr>
            <p:nvPr/>
          </p:nvSpPr>
          <p:spPr bwMode="auto">
            <a:xfrm flipV="1">
              <a:off x="1344" y="2784"/>
              <a:ext cx="144" cy="0"/>
            </a:xfrm>
            <a:prstGeom prst="line">
              <a:avLst/>
            </a:prstGeom>
            <a:noFill/>
            <a:ln w="15875">
              <a:solidFill>
                <a:schemeClr val="tx1"/>
              </a:solidFill>
              <a:round/>
              <a:headEnd/>
              <a:tailEnd/>
            </a:ln>
            <a:effectLst/>
          </p:spPr>
          <p:txBody>
            <a:bodyPr wrap="none" anchor="ctr"/>
            <a:lstStyle/>
            <a:p>
              <a:endParaRPr lang="en-US"/>
            </a:p>
          </p:txBody>
        </p:sp>
        <p:sp>
          <p:nvSpPr>
            <p:cNvPr id="330767" name="Line 15"/>
            <p:cNvSpPr>
              <a:spLocks noChangeShapeType="1"/>
            </p:cNvSpPr>
            <p:nvPr/>
          </p:nvSpPr>
          <p:spPr bwMode="auto">
            <a:xfrm flipV="1">
              <a:off x="1344" y="2976"/>
              <a:ext cx="144" cy="0"/>
            </a:xfrm>
            <a:prstGeom prst="line">
              <a:avLst/>
            </a:prstGeom>
            <a:noFill/>
            <a:ln w="15875">
              <a:solidFill>
                <a:srgbClr val="0000CC"/>
              </a:solidFill>
              <a:round/>
              <a:headEnd/>
              <a:tailEnd/>
            </a:ln>
            <a:effectLst/>
          </p:spPr>
          <p:txBody>
            <a:bodyPr wrap="none" anchor="ctr"/>
            <a:lstStyle/>
            <a:p>
              <a:endParaRPr lang="en-US"/>
            </a:p>
          </p:txBody>
        </p:sp>
        <p:sp>
          <p:nvSpPr>
            <p:cNvPr id="330768" name="Text Box 16"/>
            <p:cNvSpPr txBox="1">
              <a:spLocks noChangeArrowheads="1"/>
            </p:cNvSpPr>
            <p:nvPr/>
          </p:nvSpPr>
          <p:spPr bwMode="auto">
            <a:xfrm>
              <a:off x="3120" y="2448"/>
              <a:ext cx="243" cy="192"/>
            </a:xfrm>
            <a:prstGeom prst="rect">
              <a:avLst/>
            </a:prstGeom>
            <a:noFill/>
            <a:ln w="9525">
              <a:noFill/>
              <a:miter lim="800000"/>
              <a:headEnd/>
              <a:tailEnd/>
            </a:ln>
            <a:effectLst/>
          </p:spPr>
          <p:txBody>
            <a:bodyPr wrap="none">
              <a:spAutoFit/>
            </a:bodyPr>
            <a:lstStyle/>
            <a:p>
              <a:pPr algn="l">
                <a:spcBef>
                  <a:spcPct val="0"/>
                </a:spcBef>
              </a:pPr>
              <a:r>
                <a:rPr lang="en-GB" sz="1400" b="1" i="1"/>
                <a:t>Q</a:t>
              </a:r>
              <a:r>
                <a:rPr lang="en-GB" sz="1400" b="1" baseline="-25000"/>
                <a:t>1</a:t>
              </a:r>
              <a:endParaRPr lang="en-GB" sz="1400" b="1" i="1"/>
            </a:p>
          </p:txBody>
        </p:sp>
        <p:sp>
          <p:nvSpPr>
            <p:cNvPr id="330769" name="Text Box 17"/>
            <p:cNvSpPr txBox="1">
              <a:spLocks noChangeArrowheads="1"/>
            </p:cNvSpPr>
            <p:nvPr/>
          </p:nvSpPr>
          <p:spPr bwMode="auto">
            <a:xfrm>
              <a:off x="1728" y="2448"/>
              <a:ext cx="243" cy="192"/>
            </a:xfrm>
            <a:prstGeom prst="rect">
              <a:avLst/>
            </a:prstGeom>
            <a:noFill/>
            <a:ln w="9525">
              <a:noFill/>
              <a:miter lim="800000"/>
              <a:headEnd/>
              <a:tailEnd/>
            </a:ln>
            <a:effectLst/>
          </p:spPr>
          <p:txBody>
            <a:bodyPr wrap="none">
              <a:spAutoFit/>
            </a:bodyPr>
            <a:lstStyle/>
            <a:p>
              <a:pPr algn="l">
                <a:spcBef>
                  <a:spcPct val="0"/>
                </a:spcBef>
              </a:pPr>
              <a:r>
                <a:rPr lang="en-GB" sz="1400" b="1" i="1"/>
                <a:t>Q</a:t>
              </a:r>
              <a:r>
                <a:rPr lang="en-GB" sz="1400" b="1" baseline="-25000"/>
                <a:t>0</a:t>
              </a:r>
              <a:endParaRPr lang="en-GB" sz="1400" b="1" i="1"/>
            </a:p>
          </p:txBody>
        </p:sp>
        <p:sp>
          <p:nvSpPr>
            <p:cNvPr id="330770" name="Text Box 18"/>
            <p:cNvSpPr txBox="1">
              <a:spLocks noChangeArrowheads="1"/>
            </p:cNvSpPr>
            <p:nvPr/>
          </p:nvSpPr>
          <p:spPr bwMode="auto">
            <a:xfrm>
              <a:off x="720" y="3504"/>
              <a:ext cx="346" cy="192"/>
            </a:xfrm>
            <a:prstGeom prst="rect">
              <a:avLst/>
            </a:prstGeom>
            <a:noFill/>
            <a:ln w="9525">
              <a:noFill/>
              <a:miter lim="800000"/>
              <a:headEnd/>
              <a:tailEnd/>
            </a:ln>
            <a:effectLst/>
          </p:spPr>
          <p:txBody>
            <a:bodyPr wrap="none">
              <a:spAutoFit/>
            </a:bodyPr>
            <a:lstStyle/>
            <a:p>
              <a:pPr algn="l">
                <a:spcBef>
                  <a:spcPct val="0"/>
                </a:spcBef>
              </a:pPr>
              <a:r>
                <a:rPr lang="en-GB" sz="1400" b="1"/>
                <a:t>CLK</a:t>
              </a:r>
            </a:p>
          </p:txBody>
        </p:sp>
        <p:sp>
          <p:nvSpPr>
            <p:cNvPr id="330771" name="Line 19"/>
            <p:cNvSpPr>
              <a:spLocks noChangeShapeType="1"/>
            </p:cNvSpPr>
            <p:nvPr/>
          </p:nvSpPr>
          <p:spPr bwMode="auto">
            <a:xfrm>
              <a:off x="3168" y="2832"/>
              <a:ext cx="144" cy="0"/>
            </a:xfrm>
            <a:prstGeom prst="line">
              <a:avLst/>
            </a:prstGeom>
            <a:noFill/>
            <a:ln w="15875">
              <a:solidFill>
                <a:schemeClr val="tx1"/>
              </a:solidFill>
              <a:round/>
              <a:headEnd/>
              <a:tailEnd/>
            </a:ln>
            <a:effectLst/>
          </p:spPr>
          <p:txBody>
            <a:bodyPr wrap="none" anchor="ctr"/>
            <a:lstStyle/>
            <a:p>
              <a:endParaRPr lang="en-US"/>
            </a:p>
          </p:txBody>
        </p:sp>
        <p:grpSp>
          <p:nvGrpSpPr>
            <p:cNvPr id="330772" name="Group 20"/>
            <p:cNvGrpSpPr>
              <a:grpSpLocks/>
            </p:cNvGrpSpPr>
            <p:nvPr/>
          </p:nvGrpSpPr>
          <p:grpSpPr bwMode="auto">
            <a:xfrm>
              <a:off x="1440" y="2688"/>
              <a:ext cx="435" cy="525"/>
              <a:chOff x="1296" y="2880"/>
              <a:chExt cx="435" cy="525"/>
            </a:xfrm>
          </p:grpSpPr>
          <p:grpSp>
            <p:nvGrpSpPr>
              <p:cNvPr id="330773" name="Group 21"/>
              <p:cNvGrpSpPr>
                <a:grpSpLocks/>
              </p:cNvGrpSpPr>
              <p:nvPr/>
            </p:nvGrpSpPr>
            <p:grpSpPr bwMode="auto">
              <a:xfrm>
                <a:off x="1296" y="2880"/>
                <a:ext cx="435" cy="525"/>
                <a:chOff x="5105" y="1242"/>
                <a:chExt cx="435" cy="525"/>
              </a:xfrm>
            </p:grpSpPr>
            <p:sp>
              <p:nvSpPr>
                <p:cNvPr id="330774" name="Rectangle 22"/>
                <p:cNvSpPr>
                  <a:spLocks noChangeArrowheads="1"/>
                </p:cNvSpPr>
                <p:nvPr/>
              </p:nvSpPr>
              <p:spPr bwMode="auto">
                <a:xfrm>
                  <a:off x="5153" y="1253"/>
                  <a:ext cx="336" cy="514"/>
                </a:xfrm>
                <a:prstGeom prst="rect">
                  <a:avLst/>
                </a:prstGeom>
                <a:noFill/>
                <a:ln w="19050">
                  <a:solidFill>
                    <a:schemeClr val="tx1"/>
                  </a:solidFill>
                  <a:miter lim="800000"/>
                  <a:headEnd/>
                  <a:tailEnd/>
                </a:ln>
                <a:effectLst/>
              </p:spPr>
              <p:txBody>
                <a:bodyPr wrap="none" anchor="ctr"/>
                <a:lstStyle/>
                <a:p>
                  <a:endParaRPr lang="en-US"/>
                </a:p>
              </p:txBody>
            </p:sp>
            <p:sp>
              <p:nvSpPr>
                <p:cNvPr id="330775" name="Text Box 23"/>
                <p:cNvSpPr txBox="1">
                  <a:spLocks noChangeArrowheads="1"/>
                </p:cNvSpPr>
                <p:nvPr/>
              </p:nvSpPr>
              <p:spPr bwMode="auto">
                <a:xfrm>
                  <a:off x="5105" y="1243"/>
                  <a:ext cx="184" cy="192"/>
                </a:xfrm>
                <a:prstGeom prst="rect">
                  <a:avLst/>
                </a:prstGeom>
                <a:noFill/>
                <a:ln w="9525">
                  <a:noFill/>
                  <a:miter lim="800000"/>
                  <a:headEnd/>
                  <a:tailEnd/>
                </a:ln>
                <a:effectLst/>
              </p:spPr>
              <p:txBody>
                <a:bodyPr wrap="none">
                  <a:spAutoFit/>
                </a:bodyPr>
                <a:lstStyle/>
                <a:p>
                  <a:pPr algn="l">
                    <a:spcBef>
                      <a:spcPct val="0"/>
                    </a:spcBef>
                  </a:pPr>
                  <a:r>
                    <a:rPr lang="en-US" sz="1400" b="1" i="1"/>
                    <a:t>T</a:t>
                  </a:r>
                </a:p>
              </p:txBody>
            </p:sp>
            <p:sp>
              <p:nvSpPr>
                <p:cNvPr id="330776" name="Text Box 24"/>
                <p:cNvSpPr txBox="1">
                  <a:spLocks noChangeArrowheads="1"/>
                </p:cNvSpPr>
                <p:nvPr/>
              </p:nvSpPr>
              <p:spPr bwMode="auto">
                <a:xfrm>
                  <a:off x="5309" y="1242"/>
                  <a:ext cx="116" cy="192"/>
                </a:xfrm>
                <a:prstGeom prst="rect">
                  <a:avLst/>
                </a:prstGeom>
                <a:noFill/>
                <a:ln w="9525">
                  <a:noFill/>
                  <a:miter lim="800000"/>
                  <a:headEnd/>
                  <a:tailEnd/>
                </a:ln>
                <a:effectLst/>
              </p:spPr>
              <p:txBody>
                <a:bodyPr wrap="none">
                  <a:spAutoFit/>
                </a:bodyPr>
                <a:lstStyle/>
                <a:p>
                  <a:pPr algn="l">
                    <a:spcBef>
                      <a:spcPct val="0"/>
                    </a:spcBef>
                  </a:pPr>
                  <a:endParaRPr lang="en-GB" sz="1400" b="1"/>
                </a:p>
              </p:txBody>
            </p:sp>
            <p:sp>
              <p:nvSpPr>
                <p:cNvPr id="330777" name="Text Box 25"/>
                <p:cNvSpPr txBox="1">
                  <a:spLocks noChangeArrowheads="1"/>
                </p:cNvSpPr>
                <p:nvPr/>
              </p:nvSpPr>
              <p:spPr bwMode="auto">
                <a:xfrm>
                  <a:off x="5297" y="1575"/>
                  <a:ext cx="243" cy="192"/>
                </a:xfrm>
                <a:prstGeom prst="rect">
                  <a:avLst/>
                </a:prstGeom>
                <a:noFill/>
                <a:ln w="9525">
                  <a:noFill/>
                  <a:miter lim="800000"/>
                  <a:headEnd/>
                  <a:tailEnd/>
                </a:ln>
                <a:effectLst/>
              </p:spPr>
              <p:txBody>
                <a:bodyPr>
                  <a:spAutoFit/>
                </a:bodyPr>
                <a:lstStyle/>
                <a:p>
                  <a:pPr algn="l">
                    <a:spcBef>
                      <a:spcPct val="0"/>
                    </a:spcBef>
                  </a:pPr>
                  <a:endParaRPr lang="en-GB" sz="1400" b="1" i="1"/>
                </a:p>
              </p:txBody>
            </p:sp>
            <p:sp>
              <p:nvSpPr>
                <p:cNvPr id="330778" name="AutoShape 26"/>
                <p:cNvSpPr>
                  <a:spLocks noChangeArrowheads="1"/>
                </p:cNvSpPr>
                <p:nvPr/>
              </p:nvSpPr>
              <p:spPr bwMode="auto">
                <a:xfrm rot="5400000">
                  <a:off x="5129" y="1507"/>
                  <a:ext cx="96" cy="48"/>
                </a:xfrm>
                <a:prstGeom prst="triangle">
                  <a:avLst>
                    <a:gd name="adj" fmla="val 50000"/>
                  </a:avLst>
                </a:prstGeom>
                <a:noFill/>
                <a:ln w="15875">
                  <a:solidFill>
                    <a:schemeClr val="tx1"/>
                  </a:solidFill>
                  <a:miter lim="800000"/>
                  <a:headEnd/>
                  <a:tailEnd/>
                </a:ln>
                <a:effectLst/>
              </p:spPr>
              <p:txBody>
                <a:bodyPr wrap="none" anchor="ctr"/>
                <a:lstStyle/>
                <a:p>
                  <a:endParaRPr lang="en-US"/>
                </a:p>
              </p:txBody>
            </p:sp>
          </p:grpSp>
          <p:sp>
            <p:nvSpPr>
              <p:cNvPr id="330779" name="Text Box 27"/>
              <p:cNvSpPr txBox="1">
                <a:spLocks noChangeArrowheads="1"/>
              </p:cNvSpPr>
              <p:nvPr/>
            </p:nvSpPr>
            <p:spPr bwMode="auto">
              <a:xfrm>
                <a:off x="1352" y="3064"/>
                <a:ext cx="197" cy="192"/>
              </a:xfrm>
              <a:prstGeom prst="rect">
                <a:avLst/>
              </a:prstGeom>
              <a:noFill/>
              <a:ln w="9525">
                <a:noFill/>
                <a:miter lim="800000"/>
                <a:headEnd/>
                <a:tailEnd/>
              </a:ln>
              <a:effectLst/>
            </p:spPr>
            <p:txBody>
              <a:bodyPr wrap="none">
                <a:spAutoFit/>
              </a:bodyPr>
              <a:lstStyle/>
              <a:p>
                <a:pPr algn="l">
                  <a:spcBef>
                    <a:spcPct val="0"/>
                  </a:spcBef>
                </a:pPr>
                <a:r>
                  <a:rPr lang="en-GB" sz="1400" b="1" i="1"/>
                  <a:t>C</a:t>
                </a:r>
              </a:p>
            </p:txBody>
          </p:sp>
          <p:grpSp>
            <p:nvGrpSpPr>
              <p:cNvPr id="330780" name="Group 28"/>
              <p:cNvGrpSpPr>
                <a:grpSpLocks/>
              </p:cNvGrpSpPr>
              <p:nvPr/>
            </p:nvGrpSpPr>
            <p:grpSpPr bwMode="auto">
              <a:xfrm>
                <a:off x="1490" y="2917"/>
                <a:ext cx="240" cy="432"/>
                <a:chOff x="1632" y="2352"/>
                <a:chExt cx="240" cy="432"/>
              </a:xfrm>
            </p:grpSpPr>
            <p:sp>
              <p:nvSpPr>
                <p:cNvPr id="330781" name="Text Box 29"/>
                <p:cNvSpPr txBox="1">
                  <a:spLocks noChangeArrowheads="1"/>
                </p:cNvSpPr>
                <p:nvPr/>
              </p:nvSpPr>
              <p:spPr bwMode="auto">
                <a:xfrm>
                  <a:off x="1632" y="2352"/>
                  <a:ext cx="203" cy="192"/>
                </a:xfrm>
                <a:prstGeom prst="rect">
                  <a:avLst/>
                </a:prstGeom>
                <a:noFill/>
                <a:ln w="9525">
                  <a:noFill/>
                  <a:miter lim="800000"/>
                  <a:headEnd/>
                  <a:tailEnd/>
                </a:ln>
                <a:effectLst/>
              </p:spPr>
              <p:txBody>
                <a:bodyPr wrap="none">
                  <a:spAutoFit/>
                </a:bodyPr>
                <a:lstStyle/>
                <a:p>
                  <a:pPr algn="l">
                    <a:spcBef>
                      <a:spcPct val="0"/>
                    </a:spcBef>
                  </a:pPr>
                  <a:r>
                    <a:rPr lang="en-GB" sz="1400" b="1" i="1"/>
                    <a:t>Q</a:t>
                  </a:r>
                  <a:endParaRPr lang="en-GB" sz="1400" b="1"/>
                </a:p>
              </p:txBody>
            </p:sp>
            <p:sp>
              <p:nvSpPr>
                <p:cNvPr id="330782" name="Rectangle 30"/>
                <p:cNvSpPr>
                  <a:spLocks noChangeArrowheads="1"/>
                </p:cNvSpPr>
                <p:nvPr/>
              </p:nvSpPr>
              <p:spPr bwMode="auto">
                <a:xfrm>
                  <a:off x="1632" y="2592"/>
                  <a:ext cx="240" cy="192"/>
                </a:xfrm>
                <a:prstGeom prst="rect">
                  <a:avLst/>
                </a:prstGeom>
                <a:noFill/>
                <a:ln w="9525">
                  <a:noFill/>
                  <a:miter lim="800000"/>
                  <a:headEnd/>
                  <a:tailEnd/>
                </a:ln>
                <a:effectLst/>
              </p:spPr>
              <p:txBody>
                <a:bodyPr>
                  <a:spAutoFit/>
                </a:bodyPr>
                <a:lstStyle/>
                <a:p>
                  <a:pPr algn="l"/>
                  <a:r>
                    <a:rPr lang="en-GB" sz="1400" b="1" i="1"/>
                    <a:t>Q'</a:t>
                  </a:r>
                  <a:endParaRPr lang="en-US" sz="1400" b="1" i="1"/>
                </a:p>
              </p:txBody>
            </p:sp>
          </p:grpSp>
          <p:sp>
            <p:nvSpPr>
              <p:cNvPr id="330783" name="Text Box 31"/>
              <p:cNvSpPr txBox="1">
                <a:spLocks noChangeArrowheads="1"/>
              </p:cNvSpPr>
              <p:nvPr/>
            </p:nvSpPr>
            <p:spPr bwMode="auto">
              <a:xfrm>
                <a:off x="1490" y="2917"/>
                <a:ext cx="203" cy="192"/>
              </a:xfrm>
              <a:prstGeom prst="rect">
                <a:avLst/>
              </a:prstGeom>
              <a:noFill/>
              <a:ln w="9525">
                <a:noFill/>
                <a:miter lim="800000"/>
                <a:headEnd/>
                <a:tailEnd/>
              </a:ln>
              <a:effectLst/>
            </p:spPr>
            <p:txBody>
              <a:bodyPr wrap="none">
                <a:spAutoFit/>
              </a:bodyPr>
              <a:lstStyle/>
              <a:p>
                <a:pPr algn="l">
                  <a:spcBef>
                    <a:spcPct val="0"/>
                  </a:spcBef>
                </a:pPr>
                <a:r>
                  <a:rPr lang="en-GB" sz="1400" b="1" i="1"/>
                  <a:t>Q</a:t>
                </a:r>
                <a:endParaRPr lang="en-GB" sz="1400" b="1"/>
              </a:p>
            </p:txBody>
          </p:sp>
          <p:sp>
            <p:nvSpPr>
              <p:cNvPr id="330784" name="Rectangle 32"/>
              <p:cNvSpPr>
                <a:spLocks noChangeArrowheads="1"/>
              </p:cNvSpPr>
              <p:nvPr/>
            </p:nvSpPr>
            <p:spPr bwMode="auto">
              <a:xfrm>
                <a:off x="1490" y="3157"/>
                <a:ext cx="240" cy="192"/>
              </a:xfrm>
              <a:prstGeom prst="rect">
                <a:avLst/>
              </a:prstGeom>
              <a:noFill/>
              <a:ln w="9525">
                <a:noFill/>
                <a:miter lim="800000"/>
                <a:headEnd/>
                <a:tailEnd/>
              </a:ln>
              <a:effectLst/>
            </p:spPr>
            <p:txBody>
              <a:bodyPr>
                <a:spAutoFit/>
              </a:bodyPr>
              <a:lstStyle/>
              <a:p>
                <a:pPr algn="l"/>
                <a:r>
                  <a:rPr lang="en-GB" sz="1400" b="1" i="1"/>
                  <a:t>Q'</a:t>
                </a:r>
                <a:endParaRPr lang="en-US" sz="1400" b="1" i="1"/>
              </a:p>
            </p:txBody>
          </p:sp>
          <p:sp>
            <p:nvSpPr>
              <p:cNvPr id="330785" name="Oval 33"/>
              <p:cNvSpPr>
                <a:spLocks noChangeArrowheads="1"/>
              </p:cNvSpPr>
              <p:nvPr/>
            </p:nvSpPr>
            <p:spPr bwMode="auto">
              <a:xfrm>
                <a:off x="1682" y="3229"/>
                <a:ext cx="48" cy="48"/>
              </a:xfrm>
              <a:prstGeom prst="ellipse">
                <a:avLst/>
              </a:prstGeom>
              <a:noFill/>
              <a:ln w="19050">
                <a:solidFill>
                  <a:schemeClr val="tx1"/>
                </a:solidFill>
                <a:round/>
                <a:headEnd/>
                <a:tailEnd/>
              </a:ln>
              <a:effectLst/>
            </p:spPr>
            <p:txBody>
              <a:bodyPr wrap="none" anchor="ctr"/>
              <a:lstStyle/>
              <a:p>
                <a:endParaRPr lang="en-US"/>
              </a:p>
            </p:txBody>
          </p:sp>
        </p:grpSp>
        <p:sp>
          <p:nvSpPr>
            <p:cNvPr id="330786" name="Line 34"/>
            <p:cNvSpPr>
              <a:spLocks noChangeShapeType="1"/>
            </p:cNvSpPr>
            <p:nvPr/>
          </p:nvSpPr>
          <p:spPr bwMode="auto">
            <a:xfrm flipH="1">
              <a:off x="1344" y="2976"/>
              <a:ext cx="0" cy="624"/>
            </a:xfrm>
            <a:prstGeom prst="line">
              <a:avLst/>
            </a:prstGeom>
            <a:noFill/>
            <a:ln w="15875">
              <a:solidFill>
                <a:srgbClr val="0000CC"/>
              </a:solidFill>
              <a:round/>
              <a:headEnd/>
              <a:tailEnd/>
            </a:ln>
            <a:effectLst/>
          </p:spPr>
          <p:txBody>
            <a:bodyPr wrap="none" anchor="ctr"/>
            <a:lstStyle/>
            <a:p>
              <a:endParaRPr lang="en-US"/>
            </a:p>
          </p:txBody>
        </p:sp>
        <p:sp>
          <p:nvSpPr>
            <p:cNvPr id="330787" name="Oval 35"/>
            <p:cNvSpPr>
              <a:spLocks noChangeArrowheads="1"/>
            </p:cNvSpPr>
            <p:nvPr/>
          </p:nvSpPr>
          <p:spPr bwMode="auto">
            <a:xfrm>
              <a:off x="1328" y="3576"/>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30789" name="Line 37"/>
            <p:cNvSpPr>
              <a:spLocks noChangeShapeType="1"/>
            </p:cNvSpPr>
            <p:nvPr/>
          </p:nvSpPr>
          <p:spPr bwMode="auto">
            <a:xfrm flipH="1">
              <a:off x="4032" y="2976"/>
              <a:ext cx="0" cy="624"/>
            </a:xfrm>
            <a:prstGeom prst="line">
              <a:avLst/>
            </a:prstGeom>
            <a:noFill/>
            <a:ln w="15875">
              <a:solidFill>
                <a:srgbClr val="0000CC"/>
              </a:solidFill>
              <a:round/>
              <a:headEnd/>
              <a:tailEnd/>
            </a:ln>
            <a:effectLst/>
          </p:spPr>
          <p:txBody>
            <a:bodyPr wrap="none" anchor="ctr"/>
            <a:lstStyle/>
            <a:p>
              <a:endParaRPr lang="en-US"/>
            </a:p>
          </p:txBody>
        </p:sp>
        <p:sp>
          <p:nvSpPr>
            <p:cNvPr id="330790" name="Line 38"/>
            <p:cNvSpPr>
              <a:spLocks noChangeShapeType="1"/>
            </p:cNvSpPr>
            <p:nvPr/>
          </p:nvSpPr>
          <p:spPr bwMode="auto">
            <a:xfrm flipV="1">
              <a:off x="4032" y="2976"/>
              <a:ext cx="144" cy="0"/>
            </a:xfrm>
            <a:prstGeom prst="line">
              <a:avLst/>
            </a:prstGeom>
            <a:noFill/>
            <a:ln w="15875">
              <a:solidFill>
                <a:srgbClr val="0000CC"/>
              </a:solidFill>
              <a:round/>
              <a:headEnd/>
              <a:tailEnd/>
            </a:ln>
            <a:effectLst/>
          </p:spPr>
          <p:txBody>
            <a:bodyPr wrap="none" anchor="ctr"/>
            <a:lstStyle/>
            <a:p>
              <a:endParaRPr lang="en-US"/>
            </a:p>
          </p:txBody>
        </p:sp>
        <p:sp>
          <p:nvSpPr>
            <p:cNvPr id="330791" name="Line 39"/>
            <p:cNvSpPr>
              <a:spLocks noChangeShapeType="1"/>
            </p:cNvSpPr>
            <p:nvPr/>
          </p:nvSpPr>
          <p:spPr bwMode="auto">
            <a:xfrm>
              <a:off x="2352" y="2736"/>
              <a:ext cx="96" cy="0"/>
            </a:xfrm>
            <a:prstGeom prst="line">
              <a:avLst/>
            </a:prstGeom>
            <a:noFill/>
            <a:ln w="15875">
              <a:solidFill>
                <a:schemeClr val="tx1"/>
              </a:solidFill>
              <a:round/>
              <a:headEnd/>
              <a:tailEnd/>
            </a:ln>
            <a:effectLst/>
          </p:spPr>
          <p:txBody>
            <a:bodyPr wrap="none" anchor="ctr"/>
            <a:lstStyle/>
            <a:p>
              <a:endParaRPr lang="en-US"/>
            </a:p>
          </p:txBody>
        </p:sp>
        <p:sp>
          <p:nvSpPr>
            <p:cNvPr id="330795" name="AutoShape 43"/>
            <p:cNvSpPr>
              <a:spLocks noChangeArrowheads="1"/>
            </p:cNvSpPr>
            <p:nvPr/>
          </p:nvSpPr>
          <p:spPr bwMode="auto">
            <a:xfrm>
              <a:off x="3408" y="2304"/>
              <a:ext cx="192" cy="192"/>
            </a:xfrm>
            <a:prstGeom prst="flowChartDelay">
              <a:avLst/>
            </a:prstGeom>
            <a:noFill/>
            <a:ln w="19050">
              <a:solidFill>
                <a:schemeClr val="tx1"/>
              </a:solidFill>
              <a:miter lim="800000"/>
              <a:headEnd/>
              <a:tailEnd/>
            </a:ln>
            <a:effectLst/>
          </p:spPr>
          <p:txBody>
            <a:bodyPr wrap="none" anchor="ctr"/>
            <a:lstStyle/>
            <a:p>
              <a:endParaRPr lang="en-US"/>
            </a:p>
          </p:txBody>
        </p:sp>
        <p:sp>
          <p:nvSpPr>
            <p:cNvPr id="330797" name="Line 45"/>
            <p:cNvSpPr>
              <a:spLocks noChangeShapeType="1"/>
            </p:cNvSpPr>
            <p:nvPr/>
          </p:nvSpPr>
          <p:spPr bwMode="auto">
            <a:xfrm flipH="1">
              <a:off x="3312" y="2448"/>
              <a:ext cx="0" cy="384"/>
            </a:xfrm>
            <a:prstGeom prst="line">
              <a:avLst/>
            </a:prstGeom>
            <a:noFill/>
            <a:ln w="15875">
              <a:solidFill>
                <a:schemeClr val="tx1"/>
              </a:solidFill>
              <a:round/>
              <a:headEnd/>
              <a:tailEnd/>
            </a:ln>
            <a:effectLst/>
          </p:spPr>
          <p:txBody>
            <a:bodyPr wrap="none" anchor="ctr"/>
            <a:lstStyle/>
            <a:p>
              <a:endParaRPr lang="en-US"/>
            </a:p>
          </p:txBody>
        </p:sp>
        <p:sp>
          <p:nvSpPr>
            <p:cNvPr id="330798" name="Line 46"/>
            <p:cNvSpPr>
              <a:spLocks noChangeShapeType="1"/>
            </p:cNvSpPr>
            <p:nvPr/>
          </p:nvSpPr>
          <p:spPr bwMode="auto">
            <a:xfrm>
              <a:off x="3312" y="3312"/>
              <a:ext cx="96" cy="0"/>
            </a:xfrm>
            <a:prstGeom prst="line">
              <a:avLst/>
            </a:prstGeom>
            <a:noFill/>
            <a:ln w="15875">
              <a:solidFill>
                <a:schemeClr val="tx1"/>
              </a:solidFill>
              <a:round/>
              <a:headEnd/>
              <a:tailEnd/>
            </a:ln>
            <a:effectLst/>
          </p:spPr>
          <p:txBody>
            <a:bodyPr wrap="none" anchor="ctr"/>
            <a:lstStyle/>
            <a:p>
              <a:endParaRPr lang="en-US"/>
            </a:p>
          </p:txBody>
        </p:sp>
        <p:sp>
          <p:nvSpPr>
            <p:cNvPr id="330799" name="Line 47"/>
            <p:cNvSpPr>
              <a:spLocks noChangeShapeType="1"/>
            </p:cNvSpPr>
            <p:nvPr/>
          </p:nvSpPr>
          <p:spPr bwMode="auto">
            <a:xfrm>
              <a:off x="3600" y="2400"/>
              <a:ext cx="96" cy="0"/>
            </a:xfrm>
            <a:prstGeom prst="line">
              <a:avLst/>
            </a:prstGeom>
            <a:noFill/>
            <a:ln w="15875">
              <a:solidFill>
                <a:schemeClr val="tx1"/>
              </a:solidFill>
              <a:round/>
              <a:headEnd/>
              <a:tailEnd/>
            </a:ln>
            <a:effectLst/>
          </p:spPr>
          <p:txBody>
            <a:bodyPr wrap="none" anchor="ctr"/>
            <a:lstStyle/>
            <a:p>
              <a:endParaRPr lang="en-US"/>
            </a:p>
          </p:txBody>
        </p:sp>
        <p:sp>
          <p:nvSpPr>
            <p:cNvPr id="330800" name="Line 48"/>
            <p:cNvSpPr>
              <a:spLocks noChangeShapeType="1"/>
            </p:cNvSpPr>
            <p:nvPr/>
          </p:nvSpPr>
          <p:spPr bwMode="auto">
            <a:xfrm>
              <a:off x="4512" y="2832"/>
              <a:ext cx="240" cy="0"/>
            </a:xfrm>
            <a:prstGeom prst="line">
              <a:avLst/>
            </a:prstGeom>
            <a:noFill/>
            <a:ln w="15875">
              <a:solidFill>
                <a:schemeClr val="tx1"/>
              </a:solidFill>
              <a:round/>
              <a:headEnd/>
              <a:tailEnd/>
            </a:ln>
            <a:effectLst/>
          </p:spPr>
          <p:txBody>
            <a:bodyPr wrap="none" anchor="ctr"/>
            <a:lstStyle/>
            <a:p>
              <a:endParaRPr lang="en-US"/>
            </a:p>
          </p:txBody>
        </p:sp>
        <p:sp>
          <p:nvSpPr>
            <p:cNvPr id="330801" name="Line 49"/>
            <p:cNvSpPr>
              <a:spLocks noChangeShapeType="1"/>
            </p:cNvSpPr>
            <p:nvPr/>
          </p:nvSpPr>
          <p:spPr bwMode="auto">
            <a:xfrm>
              <a:off x="3984" y="2784"/>
              <a:ext cx="192" cy="0"/>
            </a:xfrm>
            <a:prstGeom prst="line">
              <a:avLst/>
            </a:prstGeom>
            <a:noFill/>
            <a:ln w="15875">
              <a:solidFill>
                <a:schemeClr val="tx1"/>
              </a:solidFill>
              <a:round/>
              <a:headEnd/>
              <a:tailEnd/>
            </a:ln>
            <a:effectLst/>
          </p:spPr>
          <p:txBody>
            <a:bodyPr wrap="none" anchor="ctr"/>
            <a:lstStyle/>
            <a:p>
              <a:endParaRPr lang="en-US"/>
            </a:p>
          </p:txBody>
        </p:sp>
        <p:sp>
          <p:nvSpPr>
            <p:cNvPr id="330810" name="Oval 58"/>
            <p:cNvSpPr>
              <a:spLocks noChangeArrowheads="1"/>
            </p:cNvSpPr>
            <p:nvPr/>
          </p:nvSpPr>
          <p:spPr bwMode="auto">
            <a:xfrm>
              <a:off x="2672" y="3576"/>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30812" name="AutoShape 60"/>
            <p:cNvSpPr>
              <a:spLocks noChangeArrowheads="1"/>
            </p:cNvSpPr>
            <p:nvPr/>
          </p:nvSpPr>
          <p:spPr bwMode="auto">
            <a:xfrm>
              <a:off x="2064" y="2256"/>
              <a:ext cx="192" cy="192"/>
            </a:xfrm>
            <a:prstGeom prst="flowChartDelay">
              <a:avLst/>
            </a:prstGeom>
            <a:noFill/>
            <a:ln w="19050">
              <a:solidFill>
                <a:schemeClr val="tx1"/>
              </a:solidFill>
              <a:miter lim="800000"/>
              <a:headEnd/>
              <a:tailEnd/>
            </a:ln>
            <a:effectLst/>
          </p:spPr>
          <p:txBody>
            <a:bodyPr wrap="none" anchor="ctr"/>
            <a:lstStyle/>
            <a:p>
              <a:endParaRPr lang="en-US"/>
            </a:p>
          </p:txBody>
        </p:sp>
        <p:sp>
          <p:nvSpPr>
            <p:cNvPr id="330813" name="Line 61"/>
            <p:cNvSpPr>
              <a:spLocks noChangeShapeType="1"/>
            </p:cNvSpPr>
            <p:nvPr/>
          </p:nvSpPr>
          <p:spPr bwMode="auto">
            <a:xfrm>
              <a:off x="1824" y="2832"/>
              <a:ext cx="144" cy="0"/>
            </a:xfrm>
            <a:prstGeom prst="line">
              <a:avLst/>
            </a:prstGeom>
            <a:noFill/>
            <a:ln w="15875">
              <a:solidFill>
                <a:schemeClr val="tx1"/>
              </a:solidFill>
              <a:round/>
              <a:headEnd/>
              <a:tailEnd/>
            </a:ln>
            <a:effectLst/>
          </p:spPr>
          <p:txBody>
            <a:bodyPr wrap="none" anchor="ctr"/>
            <a:lstStyle/>
            <a:p>
              <a:endParaRPr lang="en-US"/>
            </a:p>
          </p:txBody>
        </p:sp>
        <p:sp>
          <p:nvSpPr>
            <p:cNvPr id="330814" name="Line 62"/>
            <p:cNvSpPr>
              <a:spLocks noChangeShapeType="1"/>
            </p:cNvSpPr>
            <p:nvPr/>
          </p:nvSpPr>
          <p:spPr bwMode="auto">
            <a:xfrm flipH="1">
              <a:off x="1968" y="2400"/>
              <a:ext cx="0" cy="432"/>
            </a:xfrm>
            <a:prstGeom prst="line">
              <a:avLst/>
            </a:prstGeom>
            <a:noFill/>
            <a:ln w="15875">
              <a:solidFill>
                <a:schemeClr val="tx1"/>
              </a:solidFill>
              <a:round/>
              <a:headEnd/>
              <a:tailEnd/>
            </a:ln>
            <a:effectLst/>
          </p:spPr>
          <p:txBody>
            <a:bodyPr wrap="none" anchor="ctr"/>
            <a:lstStyle/>
            <a:p>
              <a:endParaRPr lang="en-US"/>
            </a:p>
          </p:txBody>
        </p:sp>
        <p:sp>
          <p:nvSpPr>
            <p:cNvPr id="330816" name="Line 64"/>
            <p:cNvSpPr>
              <a:spLocks noChangeShapeType="1"/>
            </p:cNvSpPr>
            <p:nvPr/>
          </p:nvSpPr>
          <p:spPr bwMode="auto">
            <a:xfrm flipH="1">
              <a:off x="2352" y="2352"/>
              <a:ext cx="0" cy="384"/>
            </a:xfrm>
            <a:prstGeom prst="line">
              <a:avLst/>
            </a:prstGeom>
            <a:noFill/>
            <a:ln w="15875">
              <a:solidFill>
                <a:schemeClr val="tx1"/>
              </a:solidFill>
              <a:round/>
              <a:headEnd/>
              <a:tailEnd/>
            </a:ln>
            <a:effectLst/>
          </p:spPr>
          <p:txBody>
            <a:bodyPr wrap="none" anchor="ctr"/>
            <a:lstStyle/>
            <a:p>
              <a:endParaRPr lang="en-US"/>
            </a:p>
          </p:txBody>
        </p:sp>
        <p:sp>
          <p:nvSpPr>
            <p:cNvPr id="330818" name="Line 66"/>
            <p:cNvSpPr>
              <a:spLocks noChangeShapeType="1"/>
            </p:cNvSpPr>
            <p:nvPr/>
          </p:nvSpPr>
          <p:spPr bwMode="auto">
            <a:xfrm>
              <a:off x="1968" y="3360"/>
              <a:ext cx="96" cy="0"/>
            </a:xfrm>
            <a:prstGeom prst="line">
              <a:avLst/>
            </a:prstGeom>
            <a:noFill/>
            <a:ln w="15875">
              <a:solidFill>
                <a:schemeClr val="tx1"/>
              </a:solidFill>
              <a:round/>
              <a:headEnd/>
              <a:tailEnd/>
            </a:ln>
            <a:effectLst/>
          </p:spPr>
          <p:txBody>
            <a:bodyPr wrap="none" anchor="ctr"/>
            <a:lstStyle/>
            <a:p>
              <a:endParaRPr lang="en-US"/>
            </a:p>
          </p:txBody>
        </p:sp>
        <p:sp>
          <p:nvSpPr>
            <p:cNvPr id="330819" name="Line 67"/>
            <p:cNvSpPr>
              <a:spLocks noChangeShapeType="1"/>
            </p:cNvSpPr>
            <p:nvPr/>
          </p:nvSpPr>
          <p:spPr bwMode="auto">
            <a:xfrm>
              <a:off x="1968" y="2400"/>
              <a:ext cx="96" cy="0"/>
            </a:xfrm>
            <a:prstGeom prst="line">
              <a:avLst/>
            </a:prstGeom>
            <a:noFill/>
            <a:ln w="15875">
              <a:solidFill>
                <a:schemeClr val="tx1"/>
              </a:solidFill>
              <a:round/>
              <a:headEnd/>
              <a:tailEnd/>
            </a:ln>
            <a:effectLst/>
          </p:spPr>
          <p:txBody>
            <a:bodyPr wrap="none" anchor="ctr"/>
            <a:lstStyle/>
            <a:p>
              <a:endParaRPr lang="en-US"/>
            </a:p>
          </p:txBody>
        </p:sp>
        <p:sp>
          <p:nvSpPr>
            <p:cNvPr id="330820" name="Oval 68"/>
            <p:cNvSpPr>
              <a:spLocks noChangeArrowheads="1"/>
            </p:cNvSpPr>
            <p:nvPr/>
          </p:nvSpPr>
          <p:spPr bwMode="auto">
            <a:xfrm>
              <a:off x="2335" y="2335"/>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grpSp>
          <p:nvGrpSpPr>
            <p:cNvPr id="330821" name="Group 69"/>
            <p:cNvGrpSpPr>
              <a:grpSpLocks/>
            </p:cNvGrpSpPr>
            <p:nvPr/>
          </p:nvGrpSpPr>
          <p:grpSpPr bwMode="auto">
            <a:xfrm>
              <a:off x="2784" y="2688"/>
              <a:ext cx="435" cy="525"/>
              <a:chOff x="1296" y="2880"/>
              <a:chExt cx="435" cy="525"/>
            </a:xfrm>
          </p:grpSpPr>
          <p:grpSp>
            <p:nvGrpSpPr>
              <p:cNvPr id="330822" name="Group 70"/>
              <p:cNvGrpSpPr>
                <a:grpSpLocks/>
              </p:cNvGrpSpPr>
              <p:nvPr/>
            </p:nvGrpSpPr>
            <p:grpSpPr bwMode="auto">
              <a:xfrm>
                <a:off x="1296" y="2880"/>
                <a:ext cx="435" cy="525"/>
                <a:chOff x="5105" y="1242"/>
                <a:chExt cx="435" cy="525"/>
              </a:xfrm>
            </p:grpSpPr>
            <p:sp>
              <p:nvSpPr>
                <p:cNvPr id="330823" name="Rectangle 71"/>
                <p:cNvSpPr>
                  <a:spLocks noChangeArrowheads="1"/>
                </p:cNvSpPr>
                <p:nvPr/>
              </p:nvSpPr>
              <p:spPr bwMode="auto">
                <a:xfrm>
                  <a:off x="5153" y="1253"/>
                  <a:ext cx="336" cy="514"/>
                </a:xfrm>
                <a:prstGeom prst="rect">
                  <a:avLst/>
                </a:prstGeom>
                <a:noFill/>
                <a:ln w="19050">
                  <a:solidFill>
                    <a:schemeClr val="tx1"/>
                  </a:solidFill>
                  <a:miter lim="800000"/>
                  <a:headEnd/>
                  <a:tailEnd/>
                </a:ln>
                <a:effectLst/>
              </p:spPr>
              <p:txBody>
                <a:bodyPr wrap="none" anchor="ctr"/>
                <a:lstStyle/>
                <a:p>
                  <a:endParaRPr lang="en-US"/>
                </a:p>
              </p:txBody>
            </p:sp>
            <p:sp>
              <p:nvSpPr>
                <p:cNvPr id="330824" name="Text Box 72"/>
                <p:cNvSpPr txBox="1">
                  <a:spLocks noChangeArrowheads="1"/>
                </p:cNvSpPr>
                <p:nvPr/>
              </p:nvSpPr>
              <p:spPr bwMode="auto">
                <a:xfrm>
                  <a:off x="5105" y="1243"/>
                  <a:ext cx="184" cy="192"/>
                </a:xfrm>
                <a:prstGeom prst="rect">
                  <a:avLst/>
                </a:prstGeom>
                <a:noFill/>
                <a:ln w="9525">
                  <a:noFill/>
                  <a:miter lim="800000"/>
                  <a:headEnd/>
                  <a:tailEnd/>
                </a:ln>
                <a:effectLst/>
              </p:spPr>
              <p:txBody>
                <a:bodyPr wrap="none">
                  <a:spAutoFit/>
                </a:bodyPr>
                <a:lstStyle/>
                <a:p>
                  <a:pPr algn="l">
                    <a:spcBef>
                      <a:spcPct val="0"/>
                    </a:spcBef>
                  </a:pPr>
                  <a:r>
                    <a:rPr lang="en-US" sz="1400" b="1" i="1"/>
                    <a:t>T</a:t>
                  </a:r>
                </a:p>
              </p:txBody>
            </p:sp>
            <p:sp>
              <p:nvSpPr>
                <p:cNvPr id="330825" name="Text Box 73"/>
                <p:cNvSpPr txBox="1">
                  <a:spLocks noChangeArrowheads="1"/>
                </p:cNvSpPr>
                <p:nvPr/>
              </p:nvSpPr>
              <p:spPr bwMode="auto">
                <a:xfrm>
                  <a:off x="5309" y="1242"/>
                  <a:ext cx="116" cy="192"/>
                </a:xfrm>
                <a:prstGeom prst="rect">
                  <a:avLst/>
                </a:prstGeom>
                <a:noFill/>
                <a:ln w="9525">
                  <a:noFill/>
                  <a:miter lim="800000"/>
                  <a:headEnd/>
                  <a:tailEnd/>
                </a:ln>
                <a:effectLst/>
              </p:spPr>
              <p:txBody>
                <a:bodyPr wrap="none">
                  <a:spAutoFit/>
                </a:bodyPr>
                <a:lstStyle/>
                <a:p>
                  <a:pPr algn="l">
                    <a:spcBef>
                      <a:spcPct val="0"/>
                    </a:spcBef>
                  </a:pPr>
                  <a:endParaRPr lang="en-GB" sz="1400" b="1"/>
                </a:p>
              </p:txBody>
            </p:sp>
            <p:sp>
              <p:nvSpPr>
                <p:cNvPr id="330826" name="Text Box 74"/>
                <p:cNvSpPr txBox="1">
                  <a:spLocks noChangeArrowheads="1"/>
                </p:cNvSpPr>
                <p:nvPr/>
              </p:nvSpPr>
              <p:spPr bwMode="auto">
                <a:xfrm>
                  <a:off x="5297" y="1575"/>
                  <a:ext cx="243" cy="192"/>
                </a:xfrm>
                <a:prstGeom prst="rect">
                  <a:avLst/>
                </a:prstGeom>
                <a:noFill/>
                <a:ln w="9525">
                  <a:noFill/>
                  <a:miter lim="800000"/>
                  <a:headEnd/>
                  <a:tailEnd/>
                </a:ln>
                <a:effectLst/>
              </p:spPr>
              <p:txBody>
                <a:bodyPr>
                  <a:spAutoFit/>
                </a:bodyPr>
                <a:lstStyle/>
                <a:p>
                  <a:pPr algn="l">
                    <a:spcBef>
                      <a:spcPct val="0"/>
                    </a:spcBef>
                  </a:pPr>
                  <a:endParaRPr lang="en-GB" sz="1400" b="1" i="1"/>
                </a:p>
              </p:txBody>
            </p:sp>
            <p:sp>
              <p:nvSpPr>
                <p:cNvPr id="330827" name="AutoShape 75"/>
                <p:cNvSpPr>
                  <a:spLocks noChangeArrowheads="1"/>
                </p:cNvSpPr>
                <p:nvPr/>
              </p:nvSpPr>
              <p:spPr bwMode="auto">
                <a:xfrm rot="5400000">
                  <a:off x="5129" y="1507"/>
                  <a:ext cx="96" cy="48"/>
                </a:xfrm>
                <a:prstGeom prst="triangle">
                  <a:avLst>
                    <a:gd name="adj" fmla="val 50000"/>
                  </a:avLst>
                </a:prstGeom>
                <a:noFill/>
                <a:ln w="15875">
                  <a:solidFill>
                    <a:schemeClr val="tx1"/>
                  </a:solidFill>
                  <a:miter lim="800000"/>
                  <a:headEnd/>
                  <a:tailEnd/>
                </a:ln>
                <a:effectLst/>
              </p:spPr>
              <p:txBody>
                <a:bodyPr wrap="none" anchor="ctr"/>
                <a:lstStyle/>
                <a:p>
                  <a:endParaRPr lang="en-US"/>
                </a:p>
              </p:txBody>
            </p:sp>
          </p:grpSp>
          <p:sp>
            <p:nvSpPr>
              <p:cNvPr id="330828" name="Text Box 76"/>
              <p:cNvSpPr txBox="1">
                <a:spLocks noChangeArrowheads="1"/>
              </p:cNvSpPr>
              <p:nvPr/>
            </p:nvSpPr>
            <p:spPr bwMode="auto">
              <a:xfrm>
                <a:off x="1352" y="3064"/>
                <a:ext cx="197" cy="192"/>
              </a:xfrm>
              <a:prstGeom prst="rect">
                <a:avLst/>
              </a:prstGeom>
              <a:noFill/>
              <a:ln w="9525">
                <a:noFill/>
                <a:miter lim="800000"/>
                <a:headEnd/>
                <a:tailEnd/>
              </a:ln>
              <a:effectLst/>
            </p:spPr>
            <p:txBody>
              <a:bodyPr wrap="none">
                <a:spAutoFit/>
              </a:bodyPr>
              <a:lstStyle/>
              <a:p>
                <a:pPr algn="l">
                  <a:spcBef>
                    <a:spcPct val="0"/>
                  </a:spcBef>
                </a:pPr>
                <a:r>
                  <a:rPr lang="en-GB" sz="1400" b="1" i="1"/>
                  <a:t>C</a:t>
                </a:r>
              </a:p>
            </p:txBody>
          </p:sp>
          <p:grpSp>
            <p:nvGrpSpPr>
              <p:cNvPr id="330829" name="Group 77"/>
              <p:cNvGrpSpPr>
                <a:grpSpLocks/>
              </p:cNvGrpSpPr>
              <p:nvPr/>
            </p:nvGrpSpPr>
            <p:grpSpPr bwMode="auto">
              <a:xfrm>
                <a:off x="1490" y="2917"/>
                <a:ext cx="240" cy="432"/>
                <a:chOff x="1632" y="2352"/>
                <a:chExt cx="240" cy="432"/>
              </a:xfrm>
            </p:grpSpPr>
            <p:sp>
              <p:nvSpPr>
                <p:cNvPr id="330830" name="Text Box 78"/>
                <p:cNvSpPr txBox="1">
                  <a:spLocks noChangeArrowheads="1"/>
                </p:cNvSpPr>
                <p:nvPr/>
              </p:nvSpPr>
              <p:spPr bwMode="auto">
                <a:xfrm>
                  <a:off x="1632" y="2352"/>
                  <a:ext cx="203" cy="192"/>
                </a:xfrm>
                <a:prstGeom prst="rect">
                  <a:avLst/>
                </a:prstGeom>
                <a:noFill/>
                <a:ln w="9525">
                  <a:noFill/>
                  <a:miter lim="800000"/>
                  <a:headEnd/>
                  <a:tailEnd/>
                </a:ln>
                <a:effectLst/>
              </p:spPr>
              <p:txBody>
                <a:bodyPr wrap="none">
                  <a:spAutoFit/>
                </a:bodyPr>
                <a:lstStyle/>
                <a:p>
                  <a:pPr algn="l">
                    <a:spcBef>
                      <a:spcPct val="0"/>
                    </a:spcBef>
                  </a:pPr>
                  <a:r>
                    <a:rPr lang="en-GB" sz="1400" b="1" i="1"/>
                    <a:t>Q</a:t>
                  </a:r>
                  <a:endParaRPr lang="en-GB" sz="1400" b="1"/>
                </a:p>
              </p:txBody>
            </p:sp>
            <p:sp>
              <p:nvSpPr>
                <p:cNvPr id="330831" name="Rectangle 79"/>
                <p:cNvSpPr>
                  <a:spLocks noChangeArrowheads="1"/>
                </p:cNvSpPr>
                <p:nvPr/>
              </p:nvSpPr>
              <p:spPr bwMode="auto">
                <a:xfrm>
                  <a:off x="1632" y="2592"/>
                  <a:ext cx="240" cy="192"/>
                </a:xfrm>
                <a:prstGeom prst="rect">
                  <a:avLst/>
                </a:prstGeom>
                <a:noFill/>
                <a:ln w="9525">
                  <a:noFill/>
                  <a:miter lim="800000"/>
                  <a:headEnd/>
                  <a:tailEnd/>
                </a:ln>
                <a:effectLst/>
              </p:spPr>
              <p:txBody>
                <a:bodyPr>
                  <a:spAutoFit/>
                </a:bodyPr>
                <a:lstStyle/>
                <a:p>
                  <a:pPr algn="l"/>
                  <a:r>
                    <a:rPr lang="en-GB" sz="1400" b="1" i="1"/>
                    <a:t>Q'</a:t>
                  </a:r>
                  <a:endParaRPr lang="en-US" sz="1400" b="1" i="1"/>
                </a:p>
              </p:txBody>
            </p:sp>
          </p:grpSp>
          <p:sp>
            <p:nvSpPr>
              <p:cNvPr id="330832" name="Text Box 80"/>
              <p:cNvSpPr txBox="1">
                <a:spLocks noChangeArrowheads="1"/>
              </p:cNvSpPr>
              <p:nvPr/>
            </p:nvSpPr>
            <p:spPr bwMode="auto">
              <a:xfrm>
                <a:off x="1490" y="2917"/>
                <a:ext cx="203" cy="192"/>
              </a:xfrm>
              <a:prstGeom prst="rect">
                <a:avLst/>
              </a:prstGeom>
              <a:noFill/>
              <a:ln w="9525">
                <a:noFill/>
                <a:miter lim="800000"/>
                <a:headEnd/>
                <a:tailEnd/>
              </a:ln>
              <a:effectLst/>
            </p:spPr>
            <p:txBody>
              <a:bodyPr wrap="none">
                <a:spAutoFit/>
              </a:bodyPr>
              <a:lstStyle/>
              <a:p>
                <a:pPr algn="l">
                  <a:spcBef>
                    <a:spcPct val="0"/>
                  </a:spcBef>
                </a:pPr>
                <a:r>
                  <a:rPr lang="en-GB" sz="1400" b="1" i="1"/>
                  <a:t>Q</a:t>
                </a:r>
                <a:endParaRPr lang="en-GB" sz="1400" b="1"/>
              </a:p>
            </p:txBody>
          </p:sp>
          <p:sp>
            <p:nvSpPr>
              <p:cNvPr id="330833" name="Rectangle 81"/>
              <p:cNvSpPr>
                <a:spLocks noChangeArrowheads="1"/>
              </p:cNvSpPr>
              <p:nvPr/>
            </p:nvSpPr>
            <p:spPr bwMode="auto">
              <a:xfrm>
                <a:off x="1490" y="3157"/>
                <a:ext cx="240" cy="192"/>
              </a:xfrm>
              <a:prstGeom prst="rect">
                <a:avLst/>
              </a:prstGeom>
              <a:noFill/>
              <a:ln w="9525">
                <a:noFill/>
                <a:miter lim="800000"/>
                <a:headEnd/>
                <a:tailEnd/>
              </a:ln>
              <a:effectLst/>
            </p:spPr>
            <p:txBody>
              <a:bodyPr>
                <a:spAutoFit/>
              </a:bodyPr>
              <a:lstStyle/>
              <a:p>
                <a:pPr algn="l"/>
                <a:r>
                  <a:rPr lang="en-GB" sz="1400" b="1" i="1"/>
                  <a:t>Q'</a:t>
                </a:r>
                <a:endParaRPr lang="en-US" sz="1400" b="1" i="1"/>
              </a:p>
            </p:txBody>
          </p:sp>
          <p:sp>
            <p:nvSpPr>
              <p:cNvPr id="330834" name="Oval 82"/>
              <p:cNvSpPr>
                <a:spLocks noChangeArrowheads="1"/>
              </p:cNvSpPr>
              <p:nvPr/>
            </p:nvSpPr>
            <p:spPr bwMode="auto">
              <a:xfrm>
                <a:off x="1682" y="3229"/>
                <a:ext cx="48" cy="48"/>
              </a:xfrm>
              <a:prstGeom prst="ellipse">
                <a:avLst/>
              </a:prstGeom>
              <a:noFill/>
              <a:ln w="19050">
                <a:solidFill>
                  <a:schemeClr val="tx1"/>
                </a:solidFill>
                <a:round/>
                <a:headEnd/>
                <a:tailEnd/>
              </a:ln>
              <a:effectLst/>
            </p:spPr>
            <p:txBody>
              <a:bodyPr wrap="none" anchor="ctr"/>
              <a:lstStyle/>
              <a:p>
                <a:endParaRPr lang="en-US"/>
              </a:p>
            </p:txBody>
          </p:sp>
        </p:grpSp>
        <p:sp>
          <p:nvSpPr>
            <p:cNvPr id="330835" name="Line 83"/>
            <p:cNvSpPr>
              <a:spLocks noChangeShapeType="1"/>
            </p:cNvSpPr>
            <p:nvPr/>
          </p:nvSpPr>
          <p:spPr bwMode="auto">
            <a:xfrm>
              <a:off x="2640" y="2784"/>
              <a:ext cx="192" cy="0"/>
            </a:xfrm>
            <a:prstGeom prst="line">
              <a:avLst/>
            </a:prstGeom>
            <a:noFill/>
            <a:ln w="15875">
              <a:solidFill>
                <a:schemeClr val="tx1"/>
              </a:solidFill>
              <a:round/>
              <a:headEnd/>
              <a:tailEnd/>
            </a:ln>
            <a:effectLst/>
          </p:spPr>
          <p:txBody>
            <a:bodyPr wrap="none" anchor="ctr"/>
            <a:lstStyle/>
            <a:p>
              <a:endParaRPr lang="en-US"/>
            </a:p>
          </p:txBody>
        </p:sp>
        <p:sp>
          <p:nvSpPr>
            <p:cNvPr id="330836" name="Line 84"/>
            <p:cNvSpPr>
              <a:spLocks noChangeShapeType="1"/>
            </p:cNvSpPr>
            <p:nvPr/>
          </p:nvSpPr>
          <p:spPr bwMode="auto">
            <a:xfrm>
              <a:off x="3312" y="2448"/>
              <a:ext cx="96" cy="0"/>
            </a:xfrm>
            <a:prstGeom prst="line">
              <a:avLst/>
            </a:prstGeom>
            <a:noFill/>
            <a:ln w="15875">
              <a:solidFill>
                <a:schemeClr val="tx1"/>
              </a:solidFill>
              <a:round/>
              <a:headEnd/>
              <a:tailEnd/>
            </a:ln>
            <a:effectLst/>
          </p:spPr>
          <p:txBody>
            <a:bodyPr wrap="none" anchor="ctr"/>
            <a:lstStyle/>
            <a:p>
              <a:endParaRPr lang="en-US"/>
            </a:p>
          </p:txBody>
        </p:sp>
        <p:grpSp>
          <p:nvGrpSpPr>
            <p:cNvPr id="330838" name="Group 86"/>
            <p:cNvGrpSpPr>
              <a:grpSpLocks/>
            </p:cNvGrpSpPr>
            <p:nvPr/>
          </p:nvGrpSpPr>
          <p:grpSpPr bwMode="auto">
            <a:xfrm>
              <a:off x="4128" y="2688"/>
              <a:ext cx="435" cy="525"/>
              <a:chOff x="1296" y="2880"/>
              <a:chExt cx="435" cy="525"/>
            </a:xfrm>
          </p:grpSpPr>
          <p:grpSp>
            <p:nvGrpSpPr>
              <p:cNvPr id="330839" name="Group 87"/>
              <p:cNvGrpSpPr>
                <a:grpSpLocks/>
              </p:cNvGrpSpPr>
              <p:nvPr/>
            </p:nvGrpSpPr>
            <p:grpSpPr bwMode="auto">
              <a:xfrm>
                <a:off x="1296" y="2880"/>
                <a:ext cx="435" cy="525"/>
                <a:chOff x="5105" y="1242"/>
                <a:chExt cx="435" cy="525"/>
              </a:xfrm>
            </p:grpSpPr>
            <p:sp>
              <p:nvSpPr>
                <p:cNvPr id="330840" name="Rectangle 88"/>
                <p:cNvSpPr>
                  <a:spLocks noChangeArrowheads="1"/>
                </p:cNvSpPr>
                <p:nvPr/>
              </p:nvSpPr>
              <p:spPr bwMode="auto">
                <a:xfrm>
                  <a:off x="5153" y="1253"/>
                  <a:ext cx="336" cy="514"/>
                </a:xfrm>
                <a:prstGeom prst="rect">
                  <a:avLst/>
                </a:prstGeom>
                <a:noFill/>
                <a:ln w="19050">
                  <a:solidFill>
                    <a:schemeClr val="tx1"/>
                  </a:solidFill>
                  <a:miter lim="800000"/>
                  <a:headEnd/>
                  <a:tailEnd/>
                </a:ln>
                <a:effectLst/>
              </p:spPr>
              <p:txBody>
                <a:bodyPr wrap="none" anchor="ctr"/>
                <a:lstStyle/>
                <a:p>
                  <a:endParaRPr lang="en-US"/>
                </a:p>
              </p:txBody>
            </p:sp>
            <p:sp>
              <p:nvSpPr>
                <p:cNvPr id="330841" name="Text Box 89"/>
                <p:cNvSpPr txBox="1">
                  <a:spLocks noChangeArrowheads="1"/>
                </p:cNvSpPr>
                <p:nvPr/>
              </p:nvSpPr>
              <p:spPr bwMode="auto">
                <a:xfrm>
                  <a:off x="5105" y="1243"/>
                  <a:ext cx="184" cy="192"/>
                </a:xfrm>
                <a:prstGeom prst="rect">
                  <a:avLst/>
                </a:prstGeom>
                <a:noFill/>
                <a:ln w="9525">
                  <a:noFill/>
                  <a:miter lim="800000"/>
                  <a:headEnd/>
                  <a:tailEnd/>
                </a:ln>
                <a:effectLst/>
              </p:spPr>
              <p:txBody>
                <a:bodyPr wrap="none">
                  <a:spAutoFit/>
                </a:bodyPr>
                <a:lstStyle/>
                <a:p>
                  <a:pPr algn="l">
                    <a:spcBef>
                      <a:spcPct val="0"/>
                    </a:spcBef>
                  </a:pPr>
                  <a:r>
                    <a:rPr lang="en-US" sz="1400" b="1" i="1"/>
                    <a:t>T</a:t>
                  </a:r>
                </a:p>
              </p:txBody>
            </p:sp>
            <p:sp>
              <p:nvSpPr>
                <p:cNvPr id="330842" name="Text Box 90"/>
                <p:cNvSpPr txBox="1">
                  <a:spLocks noChangeArrowheads="1"/>
                </p:cNvSpPr>
                <p:nvPr/>
              </p:nvSpPr>
              <p:spPr bwMode="auto">
                <a:xfrm>
                  <a:off x="5309" y="1242"/>
                  <a:ext cx="116" cy="192"/>
                </a:xfrm>
                <a:prstGeom prst="rect">
                  <a:avLst/>
                </a:prstGeom>
                <a:noFill/>
                <a:ln w="9525">
                  <a:noFill/>
                  <a:miter lim="800000"/>
                  <a:headEnd/>
                  <a:tailEnd/>
                </a:ln>
                <a:effectLst/>
              </p:spPr>
              <p:txBody>
                <a:bodyPr wrap="none">
                  <a:spAutoFit/>
                </a:bodyPr>
                <a:lstStyle/>
                <a:p>
                  <a:pPr algn="l">
                    <a:spcBef>
                      <a:spcPct val="0"/>
                    </a:spcBef>
                  </a:pPr>
                  <a:endParaRPr lang="en-GB" sz="1400" b="1"/>
                </a:p>
              </p:txBody>
            </p:sp>
            <p:sp>
              <p:nvSpPr>
                <p:cNvPr id="330843" name="Text Box 91"/>
                <p:cNvSpPr txBox="1">
                  <a:spLocks noChangeArrowheads="1"/>
                </p:cNvSpPr>
                <p:nvPr/>
              </p:nvSpPr>
              <p:spPr bwMode="auto">
                <a:xfrm>
                  <a:off x="5297" y="1575"/>
                  <a:ext cx="243" cy="192"/>
                </a:xfrm>
                <a:prstGeom prst="rect">
                  <a:avLst/>
                </a:prstGeom>
                <a:noFill/>
                <a:ln w="9525">
                  <a:noFill/>
                  <a:miter lim="800000"/>
                  <a:headEnd/>
                  <a:tailEnd/>
                </a:ln>
                <a:effectLst/>
              </p:spPr>
              <p:txBody>
                <a:bodyPr>
                  <a:spAutoFit/>
                </a:bodyPr>
                <a:lstStyle/>
                <a:p>
                  <a:pPr algn="l">
                    <a:spcBef>
                      <a:spcPct val="0"/>
                    </a:spcBef>
                  </a:pPr>
                  <a:endParaRPr lang="en-GB" sz="1400" b="1" i="1"/>
                </a:p>
              </p:txBody>
            </p:sp>
            <p:sp>
              <p:nvSpPr>
                <p:cNvPr id="330844" name="AutoShape 92"/>
                <p:cNvSpPr>
                  <a:spLocks noChangeArrowheads="1"/>
                </p:cNvSpPr>
                <p:nvPr/>
              </p:nvSpPr>
              <p:spPr bwMode="auto">
                <a:xfrm rot="5400000">
                  <a:off x="5129" y="1507"/>
                  <a:ext cx="96" cy="48"/>
                </a:xfrm>
                <a:prstGeom prst="triangle">
                  <a:avLst>
                    <a:gd name="adj" fmla="val 50000"/>
                  </a:avLst>
                </a:prstGeom>
                <a:noFill/>
                <a:ln w="15875">
                  <a:solidFill>
                    <a:schemeClr val="tx1"/>
                  </a:solidFill>
                  <a:miter lim="800000"/>
                  <a:headEnd/>
                  <a:tailEnd/>
                </a:ln>
                <a:effectLst/>
              </p:spPr>
              <p:txBody>
                <a:bodyPr wrap="none" anchor="ctr"/>
                <a:lstStyle/>
                <a:p>
                  <a:endParaRPr lang="en-US"/>
                </a:p>
              </p:txBody>
            </p:sp>
          </p:grpSp>
          <p:sp>
            <p:nvSpPr>
              <p:cNvPr id="330845" name="Text Box 93"/>
              <p:cNvSpPr txBox="1">
                <a:spLocks noChangeArrowheads="1"/>
              </p:cNvSpPr>
              <p:nvPr/>
            </p:nvSpPr>
            <p:spPr bwMode="auto">
              <a:xfrm>
                <a:off x="1352" y="3064"/>
                <a:ext cx="197" cy="192"/>
              </a:xfrm>
              <a:prstGeom prst="rect">
                <a:avLst/>
              </a:prstGeom>
              <a:noFill/>
              <a:ln w="9525">
                <a:noFill/>
                <a:miter lim="800000"/>
                <a:headEnd/>
                <a:tailEnd/>
              </a:ln>
              <a:effectLst/>
            </p:spPr>
            <p:txBody>
              <a:bodyPr wrap="none">
                <a:spAutoFit/>
              </a:bodyPr>
              <a:lstStyle/>
              <a:p>
                <a:pPr algn="l">
                  <a:spcBef>
                    <a:spcPct val="0"/>
                  </a:spcBef>
                </a:pPr>
                <a:r>
                  <a:rPr lang="en-GB" sz="1400" b="1" i="1"/>
                  <a:t>C</a:t>
                </a:r>
              </a:p>
            </p:txBody>
          </p:sp>
          <p:grpSp>
            <p:nvGrpSpPr>
              <p:cNvPr id="330846" name="Group 94"/>
              <p:cNvGrpSpPr>
                <a:grpSpLocks/>
              </p:cNvGrpSpPr>
              <p:nvPr/>
            </p:nvGrpSpPr>
            <p:grpSpPr bwMode="auto">
              <a:xfrm>
                <a:off x="1490" y="2917"/>
                <a:ext cx="240" cy="432"/>
                <a:chOff x="1632" y="2352"/>
                <a:chExt cx="240" cy="432"/>
              </a:xfrm>
            </p:grpSpPr>
            <p:sp>
              <p:nvSpPr>
                <p:cNvPr id="330847" name="Text Box 95"/>
                <p:cNvSpPr txBox="1">
                  <a:spLocks noChangeArrowheads="1"/>
                </p:cNvSpPr>
                <p:nvPr/>
              </p:nvSpPr>
              <p:spPr bwMode="auto">
                <a:xfrm>
                  <a:off x="1632" y="2352"/>
                  <a:ext cx="203" cy="192"/>
                </a:xfrm>
                <a:prstGeom prst="rect">
                  <a:avLst/>
                </a:prstGeom>
                <a:noFill/>
                <a:ln w="9525">
                  <a:noFill/>
                  <a:miter lim="800000"/>
                  <a:headEnd/>
                  <a:tailEnd/>
                </a:ln>
                <a:effectLst/>
              </p:spPr>
              <p:txBody>
                <a:bodyPr wrap="none">
                  <a:spAutoFit/>
                </a:bodyPr>
                <a:lstStyle/>
                <a:p>
                  <a:pPr algn="l">
                    <a:spcBef>
                      <a:spcPct val="0"/>
                    </a:spcBef>
                  </a:pPr>
                  <a:r>
                    <a:rPr lang="en-GB" sz="1400" b="1" i="1"/>
                    <a:t>Q</a:t>
                  </a:r>
                  <a:endParaRPr lang="en-GB" sz="1400" b="1"/>
                </a:p>
              </p:txBody>
            </p:sp>
            <p:sp>
              <p:nvSpPr>
                <p:cNvPr id="330848" name="Rectangle 96"/>
                <p:cNvSpPr>
                  <a:spLocks noChangeArrowheads="1"/>
                </p:cNvSpPr>
                <p:nvPr/>
              </p:nvSpPr>
              <p:spPr bwMode="auto">
                <a:xfrm>
                  <a:off x="1632" y="2592"/>
                  <a:ext cx="240" cy="192"/>
                </a:xfrm>
                <a:prstGeom prst="rect">
                  <a:avLst/>
                </a:prstGeom>
                <a:noFill/>
                <a:ln w="9525">
                  <a:noFill/>
                  <a:miter lim="800000"/>
                  <a:headEnd/>
                  <a:tailEnd/>
                </a:ln>
                <a:effectLst/>
              </p:spPr>
              <p:txBody>
                <a:bodyPr>
                  <a:spAutoFit/>
                </a:bodyPr>
                <a:lstStyle/>
                <a:p>
                  <a:pPr algn="l"/>
                  <a:r>
                    <a:rPr lang="en-GB" sz="1400" b="1" i="1"/>
                    <a:t>Q'</a:t>
                  </a:r>
                  <a:endParaRPr lang="en-US" sz="1400" b="1" i="1"/>
                </a:p>
              </p:txBody>
            </p:sp>
          </p:grpSp>
          <p:sp>
            <p:nvSpPr>
              <p:cNvPr id="330849" name="Text Box 97"/>
              <p:cNvSpPr txBox="1">
                <a:spLocks noChangeArrowheads="1"/>
              </p:cNvSpPr>
              <p:nvPr/>
            </p:nvSpPr>
            <p:spPr bwMode="auto">
              <a:xfrm>
                <a:off x="1490" y="2917"/>
                <a:ext cx="203" cy="192"/>
              </a:xfrm>
              <a:prstGeom prst="rect">
                <a:avLst/>
              </a:prstGeom>
              <a:noFill/>
              <a:ln w="9525">
                <a:noFill/>
                <a:miter lim="800000"/>
                <a:headEnd/>
                <a:tailEnd/>
              </a:ln>
              <a:effectLst/>
            </p:spPr>
            <p:txBody>
              <a:bodyPr wrap="none">
                <a:spAutoFit/>
              </a:bodyPr>
              <a:lstStyle/>
              <a:p>
                <a:pPr algn="l">
                  <a:spcBef>
                    <a:spcPct val="0"/>
                  </a:spcBef>
                </a:pPr>
                <a:r>
                  <a:rPr lang="en-GB" sz="1400" b="1" i="1"/>
                  <a:t>Q</a:t>
                </a:r>
                <a:endParaRPr lang="en-GB" sz="1400" b="1"/>
              </a:p>
            </p:txBody>
          </p:sp>
          <p:sp>
            <p:nvSpPr>
              <p:cNvPr id="330850" name="Rectangle 98"/>
              <p:cNvSpPr>
                <a:spLocks noChangeArrowheads="1"/>
              </p:cNvSpPr>
              <p:nvPr/>
            </p:nvSpPr>
            <p:spPr bwMode="auto">
              <a:xfrm>
                <a:off x="1490" y="3157"/>
                <a:ext cx="240" cy="192"/>
              </a:xfrm>
              <a:prstGeom prst="rect">
                <a:avLst/>
              </a:prstGeom>
              <a:noFill/>
              <a:ln w="9525">
                <a:noFill/>
                <a:miter lim="800000"/>
                <a:headEnd/>
                <a:tailEnd/>
              </a:ln>
              <a:effectLst/>
            </p:spPr>
            <p:txBody>
              <a:bodyPr>
                <a:spAutoFit/>
              </a:bodyPr>
              <a:lstStyle/>
              <a:p>
                <a:pPr algn="l"/>
                <a:r>
                  <a:rPr lang="en-GB" sz="1400" b="1" i="1"/>
                  <a:t>Q'</a:t>
                </a:r>
                <a:endParaRPr lang="en-US" sz="1400" b="1" i="1"/>
              </a:p>
            </p:txBody>
          </p:sp>
          <p:sp>
            <p:nvSpPr>
              <p:cNvPr id="330851" name="Oval 99"/>
              <p:cNvSpPr>
                <a:spLocks noChangeArrowheads="1"/>
              </p:cNvSpPr>
              <p:nvPr/>
            </p:nvSpPr>
            <p:spPr bwMode="auto">
              <a:xfrm>
                <a:off x="1682" y="3229"/>
                <a:ext cx="48" cy="48"/>
              </a:xfrm>
              <a:prstGeom prst="ellipse">
                <a:avLst/>
              </a:prstGeom>
              <a:noFill/>
              <a:ln w="19050">
                <a:solidFill>
                  <a:schemeClr val="tx1"/>
                </a:solidFill>
                <a:round/>
                <a:headEnd/>
                <a:tailEnd/>
              </a:ln>
              <a:effectLst/>
            </p:spPr>
            <p:txBody>
              <a:bodyPr wrap="none" anchor="ctr"/>
              <a:lstStyle/>
              <a:p>
                <a:endParaRPr lang="en-US"/>
              </a:p>
            </p:txBody>
          </p:sp>
        </p:grpSp>
        <p:grpSp>
          <p:nvGrpSpPr>
            <p:cNvPr id="330853" name="Group 101"/>
            <p:cNvGrpSpPr>
              <a:grpSpLocks/>
            </p:cNvGrpSpPr>
            <p:nvPr/>
          </p:nvGrpSpPr>
          <p:grpSpPr bwMode="auto">
            <a:xfrm>
              <a:off x="2425" y="2688"/>
              <a:ext cx="216" cy="192"/>
              <a:chOff x="6768" y="11808"/>
              <a:chExt cx="1008" cy="792"/>
            </a:xfrm>
          </p:grpSpPr>
          <p:sp>
            <p:nvSpPr>
              <p:cNvPr id="330854" name="Freeform 102"/>
              <p:cNvSpPr>
                <a:spLocks/>
              </p:cNvSpPr>
              <p:nvPr/>
            </p:nvSpPr>
            <p:spPr bwMode="auto">
              <a:xfrm>
                <a:off x="6768" y="11808"/>
                <a:ext cx="144" cy="792"/>
              </a:xfrm>
              <a:custGeom>
                <a:avLst/>
                <a:gdLst/>
                <a:ahLst/>
                <a:cxnLst>
                  <a:cxn ang="0">
                    <a:pos x="0" y="0"/>
                  </a:cxn>
                  <a:cxn ang="0">
                    <a:pos x="288" y="432"/>
                  </a:cxn>
                  <a:cxn ang="0">
                    <a:pos x="0" y="864"/>
                  </a:cxn>
                </a:cxnLst>
                <a:rect l="0" t="0" r="r" b="b"/>
                <a:pathLst>
                  <a:path w="288" h="864">
                    <a:moveTo>
                      <a:pt x="0" y="0"/>
                    </a:moveTo>
                    <a:cubicBezTo>
                      <a:pt x="144" y="144"/>
                      <a:pt x="288" y="288"/>
                      <a:pt x="288" y="432"/>
                    </a:cubicBezTo>
                    <a:cubicBezTo>
                      <a:pt x="288" y="576"/>
                      <a:pt x="48" y="792"/>
                      <a:pt x="0" y="864"/>
                    </a:cubicBezTo>
                  </a:path>
                </a:pathLst>
              </a:custGeom>
              <a:noFill/>
              <a:ln w="15875">
                <a:solidFill>
                  <a:srgbClr val="000000"/>
                </a:solidFill>
                <a:round/>
                <a:headEnd/>
                <a:tailEnd/>
              </a:ln>
            </p:spPr>
            <p:txBody>
              <a:bodyPr/>
              <a:lstStyle/>
              <a:p>
                <a:endParaRPr lang="en-US"/>
              </a:p>
            </p:txBody>
          </p:sp>
          <p:sp>
            <p:nvSpPr>
              <p:cNvPr id="330855" name="Line 103"/>
              <p:cNvSpPr>
                <a:spLocks noChangeShapeType="1"/>
              </p:cNvSpPr>
              <p:nvPr/>
            </p:nvSpPr>
            <p:spPr bwMode="auto">
              <a:xfrm>
                <a:off x="6768" y="11808"/>
                <a:ext cx="360" cy="0"/>
              </a:xfrm>
              <a:prstGeom prst="line">
                <a:avLst/>
              </a:prstGeom>
              <a:noFill/>
              <a:ln w="15875">
                <a:solidFill>
                  <a:srgbClr val="000000"/>
                </a:solidFill>
                <a:round/>
                <a:headEnd/>
                <a:tailEnd/>
              </a:ln>
            </p:spPr>
            <p:txBody>
              <a:bodyPr/>
              <a:lstStyle/>
              <a:p>
                <a:endParaRPr lang="en-US"/>
              </a:p>
            </p:txBody>
          </p:sp>
          <p:sp>
            <p:nvSpPr>
              <p:cNvPr id="330856" name="Line 104"/>
              <p:cNvSpPr>
                <a:spLocks noChangeShapeType="1"/>
              </p:cNvSpPr>
              <p:nvPr/>
            </p:nvSpPr>
            <p:spPr bwMode="auto">
              <a:xfrm>
                <a:off x="6768" y="12600"/>
                <a:ext cx="360" cy="0"/>
              </a:xfrm>
              <a:prstGeom prst="line">
                <a:avLst/>
              </a:prstGeom>
              <a:noFill/>
              <a:ln w="15875">
                <a:solidFill>
                  <a:srgbClr val="000000"/>
                </a:solidFill>
                <a:round/>
                <a:headEnd/>
                <a:tailEnd/>
              </a:ln>
            </p:spPr>
            <p:txBody>
              <a:bodyPr/>
              <a:lstStyle/>
              <a:p>
                <a:endParaRPr lang="en-US"/>
              </a:p>
            </p:txBody>
          </p:sp>
          <p:sp>
            <p:nvSpPr>
              <p:cNvPr id="330857" name="Freeform 105"/>
              <p:cNvSpPr>
                <a:spLocks/>
              </p:cNvSpPr>
              <p:nvPr/>
            </p:nvSpPr>
            <p:spPr bwMode="auto">
              <a:xfrm>
                <a:off x="7128" y="11808"/>
                <a:ext cx="648" cy="432"/>
              </a:xfrm>
              <a:custGeom>
                <a:avLst/>
                <a:gdLst/>
                <a:ahLst/>
                <a:cxnLst>
                  <a:cxn ang="0">
                    <a:pos x="0" y="0"/>
                  </a:cxn>
                  <a:cxn ang="0">
                    <a:pos x="432" y="144"/>
                  </a:cxn>
                  <a:cxn ang="0">
                    <a:pos x="576" y="432"/>
                  </a:cxn>
                </a:cxnLst>
                <a:rect l="0" t="0" r="r" b="b"/>
                <a:pathLst>
                  <a:path w="576" h="432">
                    <a:moveTo>
                      <a:pt x="0" y="0"/>
                    </a:moveTo>
                    <a:cubicBezTo>
                      <a:pt x="168" y="36"/>
                      <a:pt x="336" y="72"/>
                      <a:pt x="432" y="144"/>
                    </a:cubicBezTo>
                    <a:cubicBezTo>
                      <a:pt x="528" y="216"/>
                      <a:pt x="552" y="324"/>
                      <a:pt x="576" y="432"/>
                    </a:cubicBezTo>
                  </a:path>
                </a:pathLst>
              </a:custGeom>
              <a:noFill/>
              <a:ln w="15875">
                <a:solidFill>
                  <a:srgbClr val="000000"/>
                </a:solidFill>
                <a:round/>
                <a:headEnd/>
                <a:tailEnd/>
              </a:ln>
            </p:spPr>
            <p:txBody>
              <a:bodyPr/>
              <a:lstStyle/>
              <a:p>
                <a:endParaRPr lang="en-US"/>
              </a:p>
            </p:txBody>
          </p:sp>
          <p:sp>
            <p:nvSpPr>
              <p:cNvPr id="330858" name="Freeform 106"/>
              <p:cNvSpPr>
                <a:spLocks/>
              </p:cNvSpPr>
              <p:nvPr/>
            </p:nvSpPr>
            <p:spPr bwMode="auto">
              <a:xfrm flipV="1">
                <a:off x="7128" y="12168"/>
                <a:ext cx="648" cy="432"/>
              </a:xfrm>
              <a:custGeom>
                <a:avLst/>
                <a:gdLst/>
                <a:ahLst/>
                <a:cxnLst>
                  <a:cxn ang="0">
                    <a:pos x="0" y="0"/>
                  </a:cxn>
                  <a:cxn ang="0">
                    <a:pos x="432" y="144"/>
                  </a:cxn>
                  <a:cxn ang="0">
                    <a:pos x="576" y="432"/>
                  </a:cxn>
                </a:cxnLst>
                <a:rect l="0" t="0" r="r" b="b"/>
                <a:pathLst>
                  <a:path w="576" h="432">
                    <a:moveTo>
                      <a:pt x="0" y="0"/>
                    </a:moveTo>
                    <a:cubicBezTo>
                      <a:pt x="168" y="36"/>
                      <a:pt x="336" y="72"/>
                      <a:pt x="432" y="144"/>
                    </a:cubicBezTo>
                    <a:cubicBezTo>
                      <a:pt x="528" y="216"/>
                      <a:pt x="552" y="324"/>
                      <a:pt x="576" y="432"/>
                    </a:cubicBezTo>
                  </a:path>
                </a:pathLst>
              </a:custGeom>
              <a:noFill/>
              <a:ln w="15875">
                <a:solidFill>
                  <a:srgbClr val="000000"/>
                </a:solidFill>
                <a:round/>
                <a:headEnd/>
                <a:tailEnd/>
              </a:ln>
            </p:spPr>
            <p:txBody>
              <a:bodyPr/>
              <a:lstStyle/>
              <a:p>
                <a:endParaRPr lang="en-US"/>
              </a:p>
            </p:txBody>
          </p:sp>
        </p:grpSp>
        <p:sp>
          <p:nvSpPr>
            <p:cNvPr id="330887" name="Line 135"/>
            <p:cNvSpPr>
              <a:spLocks noChangeShapeType="1"/>
            </p:cNvSpPr>
            <p:nvPr/>
          </p:nvSpPr>
          <p:spPr bwMode="auto">
            <a:xfrm>
              <a:off x="1152" y="2304"/>
              <a:ext cx="912" cy="0"/>
            </a:xfrm>
            <a:prstGeom prst="line">
              <a:avLst/>
            </a:prstGeom>
            <a:noFill/>
            <a:ln w="15875">
              <a:solidFill>
                <a:schemeClr val="tx1"/>
              </a:solidFill>
              <a:round/>
              <a:headEnd/>
              <a:tailEnd/>
            </a:ln>
            <a:effectLst/>
          </p:spPr>
          <p:txBody>
            <a:bodyPr wrap="none" anchor="ctr"/>
            <a:lstStyle/>
            <a:p>
              <a:endParaRPr lang="en-US"/>
            </a:p>
          </p:txBody>
        </p:sp>
        <p:sp>
          <p:nvSpPr>
            <p:cNvPr id="330888" name="Line 136"/>
            <p:cNvSpPr>
              <a:spLocks noChangeShapeType="1"/>
            </p:cNvSpPr>
            <p:nvPr/>
          </p:nvSpPr>
          <p:spPr bwMode="auto">
            <a:xfrm flipH="1">
              <a:off x="1152" y="2304"/>
              <a:ext cx="0" cy="1152"/>
            </a:xfrm>
            <a:prstGeom prst="line">
              <a:avLst/>
            </a:prstGeom>
            <a:noFill/>
            <a:ln w="15875">
              <a:solidFill>
                <a:schemeClr val="tx1"/>
              </a:solidFill>
              <a:round/>
              <a:headEnd/>
              <a:tailEnd/>
            </a:ln>
            <a:effectLst/>
          </p:spPr>
          <p:txBody>
            <a:bodyPr wrap="none" anchor="ctr"/>
            <a:lstStyle/>
            <a:p>
              <a:endParaRPr lang="en-US"/>
            </a:p>
          </p:txBody>
        </p:sp>
        <p:sp>
          <p:nvSpPr>
            <p:cNvPr id="330889" name="Line 137"/>
            <p:cNvSpPr>
              <a:spLocks noChangeShapeType="1"/>
            </p:cNvSpPr>
            <p:nvPr/>
          </p:nvSpPr>
          <p:spPr bwMode="auto">
            <a:xfrm flipV="1">
              <a:off x="1056" y="2928"/>
              <a:ext cx="96" cy="0"/>
            </a:xfrm>
            <a:prstGeom prst="line">
              <a:avLst/>
            </a:prstGeom>
            <a:noFill/>
            <a:ln w="15875">
              <a:solidFill>
                <a:schemeClr val="tx1"/>
              </a:solidFill>
              <a:round/>
              <a:headEnd/>
              <a:tailEnd/>
            </a:ln>
            <a:effectLst/>
          </p:spPr>
          <p:txBody>
            <a:bodyPr wrap="none" anchor="ctr"/>
            <a:lstStyle/>
            <a:p>
              <a:endParaRPr lang="en-US"/>
            </a:p>
          </p:txBody>
        </p:sp>
        <p:sp>
          <p:nvSpPr>
            <p:cNvPr id="330890" name="Text Box 138"/>
            <p:cNvSpPr txBox="1">
              <a:spLocks noChangeArrowheads="1"/>
            </p:cNvSpPr>
            <p:nvPr/>
          </p:nvSpPr>
          <p:spPr bwMode="auto">
            <a:xfrm>
              <a:off x="768" y="2832"/>
              <a:ext cx="265" cy="192"/>
            </a:xfrm>
            <a:prstGeom prst="rect">
              <a:avLst/>
            </a:prstGeom>
            <a:noFill/>
            <a:ln w="9525">
              <a:noFill/>
              <a:miter lim="800000"/>
              <a:headEnd/>
              <a:tailEnd/>
            </a:ln>
            <a:effectLst/>
          </p:spPr>
          <p:txBody>
            <a:bodyPr wrap="none">
              <a:spAutoFit/>
            </a:bodyPr>
            <a:lstStyle/>
            <a:p>
              <a:pPr algn="l">
                <a:spcBef>
                  <a:spcPct val="0"/>
                </a:spcBef>
              </a:pPr>
              <a:r>
                <a:rPr lang="en-GB" sz="1400" b="1" i="1"/>
                <a:t>Up</a:t>
              </a:r>
            </a:p>
          </p:txBody>
        </p:sp>
        <p:sp>
          <p:nvSpPr>
            <p:cNvPr id="330891" name="Oval 139"/>
            <p:cNvSpPr>
              <a:spLocks noChangeArrowheads="1"/>
            </p:cNvSpPr>
            <p:nvPr/>
          </p:nvSpPr>
          <p:spPr bwMode="auto">
            <a:xfrm>
              <a:off x="1133" y="2917"/>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grpSp>
          <p:nvGrpSpPr>
            <p:cNvPr id="330892" name="Group 140"/>
            <p:cNvGrpSpPr>
              <a:grpSpLocks/>
            </p:cNvGrpSpPr>
            <p:nvPr/>
          </p:nvGrpSpPr>
          <p:grpSpPr bwMode="auto">
            <a:xfrm>
              <a:off x="1488" y="3377"/>
              <a:ext cx="185" cy="144"/>
              <a:chOff x="3648" y="2544"/>
              <a:chExt cx="233" cy="185"/>
            </a:xfrm>
          </p:grpSpPr>
          <p:sp>
            <p:nvSpPr>
              <p:cNvPr id="330893" name="AutoShape 141"/>
              <p:cNvSpPr>
                <a:spLocks noChangeArrowheads="1"/>
              </p:cNvSpPr>
              <p:nvPr/>
            </p:nvSpPr>
            <p:spPr bwMode="auto">
              <a:xfrm rot="5400000">
                <a:off x="3625" y="2567"/>
                <a:ext cx="185" cy="139"/>
              </a:xfrm>
              <a:prstGeom prst="flowChartExtract">
                <a:avLst/>
              </a:prstGeom>
              <a:noFill/>
              <a:ln w="19050">
                <a:solidFill>
                  <a:schemeClr val="tx1"/>
                </a:solidFill>
                <a:miter lim="800000"/>
                <a:headEnd/>
                <a:tailEnd/>
              </a:ln>
              <a:effectLst/>
            </p:spPr>
            <p:txBody>
              <a:bodyPr wrap="none" anchor="ctr"/>
              <a:lstStyle/>
              <a:p>
                <a:endParaRPr lang="en-US"/>
              </a:p>
            </p:txBody>
          </p:sp>
          <p:sp>
            <p:nvSpPr>
              <p:cNvPr id="330894" name="Oval 142"/>
              <p:cNvSpPr>
                <a:spLocks noChangeArrowheads="1"/>
              </p:cNvSpPr>
              <p:nvPr/>
            </p:nvSpPr>
            <p:spPr bwMode="auto">
              <a:xfrm>
                <a:off x="3809" y="2600"/>
                <a:ext cx="72" cy="74"/>
              </a:xfrm>
              <a:prstGeom prst="ellipse">
                <a:avLst/>
              </a:prstGeom>
              <a:noFill/>
              <a:ln w="19050">
                <a:solidFill>
                  <a:schemeClr val="tx1"/>
                </a:solidFill>
                <a:round/>
                <a:headEnd/>
                <a:tailEnd/>
              </a:ln>
              <a:effectLst/>
            </p:spPr>
            <p:txBody>
              <a:bodyPr wrap="none" anchor="ctr"/>
              <a:lstStyle/>
              <a:p>
                <a:endParaRPr lang="en-US"/>
              </a:p>
            </p:txBody>
          </p:sp>
        </p:grpSp>
        <p:sp>
          <p:nvSpPr>
            <p:cNvPr id="330895" name="Line 143"/>
            <p:cNvSpPr>
              <a:spLocks noChangeShapeType="1"/>
            </p:cNvSpPr>
            <p:nvPr/>
          </p:nvSpPr>
          <p:spPr bwMode="auto">
            <a:xfrm>
              <a:off x="1152" y="3456"/>
              <a:ext cx="336" cy="0"/>
            </a:xfrm>
            <a:prstGeom prst="line">
              <a:avLst/>
            </a:prstGeom>
            <a:noFill/>
            <a:ln w="15875">
              <a:solidFill>
                <a:schemeClr val="tx1"/>
              </a:solidFill>
              <a:round/>
              <a:headEnd/>
              <a:tailEnd/>
            </a:ln>
            <a:effectLst/>
          </p:spPr>
          <p:txBody>
            <a:bodyPr wrap="none" anchor="ctr"/>
            <a:lstStyle/>
            <a:p>
              <a:endParaRPr lang="en-US"/>
            </a:p>
          </p:txBody>
        </p:sp>
        <p:sp>
          <p:nvSpPr>
            <p:cNvPr id="330896" name="AutoShape 144"/>
            <p:cNvSpPr>
              <a:spLocks noChangeArrowheads="1"/>
            </p:cNvSpPr>
            <p:nvPr/>
          </p:nvSpPr>
          <p:spPr bwMode="auto">
            <a:xfrm>
              <a:off x="2064" y="3312"/>
              <a:ext cx="192" cy="192"/>
            </a:xfrm>
            <a:prstGeom prst="flowChartDelay">
              <a:avLst/>
            </a:prstGeom>
            <a:noFill/>
            <a:ln w="19050">
              <a:solidFill>
                <a:schemeClr val="tx1"/>
              </a:solidFill>
              <a:miter lim="800000"/>
              <a:headEnd/>
              <a:tailEnd/>
            </a:ln>
            <a:effectLst/>
          </p:spPr>
          <p:txBody>
            <a:bodyPr wrap="none" anchor="ctr"/>
            <a:lstStyle/>
            <a:p>
              <a:endParaRPr lang="en-US"/>
            </a:p>
          </p:txBody>
        </p:sp>
        <p:sp>
          <p:nvSpPr>
            <p:cNvPr id="330897" name="Line 145"/>
            <p:cNvSpPr>
              <a:spLocks noChangeShapeType="1"/>
            </p:cNvSpPr>
            <p:nvPr/>
          </p:nvSpPr>
          <p:spPr bwMode="auto">
            <a:xfrm>
              <a:off x="1872" y="3072"/>
              <a:ext cx="96" cy="0"/>
            </a:xfrm>
            <a:prstGeom prst="line">
              <a:avLst/>
            </a:prstGeom>
            <a:noFill/>
            <a:ln w="15875">
              <a:solidFill>
                <a:schemeClr val="tx1"/>
              </a:solidFill>
              <a:round/>
              <a:headEnd/>
              <a:tailEnd/>
            </a:ln>
            <a:effectLst/>
          </p:spPr>
          <p:txBody>
            <a:bodyPr wrap="none" anchor="ctr"/>
            <a:lstStyle/>
            <a:p>
              <a:endParaRPr lang="en-US"/>
            </a:p>
          </p:txBody>
        </p:sp>
        <p:sp>
          <p:nvSpPr>
            <p:cNvPr id="330898" name="Line 146"/>
            <p:cNvSpPr>
              <a:spLocks noChangeShapeType="1"/>
            </p:cNvSpPr>
            <p:nvPr/>
          </p:nvSpPr>
          <p:spPr bwMode="auto">
            <a:xfrm flipH="1">
              <a:off x="1968" y="3072"/>
              <a:ext cx="0" cy="288"/>
            </a:xfrm>
            <a:prstGeom prst="line">
              <a:avLst/>
            </a:prstGeom>
            <a:noFill/>
            <a:ln w="15875">
              <a:solidFill>
                <a:schemeClr val="tx1"/>
              </a:solidFill>
              <a:round/>
              <a:headEnd/>
              <a:tailEnd/>
            </a:ln>
            <a:effectLst/>
          </p:spPr>
          <p:txBody>
            <a:bodyPr wrap="none" anchor="ctr"/>
            <a:lstStyle/>
            <a:p>
              <a:endParaRPr lang="en-US"/>
            </a:p>
          </p:txBody>
        </p:sp>
        <p:sp>
          <p:nvSpPr>
            <p:cNvPr id="330899" name="Line 147"/>
            <p:cNvSpPr>
              <a:spLocks noChangeShapeType="1"/>
            </p:cNvSpPr>
            <p:nvPr/>
          </p:nvSpPr>
          <p:spPr bwMode="auto">
            <a:xfrm>
              <a:off x="1680" y="3456"/>
              <a:ext cx="384" cy="0"/>
            </a:xfrm>
            <a:prstGeom prst="line">
              <a:avLst/>
            </a:prstGeom>
            <a:noFill/>
            <a:ln w="15875">
              <a:solidFill>
                <a:schemeClr val="tx1"/>
              </a:solidFill>
              <a:round/>
              <a:headEnd/>
              <a:tailEnd/>
            </a:ln>
            <a:effectLst/>
          </p:spPr>
          <p:txBody>
            <a:bodyPr wrap="none" anchor="ctr"/>
            <a:lstStyle/>
            <a:p>
              <a:endParaRPr lang="en-US"/>
            </a:p>
          </p:txBody>
        </p:sp>
        <p:sp>
          <p:nvSpPr>
            <p:cNvPr id="330900" name="Line 148"/>
            <p:cNvSpPr>
              <a:spLocks noChangeShapeType="1"/>
            </p:cNvSpPr>
            <p:nvPr/>
          </p:nvSpPr>
          <p:spPr bwMode="auto">
            <a:xfrm>
              <a:off x="2256" y="2352"/>
              <a:ext cx="1152" cy="0"/>
            </a:xfrm>
            <a:prstGeom prst="line">
              <a:avLst/>
            </a:prstGeom>
            <a:noFill/>
            <a:ln w="15875">
              <a:solidFill>
                <a:schemeClr val="tx1"/>
              </a:solidFill>
              <a:round/>
              <a:headEnd/>
              <a:tailEnd/>
            </a:ln>
            <a:effectLst/>
          </p:spPr>
          <p:txBody>
            <a:bodyPr wrap="none" anchor="ctr"/>
            <a:lstStyle/>
            <a:p>
              <a:endParaRPr lang="en-US"/>
            </a:p>
          </p:txBody>
        </p:sp>
        <p:sp>
          <p:nvSpPr>
            <p:cNvPr id="330901" name="Line 149"/>
            <p:cNvSpPr>
              <a:spLocks noChangeShapeType="1"/>
            </p:cNvSpPr>
            <p:nvPr/>
          </p:nvSpPr>
          <p:spPr bwMode="auto">
            <a:xfrm>
              <a:off x="2256" y="3408"/>
              <a:ext cx="1152" cy="0"/>
            </a:xfrm>
            <a:prstGeom prst="line">
              <a:avLst/>
            </a:prstGeom>
            <a:noFill/>
            <a:ln w="15875">
              <a:solidFill>
                <a:schemeClr val="tx1"/>
              </a:solidFill>
              <a:round/>
              <a:headEnd/>
              <a:tailEnd/>
            </a:ln>
            <a:effectLst/>
          </p:spPr>
          <p:txBody>
            <a:bodyPr wrap="none" anchor="ctr"/>
            <a:lstStyle/>
            <a:p>
              <a:endParaRPr lang="en-US"/>
            </a:p>
          </p:txBody>
        </p:sp>
        <p:sp>
          <p:nvSpPr>
            <p:cNvPr id="330902" name="Line 150"/>
            <p:cNvSpPr>
              <a:spLocks noChangeShapeType="1"/>
            </p:cNvSpPr>
            <p:nvPr/>
          </p:nvSpPr>
          <p:spPr bwMode="auto">
            <a:xfrm flipH="1">
              <a:off x="2352" y="2832"/>
              <a:ext cx="0" cy="576"/>
            </a:xfrm>
            <a:prstGeom prst="line">
              <a:avLst/>
            </a:prstGeom>
            <a:noFill/>
            <a:ln w="15875">
              <a:solidFill>
                <a:schemeClr val="tx1"/>
              </a:solidFill>
              <a:round/>
              <a:headEnd/>
              <a:tailEnd/>
            </a:ln>
            <a:effectLst/>
          </p:spPr>
          <p:txBody>
            <a:bodyPr wrap="none" anchor="ctr"/>
            <a:lstStyle/>
            <a:p>
              <a:endParaRPr lang="en-US"/>
            </a:p>
          </p:txBody>
        </p:sp>
        <p:sp>
          <p:nvSpPr>
            <p:cNvPr id="330903" name="Line 151"/>
            <p:cNvSpPr>
              <a:spLocks noChangeShapeType="1"/>
            </p:cNvSpPr>
            <p:nvPr/>
          </p:nvSpPr>
          <p:spPr bwMode="auto">
            <a:xfrm>
              <a:off x="2352" y="2832"/>
              <a:ext cx="96" cy="0"/>
            </a:xfrm>
            <a:prstGeom prst="line">
              <a:avLst/>
            </a:prstGeom>
            <a:noFill/>
            <a:ln w="15875">
              <a:solidFill>
                <a:schemeClr val="tx1"/>
              </a:solidFill>
              <a:round/>
              <a:headEnd/>
              <a:tailEnd/>
            </a:ln>
            <a:effectLst/>
          </p:spPr>
          <p:txBody>
            <a:bodyPr wrap="none" anchor="ctr"/>
            <a:lstStyle/>
            <a:p>
              <a:endParaRPr lang="en-US"/>
            </a:p>
          </p:txBody>
        </p:sp>
        <p:sp>
          <p:nvSpPr>
            <p:cNvPr id="330904" name="Oval 152"/>
            <p:cNvSpPr>
              <a:spLocks noChangeArrowheads="1"/>
            </p:cNvSpPr>
            <p:nvPr/>
          </p:nvSpPr>
          <p:spPr bwMode="auto">
            <a:xfrm>
              <a:off x="2335" y="3391"/>
              <a:ext cx="37" cy="43"/>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30905" name="Line 153"/>
            <p:cNvSpPr>
              <a:spLocks noChangeShapeType="1"/>
            </p:cNvSpPr>
            <p:nvPr/>
          </p:nvSpPr>
          <p:spPr bwMode="auto">
            <a:xfrm>
              <a:off x="3216" y="3072"/>
              <a:ext cx="96" cy="0"/>
            </a:xfrm>
            <a:prstGeom prst="line">
              <a:avLst/>
            </a:prstGeom>
            <a:noFill/>
            <a:ln w="15875">
              <a:solidFill>
                <a:schemeClr val="tx1"/>
              </a:solidFill>
              <a:round/>
              <a:headEnd/>
              <a:tailEnd/>
            </a:ln>
            <a:effectLst/>
          </p:spPr>
          <p:txBody>
            <a:bodyPr wrap="none" anchor="ctr"/>
            <a:lstStyle/>
            <a:p>
              <a:endParaRPr lang="en-US"/>
            </a:p>
          </p:txBody>
        </p:sp>
        <p:sp>
          <p:nvSpPr>
            <p:cNvPr id="330906" name="AutoShape 154"/>
            <p:cNvSpPr>
              <a:spLocks noChangeArrowheads="1"/>
            </p:cNvSpPr>
            <p:nvPr/>
          </p:nvSpPr>
          <p:spPr bwMode="auto">
            <a:xfrm>
              <a:off x="3408" y="3264"/>
              <a:ext cx="192" cy="192"/>
            </a:xfrm>
            <a:prstGeom prst="flowChartDelay">
              <a:avLst/>
            </a:prstGeom>
            <a:noFill/>
            <a:ln w="19050">
              <a:solidFill>
                <a:schemeClr val="tx1"/>
              </a:solidFill>
              <a:miter lim="800000"/>
              <a:headEnd/>
              <a:tailEnd/>
            </a:ln>
            <a:effectLst/>
          </p:spPr>
          <p:txBody>
            <a:bodyPr wrap="none" anchor="ctr"/>
            <a:lstStyle/>
            <a:p>
              <a:endParaRPr lang="en-US"/>
            </a:p>
          </p:txBody>
        </p:sp>
        <p:grpSp>
          <p:nvGrpSpPr>
            <p:cNvPr id="330907" name="Group 155"/>
            <p:cNvGrpSpPr>
              <a:grpSpLocks/>
            </p:cNvGrpSpPr>
            <p:nvPr/>
          </p:nvGrpSpPr>
          <p:grpSpPr bwMode="auto">
            <a:xfrm>
              <a:off x="3774" y="2688"/>
              <a:ext cx="209" cy="192"/>
              <a:chOff x="6768" y="11808"/>
              <a:chExt cx="1008" cy="792"/>
            </a:xfrm>
          </p:grpSpPr>
          <p:sp>
            <p:nvSpPr>
              <p:cNvPr id="330908" name="Freeform 156"/>
              <p:cNvSpPr>
                <a:spLocks/>
              </p:cNvSpPr>
              <p:nvPr/>
            </p:nvSpPr>
            <p:spPr bwMode="auto">
              <a:xfrm>
                <a:off x="6768" y="11808"/>
                <a:ext cx="144" cy="792"/>
              </a:xfrm>
              <a:custGeom>
                <a:avLst/>
                <a:gdLst/>
                <a:ahLst/>
                <a:cxnLst>
                  <a:cxn ang="0">
                    <a:pos x="0" y="0"/>
                  </a:cxn>
                  <a:cxn ang="0">
                    <a:pos x="288" y="432"/>
                  </a:cxn>
                  <a:cxn ang="0">
                    <a:pos x="0" y="864"/>
                  </a:cxn>
                </a:cxnLst>
                <a:rect l="0" t="0" r="r" b="b"/>
                <a:pathLst>
                  <a:path w="288" h="864">
                    <a:moveTo>
                      <a:pt x="0" y="0"/>
                    </a:moveTo>
                    <a:cubicBezTo>
                      <a:pt x="144" y="144"/>
                      <a:pt x="288" y="288"/>
                      <a:pt x="288" y="432"/>
                    </a:cubicBezTo>
                    <a:cubicBezTo>
                      <a:pt x="288" y="576"/>
                      <a:pt x="48" y="792"/>
                      <a:pt x="0" y="864"/>
                    </a:cubicBezTo>
                  </a:path>
                </a:pathLst>
              </a:custGeom>
              <a:noFill/>
              <a:ln w="15875">
                <a:solidFill>
                  <a:srgbClr val="000000"/>
                </a:solidFill>
                <a:round/>
                <a:headEnd/>
                <a:tailEnd/>
              </a:ln>
            </p:spPr>
            <p:txBody>
              <a:bodyPr/>
              <a:lstStyle/>
              <a:p>
                <a:endParaRPr lang="en-US"/>
              </a:p>
            </p:txBody>
          </p:sp>
          <p:sp>
            <p:nvSpPr>
              <p:cNvPr id="330909" name="Line 157"/>
              <p:cNvSpPr>
                <a:spLocks noChangeShapeType="1"/>
              </p:cNvSpPr>
              <p:nvPr/>
            </p:nvSpPr>
            <p:spPr bwMode="auto">
              <a:xfrm>
                <a:off x="6768" y="11808"/>
                <a:ext cx="360" cy="0"/>
              </a:xfrm>
              <a:prstGeom prst="line">
                <a:avLst/>
              </a:prstGeom>
              <a:noFill/>
              <a:ln w="15875">
                <a:solidFill>
                  <a:srgbClr val="000000"/>
                </a:solidFill>
                <a:round/>
                <a:headEnd/>
                <a:tailEnd/>
              </a:ln>
            </p:spPr>
            <p:txBody>
              <a:bodyPr/>
              <a:lstStyle/>
              <a:p>
                <a:endParaRPr lang="en-US"/>
              </a:p>
            </p:txBody>
          </p:sp>
          <p:sp>
            <p:nvSpPr>
              <p:cNvPr id="330910" name="Line 158"/>
              <p:cNvSpPr>
                <a:spLocks noChangeShapeType="1"/>
              </p:cNvSpPr>
              <p:nvPr/>
            </p:nvSpPr>
            <p:spPr bwMode="auto">
              <a:xfrm>
                <a:off x="6768" y="12600"/>
                <a:ext cx="360" cy="0"/>
              </a:xfrm>
              <a:prstGeom prst="line">
                <a:avLst/>
              </a:prstGeom>
              <a:noFill/>
              <a:ln w="15875">
                <a:solidFill>
                  <a:srgbClr val="000000"/>
                </a:solidFill>
                <a:round/>
                <a:headEnd/>
                <a:tailEnd/>
              </a:ln>
            </p:spPr>
            <p:txBody>
              <a:bodyPr/>
              <a:lstStyle/>
              <a:p>
                <a:endParaRPr lang="en-US"/>
              </a:p>
            </p:txBody>
          </p:sp>
          <p:sp>
            <p:nvSpPr>
              <p:cNvPr id="330911" name="Freeform 159"/>
              <p:cNvSpPr>
                <a:spLocks/>
              </p:cNvSpPr>
              <p:nvPr/>
            </p:nvSpPr>
            <p:spPr bwMode="auto">
              <a:xfrm>
                <a:off x="7128" y="11808"/>
                <a:ext cx="648" cy="432"/>
              </a:xfrm>
              <a:custGeom>
                <a:avLst/>
                <a:gdLst/>
                <a:ahLst/>
                <a:cxnLst>
                  <a:cxn ang="0">
                    <a:pos x="0" y="0"/>
                  </a:cxn>
                  <a:cxn ang="0">
                    <a:pos x="432" y="144"/>
                  </a:cxn>
                  <a:cxn ang="0">
                    <a:pos x="576" y="432"/>
                  </a:cxn>
                </a:cxnLst>
                <a:rect l="0" t="0" r="r" b="b"/>
                <a:pathLst>
                  <a:path w="576" h="432">
                    <a:moveTo>
                      <a:pt x="0" y="0"/>
                    </a:moveTo>
                    <a:cubicBezTo>
                      <a:pt x="168" y="36"/>
                      <a:pt x="336" y="72"/>
                      <a:pt x="432" y="144"/>
                    </a:cubicBezTo>
                    <a:cubicBezTo>
                      <a:pt x="528" y="216"/>
                      <a:pt x="552" y="324"/>
                      <a:pt x="576" y="432"/>
                    </a:cubicBezTo>
                  </a:path>
                </a:pathLst>
              </a:custGeom>
              <a:noFill/>
              <a:ln w="15875">
                <a:solidFill>
                  <a:srgbClr val="000000"/>
                </a:solidFill>
                <a:round/>
                <a:headEnd/>
                <a:tailEnd/>
              </a:ln>
            </p:spPr>
            <p:txBody>
              <a:bodyPr/>
              <a:lstStyle/>
              <a:p>
                <a:endParaRPr lang="en-US"/>
              </a:p>
            </p:txBody>
          </p:sp>
          <p:sp>
            <p:nvSpPr>
              <p:cNvPr id="330912" name="Freeform 160"/>
              <p:cNvSpPr>
                <a:spLocks/>
              </p:cNvSpPr>
              <p:nvPr/>
            </p:nvSpPr>
            <p:spPr bwMode="auto">
              <a:xfrm flipV="1">
                <a:off x="7128" y="12168"/>
                <a:ext cx="648" cy="432"/>
              </a:xfrm>
              <a:custGeom>
                <a:avLst/>
                <a:gdLst/>
                <a:ahLst/>
                <a:cxnLst>
                  <a:cxn ang="0">
                    <a:pos x="0" y="0"/>
                  </a:cxn>
                  <a:cxn ang="0">
                    <a:pos x="432" y="144"/>
                  </a:cxn>
                  <a:cxn ang="0">
                    <a:pos x="576" y="432"/>
                  </a:cxn>
                </a:cxnLst>
                <a:rect l="0" t="0" r="r" b="b"/>
                <a:pathLst>
                  <a:path w="576" h="432">
                    <a:moveTo>
                      <a:pt x="0" y="0"/>
                    </a:moveTo>
                    <a:cubicBezTo>
                      <a:pt x="168" y="36"/>
                      <a:pt x="336" y="72"/>
                      <a:pt x="432" y="144"/>
                    </a:cubicBezTo>
                    <a:cubicBezTo>
                      <a:pt x="528" y="216"/>
                      <a:pt x="552" y="324"/>
                      <a:pt x="576" y="432"/>
                    </a:cubicBezTo>
                  </a:path>
                </a:pathLst>
              </a:custGeom>
              <a:noFill/>
              <a:ln w="15875">
                <a:solidFill>
                  <a:srgbClr val="000000"/>
                </a:solidFill>
                <a:round/>
                <a:headEnd/>
                <a:tailEnd/>
              </a:ln>
            </p:spPr>
            <p:txBody>
              <a:bodyPr/>
              <a:lstStyle/>
              <a:p>
                <a:endParaRPr lang="en-US"/>
              </a:p>
            </p:txBody>
          </p:sp>
        </p:grpSp>
        <p:sp>
          <p:nvSpPr>
            <p:cNvPr id="330913" name="Line 161"/>
            <p:cNvSpPr>
              <a:spLocks noChangeShapeType="1"/>
            </p:cNvSpPr>
            <p:nvPr/>
          </p:nvSpPr>
          <p:spPr bwMode="auto">
            <a:xfrm>
              <a:off x="3696" y="2736"/>
              <a:ext cx="96" cy="0"/>
            </a:xfrm>
            <a:prstGeom prst="line">
              <a:avLst/>
            </a:prstGeom>
            <a:noFill/>
            <a:ln w="15875">
              <a:solidFill>
                <a:schemeClr val="tx1"/>
              </a:solidFill>
              <a:round/>
              <a:headEnd/>
              <a:tailEnd/>
            </a:ln>
            <a:effectLst/>
          </p:spPr>
          <p:txBody>
            <a:bodyPr wrap="none" anchor="ctr"/>
            <a:lstStyle/>
            <a:p>
              <a:endParaRPr lang="en-US"/>
            </a:p>
          </p:txBody>
        </p:sp>
        <p:sp>
          <p:nvSpPr>
            <p:cNvPr id="330914" name="Line 162"/>
            <p:cNvSpPr>
              <a:spLocks noChangeShapeType="1"/>
            </p:cNvSpPr>
            <p:nvPr/>
          </p:nvSpPr>
          <p:spPr bwMode="auto">
            <a:xfrm flipH="1">
              <a:off x="3696" y="2400"/>
              <a:ext cx="0" cy="336"/>
            </a:xfrm>
            <a:prstGeom prst="line">
              <a:avLst/>
            </a:prstGeom>
            <a:noFill/>
            <a:ln w="15875">
              <a:solidFill>
                <a:schemeClr val="tx1"/>
              </a:solidFill>
              <a:round/>
              <a:headEnd/>
              <a:tailEnd/>
            </a:ln>
            <a:effectLst/>
          </p:spPr>
          <p:txBody>
            <a:bodyPr wrap="none" anchor="ctr"/>
            <a:lstStyle/>
            <a:p>
              <a:endParaRPr lang="en-US"/>
            </a:p>
          </p:txBody>
        </p:sp>
        <p:sp>
          <p:nvSpPr>
            <p:cNvPr id="330916" name="Line 164"/>
            <p:cNvSpPr>
              <a:spLocks noChangeShapeType="1"/>
            </p:cNvSpPr>
            <p:nvPr/>
          </p:nvSpPr>
          <p:spPr bwMode="auto">
            <a:xfrm flipH="1">
              <a:off x="3696" y="2832"/>
              <a:ext cx="0" cy="528"/>
            </a:xfrm>
            <a:prstGeom prst="line">
              <a:avLst/>
            </a:prstGeom>
            <a:noFill/>
            <a:ln w="15875">
              <a:solidFill>
                <a:schemeClr val="tx1"/>
              </a:solidFill>
              <a:round/>
              <a:headEnd/>
              <a:tailEnd/>
            </a:ln>
            <a:effectLst/>
          </p:spPr>
          <p:txBody>
            <a:bodyPr wrap="none" anchor="ctr"/>
            <a:lstStyle/>
            <a:p>
              <a:endParaRPr lang="en-US"/>
            </a:p>
          </p:txBody>
        </p:sp>
        <p:sp>
          <p:nvSpPr>
            <p:cNvPr id="330917" name="Line 165"/>
            <p:cNvSpPr>
              <a:spLocks noChangeShapeType="1"/>
            </p:cNvSpPr>
            <p:nvPr/>
          </p:nvSpPr>
          <p:spPr bwMode="auto">
            <a:xfrm>
              <a:off x="3696" y="2832"/>
              <a:ext cx="96" cy="0"/>
            </a:xfrm>
            <a:prstGeom prst="line">
              <a:avLst/>
            </a:prstGeom>
            <a:noFill/>
            <a:ln w="15875">
              <a:solidFill>
                <a:schemeClr val="tx1"/>
              </a:solidFill>
              <a:round/>
              <a:headEnd/>
              <a:tailEnd/>
            </a:ln>
            <a:effectLst/>
          </p:spPr>
          <p:txBody>
            <a:bodyPr wrap="none" anchor="ctr"/>
            <a:lstStyle/>
            <a:p>
              <a:endParaRPr lang="en-US"/>
            </a:p>
          </p:txBody>
        </p:sp>
        <p:sp>
          <p:nvSpPr>
            <p:cNvPr id="330919" name="Line 167"/>
            <p:cNvSpPr>
              <a:spLocks noChangeShapeType="1"/>
            </p:cNvSpPr>
            <p:nvPr/>
          </p:nvSpPr>
          <p:spPr bwMode="auto">
            <a:xfrm>
              <a:off x="3600" y="3360"/>
              <a:ext cx="96" cy="0"/>
            </a:xfrm>
            <a:prstGeom prst="line">
              <a:avLst/>
            </a:prstGeom>
            <a:noFill/>
            <a:ln w="15875">
              <a:solidFill>
                <a:schemeClr val="tx1"/>
              </a:solidFill>
              <a:round/>
              <a:headEnd/>
              <a:tailEnd/>
            </a:ln>
            <a:effectLst/>
          </p:spPr>
          <p:txBody>
            <a:bodyPr wrap="none" anchor="ctr"/>
            <a:lstStyle/>
            <a:p>
              <a:endParaRPr lang="en-US"/>
            </a:p>
          </p:txBody>
        </p:sp>
        <p:sp>
          <p:nvSpPr>
            <p:cNvPr id="330920" name="Text Box 168"/>
            <p:cNvSpPr txBox="1">
              <a:spLocks noChangeArrowheads="1"/>
            </p:cNvSpPr>
            <p:nvPr/>
          </p:nvSpPr>
          <p:spPr bwMode="auto">
            <a:xfrm>
              <a:off x="4560" y="2640"/>
              <a:ext cx="243" cy="192"/>
            </a:xfrm>
            <a:prstGeom prst="rect">
              <a:avLst/>
            </a:prstGeom>
            <a:noFill/>
            <a:ln w="9525">
              <a:noFill/>
              <a:miter lim="800000"/>
              <a:headEnd/>
              <a:tailEnd/>
            </a:ln>
            <a:effectLst/>
          </p:spPr>
          <p:txBody>
            <a:bodyPr wrap="none">
              <a:spAutoFit/>
            </a:bodyPr>
            <a:lstStyle/>
            <a:p>
              <a:pPr algn="l">
                <a:spcBef>
                  <a:spcPct val="0"/>
                </a:spcBef>
              </a:pPr>
              <a:r>
                <a:rPr lang="en-GB" sz="1400" b="1" i="1"/>
                <a:t>Q</a:t>
              </a:r>
              <a:r>
                <a:rPr lang="en-GB" sz="1400" b="1" baseline="-25000"/>
                <a:t>2</a:t>
              </a:r>
              <a:endParaRPr lang="en-GB" sz="1400" b="1" i="1"/>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dirty="0"/>
              <a:t>Introduction: Counters</a:t>
            </a:r>
          </a:p>
        </p:txBody>
      </p:sp>
      <p:pic>
        <p:nvPicPr>
          <p:cNvPr id="419842" name="Picture 2" descr="fig-18.gif (5027 bytes)"/>
          <p:cNvPicPr>
            <a:picLocks noChangeAspect="1" noChangeArrowheads="1"/>
          </p:cNvPicPr>
          <p:nvPr/>
        </p:nvPicPr>
        <p:blipFill>
          <a:blip r:embed="rId2"/>
          <a:srcRect/>
          <a:stretch>
            <a:fillRect/>
          </a:stretch>
        </p:blipFill>
        <p:spPr bwMode="auto">
          <a:xfrm>
            <a:off x="2514600" y="2743200"/>
            <a:ext cx="3657600" cy="3522135"/>
          </a:xfrm>
          <a:prstGeom prst="rect">
            <a:avLst/>
          </a:prstGeom>
          <a:noFill/>
        </p:spPr>
      </p:pic>
      <p:sp>
        <p:nvSpPr>
          <p:cNvPr id="6" name="Rectangle 5"/>
          <p:cNvSpPr/>
          <p:nvPr/>
        </p:nvSpPr>
        <p:spPr>
          <a:xfrm>
            <a:off x="609600" y="1524000"/>
            <a:ext cx="8001000" cy="1292662"/>
          </a:xfrm>
          <a:prstGeom prst="rect">
            <a:avLst/>
          </a:prstGeom>
        </p:spPr>
        <p:txBody>
          <a:bodyPr wrap="square">
            <a:spAutoFit/>
          </a:bodyPr>
          <a:lstStyle/>
          <a:p>
            <a:pPr marL="180975" indent="-180975" algn="just">
              <a:buFont typeface="Arial" pitchFamily="34" charset="0"/>
              <a:buChar char="•"/>
            </a:pPr>
            <a:r>
              <a:rPr lang="en-IN" sz="2600" dirty="0" smtClean="0">
                <a:latin typeface="+mn-lt"/>
              </a:rPr>
              <a:t>A counter is first described by a state diagram, which is shows the sequence of states through which the counter advances when it is clocked</a:t>
            </a:r>
            <a:r>
              <a:rPr lang="en-IN" dirty="0" smtClean="0"/>
              <a:t>. </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dirty="0"/>
              <a:t>Introduction: Counters</a:t>
            </a:r>
          </a:p>
        </p:txBody>
      </p:sp>
      <p:sp>
        <p:nvSpPr>
          <p:cNvPr id="6" name="Rectangle 5"/>
          <p:cNvSpPr/>
          <p:nvPr/>
        </p:nvSpPr>
        <p:spPr>
          <a:xfrm>
            <a:off x="609600" y="1219200"/>
            <a:ext cx="8001000" cy="2308324"/>
          </a:xfrm>
          <a:prstGeom prst="rect">
            <a:avLst/>
          </a:prstGeom>
        </p:spPr>
        <p:txBody>
          <a:bodyPr wrap="square">
            <a:spAutoFit/>
          </a:bodyPr>
          <a:lstStyle/>
          <a:p>
            <a:pPr marL="180975" indent="-180975" algn="just">
              <a:spcBef>
                <a:spcPts val="0"/>
              </a:spcBef>
              <a:buFont typeface="Arial" pitchFamily="34" charset="0"/>
              <a:buChar char="•"/>
            </a:pPr>
            <a:r>
              <a:rPr lang="en-IN" sz="2400" dirty="0" smtClean="0">
                <a:latin typeface="+mn-lt"/>
              </a:rPr>
              <a:t>The circuit has no inputs other than the clock pulse.</a:t>
            </a:r>
          </a:p>
          <a:p>
            <a:pPr marL="180975" indent="-180975" algn="just">
              <a:spcBef>
                <a:spcPts val="0"/>
              </a:spcBef>
              <a:buFont typeface="Arial" pitchFamily="34" charset="0"/>
              <a:buChar char="•"/>
            </a:pPr>
            <a:r>
              <a:rPr lang="en-IN" sz="2400" dirty="0" smtClean="0">
                <a:latin typeface="+mn-lt"/>
              </a:rPr>
              <a:t>No outputs other than its internal state (outputs are taken off each flip-flop in the counter). </a:t>
            </a:r>
          </a:p>
          <a:p>
            <a:pPr marL="180975" indent="-180975" algn="just">
              <a:spcBef>
                <a:spcPts val="0"/>
              </a:spcBef>
              <a:buFont typeface="Arial" pitchFamily="34" charset="0"/>
              <a:buChar char="•"/>
            </a:pPr>
            <a:r>
              <a:rPr lang="en-IN" sz="2400" dirty="0" smtClean="0">
                <a:latin typeface="+mn-lt"/>
              </a:rPr>
              <a:t>The next state of the counter depends entirely on its present state, and the state transition occurs every time the clock pulse occurs.</a:t>
            </a:r>
            <a:endParaRPr lang="en-IN" dirty="0"/>
          </a:p>
        </p:txBody>
      </p:sp>
      <p:pic>
        <p:nvPicPr>
          <p:cNvPr id="425986" name="Picture 2" descr="fig-19.gif (36958 bytes)"/>
          <p:cNvPicPr>
            <a:picLocks noChangeAspect="1" noChangeArrowheads="1" noCrop="1"/>
          </p:cNvPicPr>
          <p:nvPr/>
        </p:nvPicPr>
        <p:blipFill>
          <a:blip r:embed="rId2"/>
          <a:srcRect/>
          <a:stretch>
            <a:fillRect/>
          </a:stretch>
        </p:blipFill>
        <p:spPr bwMode="auto">
          <a:xfrm>
            <a:off x="2590800" y="3352800"/>
            <a:ext cx="4067175" cy="31432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dirty="0"/>
              <a:t>Introduction: Counters</a:t>
            </a:r>
          </a:p>
        </p:txBody>
      </p:sp>
      <p:sp>
        <p:nvSpPr>
          <p:cNvPr id="6" name="Rectangle 5"/>
          <p:cNvSpPr/>
          <p:nvPr/>
        </p:nvSpPr>
        <p:spPr>
          <a:xfrm>
            <a:off x="609600" y="1219200"/>
            <a:ext cx="8001000" cy="1200329"/>
          </a:xfrm>
          <a:prstGeom prst="rect">
            <a:avLst/>
          </a:prstGeom>
        </p:spPr>
        <p:txBody>
          <a:bodyPr wrap="square">
            <a:spAutoFit/>
          </a:bodyPr>
          <a:lstStyle/>
          <a:p>
            <a:pPr marL="180975" indent="-180975" algn="just">
              <a:spcBef>
                <a:spcPts val="0"/>
              </a:spcBef>
              <a:buFont typeface="Arial" pitchFamily="34" charset="0"/>
              <a:buChar char="•"/>
            </a:pPr>
            <a:r>
              <a:rPr lang="en-IN" sz="2400" dirty="0" smtClean="0"/>
              <a:t>Once the sequential circuit is defined by the state diagram, the next step is to obtain the next-state table, which is derived from the state diagram</a:t>
            </a:r>
            <a:endParaRPr lang="en-IN" dirty="0"/>
          </a:p>
        </p:txBody>
      </p:sp>
      <p:pic>
        <p:nvPicPr>
          <p:cNvPr id="427010" name="Picture 2"/>
          <p:cNvPicPr>
            <a:picLocks noChangeAspect="1" noChangeArrowheads="1"/>
          </p:cNvPicPr>
          <p:nvPr/>
        </p:nvPicPr>
        <p:blipFill>
          <a:blip r:embed="rId2"/>
          <a:srcRect t="51556" r="50556" b="16444"/>
          <a:stretch>
            <a:fillRect/>
          </a:stretch>
        </p:blipFill>
        <p:spPr bwMode="auto">
          <a:xfrm>
            <a:off x="838200" y="2514600"/>
            <a:ext cx="79121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dirty="0"/>
              <a:t>Introduction: Counters</a:t>
            </a:r>
          </a:p>
        </p:txBody>
      </p:sp>
      <p:sp>
        <p:nvSpPr>
          <p:cNvPr id="240643" name="Rectangle 3"/>
          <p:cNvSpPr>
            <a:spLocks noGrp="1" noChangeArrowheads="1"/>
          </p:cNvSpPr>
          <p:nvPr>
            <p:ph sz="quarter" idx="1"/>
          </p:nvPr>
        </p:nvSpPr>
        <p:spPr>
          <a:xfrm>
            <a:off x="685800" y="1295400"/>
            <a:ext cx="8229600" cy="4572000"/>
          </a:xfrm>
        </p:spPr>
        <p:txBody>
          <a:bodyPr>
            <a:noAutofit/>
          </a:bodyPr>
          <a:lstStyle/>
          <a:p>
            <a:pPr>
              <a:spcBef>
                <a:spcPts val="0"/>
              </a:spcBef>
              <a:buSzPct val="120000"/>
              <a:buFont typeface="Wingdings" pitchFamily="2" charset="2"/>
              <a:buChar char="§"/>
            </a:pPr>
            <a:r>
              <a:rPr lang="en-IN" sz="2400" dirty="0" smtClean="0"/>
              <a:t>The number of distinct states the counter can take is 2</a:t>
            </a:r>
            <a:r>
              <a:rPr lang="en-IN" sz="2400" baseline="30000" dirty="0" smtClean="0"/>
              <a:t>N</a:t>
            </a:r>
            <a:r>
              <a:rPr lang="en-IN" sz="2400" dirty="0" smtClean="0"/>
              <a:t>. It depends on the number of flip-flops that the counter has. </a:t>
            </a:r>
          </a:p>
          <a:p>
            <a:pPr>
              <a:spcBef>
                <a:spcPts val="0"/>
              </a:spcBef>
              <a:buSzPct val="120000"/>
              <a:buFont typeface="Wingdings" pitchFamily="2" charset="2"/>
              <a:buChar char="§"/>
            </a:pPr>
            <a:r>
              <a:rPr lang="en-US" sz="2400" dirty="0" smtClean="0"/>
              <a:t>There are two types of counting namely Up counting &amp; Down counting</a:t>
            </a:r>
            <a:endParaRPr lang="en-IN" sz="2400" dirty="0" smtClean="0"/>
          </a:p>
          <a:p>
            <a:pPr>
              <a:spcBef>
                <a:spcPts val="0"/>
              </a:spcBef>
              <a:buSzPct val="120000"/>
              <a:buFont typeface="Wingdings" pitchFamily="2" charset="2"/>
              <a:buChar char="§"/>
            </a:pPr>
            <a:r>
              <a:rPr lang="en-IN" sz="2400" dirty="0" smtClean="0"/>
              <a:t>In Up counting, If start the count with 0, the number of states will go to 2</a:t>
            </a:r>
            <a:r>
              <a:rPr lang="en-IN" sz="2400" baseline="30000" dirty="0" smtClean="0"/>
              <a:t>N-1</a:t>
            </a:r>
            <a:endParaRPr lang="en-IN" sz="2400" dirty="0" smtClean="0"/>
          </a:p>
          <a:p>
            <a:pPr>
              <a:spcBef>
                <a:spcPts val="0"/>
              </a:spcBef>
              <a:buSzPct val="120000"/>
              <a:buFont typeface="Wingdings" pitchFamily="2" charset="2"/>
              <a:buChar char="§"/>
            </a:pPr>
            <a:r>
              <a:rPr lang="en-IN" sz="2400" dirty="0" smtClean="0"/>
              <a:t>In Down counting,  the count starts from 2</a:t>
            </a:r>
            <a:r>
              <a:rPr lang="en-IN" sz="2400" baseline="30000" dirty="0" smtClean="0"/>
              <a:t>N-1 </a:t>
            </a:r>
            <a:r>
              <a:rPr lang="en-IN" sz="2400" dirty="0" smtClean="0"/>
              <a:t>to 0.</a:t>
            </a:r>
          </a:p>
          <a:p>
            <a:pPr>
              <a:spcBef>
                <a:spcPts val="0"/>
              </a:spcBef>
              <a:buSzPct val="120000"/>
              <a:buFont typeface="Wingdings" pitchFamily="2" charset="2"/>
              <a:buChar char="§"/>
            </a:pPr>
            <a:r>
              <a:rPr lang="en-IN" sz="2400" dirty="0" smtClean="0"/>
              <a:t>Let us assume that there are three flip-flops have the outputs A B C as QA QB and QC and the count starts from 0 0 0 then 0 0 1 .... 0 1 1. </a:t>
            </a:r>
          </a:p>
          <a:p>
            <a:pPr>
              <a:spcBef>
                <a:spcPts val="0"/>
              </a:spcBef>
              <a:buSzPct val="120000"/>
              <a:buFont typeface="Wingdings" pitchFamily="2" charset="2"/>
              <a:buChar char="§"/>
            </a:pPr>
            <a:r>
              <a:rPr lang="en-IN" sz="2400" dirty="0" smtClean="0"/>
              <a:t>The complementary outputs (Q bar) Q’A Q’B and Q’C and this would start from 1 1 1, 1 1 0 .... 000.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dirty="0"/>
              <a:t>Introduction: Counters</a:t>
            </a:r>
          </a:p>
        </p:txBody>
      </p:sp>
      <p:sp>
        <p:nvSpPr>
          <p:cNvPr id="240643" name="Rectangle 3"/>
          <p:cNvSpPr>
            <a:spLocks noGrp="1" noChangeArrowheads="1"/>
          </p:cNvSpPr>
          <p:nvPr>
            <p:ph sz="quarter" idx="1"/>
          </p:nvPr>
        </p:nvSpPr>
        <p:spPr>
          <a:xfrm>
            <a:off x="685800" y="1295400"/>
            <a:ext cx="8229600" cy="4572000"/>
          </a:xfrm>
        </p:spPr>
        <p:txBody>
          <a:bodyPr>
            <a:normAutofit fontScale="92500" lnSpcReduction="10000"/>
          </a:bodyPr>
          <a:lstStyle/>
          <a:p>
            <a:pPr>
              <a:spcBef>
                <a:spcPct val="40000"/>
              </a:spcBef>
              <a:buSzPct val="120000"/>
              <a:buFont typeface="Wingdings" pitchFamily="2" charset="2"/>
              <a:buChar char="§"/>
            </a:pPr>
            <a:r>
              <a:rPr lang="en-IN" dirty="0" smtClean="0"/>
              <a:t>When take the output from Q, it becomes up counting as well as the output of Q’ or Q bar  becomes down counting.</a:t>
            </a:r>
          </a:p>
          <a:p>
            <a:pPr>
              <a:spcBef>
                <a:spcPct val="40000"/>
              </a:spcBef>
              <a:buSzPct val="120000"/>
              <a:buFont typeface="Wingdings" pitchFamily="2" charset="2"/>
              <a:buChar char="§"/>
            </a:pPr>
            <a:r>
              <a:rPr lang="en-US" dirty="0" smtClean="0"/>
              <a:t>So it is a very major use of Flip-flops, (i.e.)</a:t>
            </a:r>
            <a:r>
              <a:rPr lang="en-IN" dirty="0" smtClean="0"/>
              <a:t> use flip-flops in a chain and for counting events.</a:t>
            </a:r>
          </a:p>
          <a:p>
            <a:pPr>
              <a:spcBef>
                <a:spcPct val="40000"/>
              </a:spcBef>
              <a:buSzPct val="120000"/>
              <a:buFont typeface="Wingdings" pitchFamily="2" charset="2"/>
              <a:buChar char="§"/>
            </a:pPr>
            <a:r>
              <a:rPr lang="en-US" dirty="0" smtClean="0"/>
              <a:t>If counter start from 000 to 111 and then again from 000, it is referred to full cycle.</a:t>
            </a:r>
          </a:p>
          <a:p>
            <a:pPr>
              <a:spcBef>
                <a:spcPct val="40000"/>
              </a:spcBef>
              <a:buSzPct val="120000"/>
              <a:buFont typeface="Wingdings" pitchFamily="2" charset="2"/>
              <a:buChar char="§"/>
            </a:pPr>
            <a:r>
              <a:rPr lang="en-US" dirty="0" smtClean="0"/>
              <a:t>The total number of states the counter has is called MODULO or MODULUS. </a:t>
            </a:r>
            <a:endParaRPr lang="en-IN" dirty="0" smtClean="0"/>
          </a:p>
          <a:p>
            <a:pPr>
              <a:spcBef>
                <a:spcPct val="40000"/>
              </a:spcBef>
              <a:buSzPct val="120000"/>
              <a:buFont typeface="Wingdings" pitchFamily="2" charset="2"/>
              <a:buChar char="§"/>
            </a:pPr>
            <a:r>
              <a:rPr lang="en-IN" dirty="0" smtClean="0"/>
              <a:t>Sometimes, not want to count till the end of the last state or want to terminate the count at the count which is less than maximum and go back to 0. </a:t>
            </a:r>
          </a:p>
          <a:p>
            <a:pPr>
              <a:spcBef>
                <a:spcPct val="40000"/>
              </a:spcBef>
              <a:buSzPct val="120000"/>
              <a:buFont typeface="Wingdings" pitchFamily="2" charset="2"/>
              <a:buChar char="§"/>
            </a:pPr>
            <a:endParaRPr lang="en-IN"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dirty="0"/>
              <a:t>Introduction: Counters</a:t>
            </a:r>
          </a:p>
        </p:txBody>
      </p:sp>
      <p:sp>
        <p:nvSpPr>
          <p:cNvPr id="240643" name="Rectangle 3"/>
          <p:cNvSpPr>
            <a:spLocks noGrp="1" noChangeArrowheads="1"/>
          </p:cNvSpPr>
          <p:nvPr>
            <p:ph sz="quarter" idx="1"/>
          </p:nvPr>
        </p:nvSpPr>
        <p:spPr>
          <a:xfrm>
            <a:off x="685800" y="1295400"/>
            <a:ext cx="8229600" cy="4572000"/>
          </a:xfrm>
        </p:spPr>
        <p:txBody>
          <a:bodyPr>
            <a:normAutofit/>
          </a:bodyPr>
          <a:lstStyle/>
          <a:p>
            <a:pPr>
              <a:spcBef>
                <a:spcPts val="0"/>
              </a:spcBef>
            </a:pPr>
            <a:r>
              <a:rPr lang="en-IN" dirty="0" smtClean="0"/>
              <a:t>For example, the counter has four bits and it has 0 to 15 states and may want to terminate with 9 that is 0 to 9 and start again with 0, there will be a decimal counter. </a:t>
            </a:r>
          </a:p>
          <a:p>
            <a:pPr>
              <a:spcBef>
                <a:spcPts val="0"/>
              </a:spcBef>
            </a:pPr>
            <a:r>
              <a:rPr lang="en-US" dirty="0" smtClean="0"/>
              <a:t>By using this decimal counter, </a:t>
            </a:r>
            <a:r>
              <a:rPr lang="en-IN" dirty="0" smtClean="0"/>
              <a:t>able to start at any count or end at any count within the possible range.</a:t>
            </a:r>
          </a:p>
          <a:p>
            <a:pPr>
              <a:spcBef>
                <a:spcPts val="0"/>
              </a:spcBef>
              <a:buSzPct val="120000"/>
              <a:buFont typeface="Wingdings" pitchFamily="2" charset="2"/>
              <a:buChar char="§"/>
            </a:pPr>
            <a:endParaRPr lang="en-IN" dirty="0" smtClean="0"/>
          </a:p>
        </p:txBody>
      </p:sp>
      <p:pic>
        <p:nvPicPr>
          <p:cNvPr id="421889" name="Picture 1"/>
          <p:cNvPicPr>
            <a:picLocks noChangeAspect="1" noChangeArrowheads="1"/>
          </p:cNvPicPr>
          <p:nvPr/>
        </p:nvPicPr>
        <p:blipFill>
          <a:blip r:embed="rId2">
            <a:lum bright="-30000" contrast="40000"/>
          </a:blip>
          <a:srcRect l="6111" t="46222" r="57778" b="20000"/>
          <a:stretch>
            <a:fillRect/>
          </a:stretch>
        </p:blipFill>
        <p:spPr bwMode="auto">
          <a:xfrm>
            <a:off x="2057400" y="3429000"/>
            <a:ext cx="5334000" cy="3118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lstStyle/>
          <a:p>
            <a:r>
              <a:rPr lang="en-US" dirty="0"/>
              <a:t>Asynchronous (Ripple) Counters</a:t>
            </a:r>
          </a:p>
        </p:txBody>
      </p:sp>
      <p:sp>
        <p:nvSpPr>
          <p:cNvPr id="303107" name="Rectangle 3"/>
          <p:cNvSpPr>
            <a:spLocks noGrp="1" noChangeArrowheads="1"/>
          </p:cNvSpPr>
          <p:nvPr>
            <p:ph sz="quarter" idx="1"/>
          </p:nvPr>
        </p:nvSpPr>
        <p:spPr/>
        <p:txBody>
          <a:bodyPr>
            <a:normAutofit fontScale="92500" lnSpcReduction="10000"/>
          </a:bodyPr>
          <a:lstStyle/>
          <a:p>
            <a:pPr>
              <a:lnSpc>
                <a:spcPct val="90000"/>
              </a:lnSpc>
              <a:spcBef>
                <a:spcPct val="40000"/>
              </a:spcBef>
              <a:buSzPct val="120000"/>
              <a:buFont typeface="Wingdings" pitchFamily="2" charset="2"/>
              <a:buChar char="§"/>
            </a:pPr>
            <a:r>
              <a:rPr lang="en-US" dirty="0" smtClean="0"/>
              <a:t>When the output of a flip-flop is used as the clock input for the next flip-flop, the counter is referred to as </a:t>
            </a:r>
            <a:r>
              <a:rPr lang="en-US" dirty="0" smtClean="0">
                <a:solidFill>
                  <a:srgbClr val="FF0000"/>
                </a:solidFill>
              </a:rPr>
              <a:t>ripple counter </a:t>
            </a:r>
            <a:r>
              <a:rPr lang="en-US" dirty="0" smtClean="0"/>
              <a:t>or </a:t>
            </a:r>
            <a:r>
              <a:rPr lang="en-US" dirty="0" smtClean="0">
                <a:solidFill>
                  <a:srgbClr val="FF0000"/>
                </a:solidFill>
              </a:rPr>
              <a:t>asynchronous counter</a:t>
            </a:r>
            <a:r>
              <a:rPr lang="en-US" dirty="0" smtClean="0"/>
              <a:t>.</a:t>
            </a:r>
          </a:p>
          <a:p>
            <a:pPr>
              <a:lnSpc>
                <a:spcPct val="90000"/>
              </a:lnSpc>
              <a:spcBef>
                <a:spcPct val="40000"/>
              </a:spcBef>
              <a:buSzPct val="120000"/>
              <a:buFont typeface="Wingdings" pitchFamily="2" charset="2"/>
              <a:buChar char="§"/>
            </a:pPr>
            <a:r>
              <a:rPr lang="en-US" dirty="0" smtClean="0">
                <a:solidFill>
                  <a:srgbClr val="0000CC"/>
                </a:solidFill>
              </a:rPr>
              <a:t>Asynchronous </a:t>
            </a:r>
            <a:r>
              <a:rPr lang="en-US" dirty="0">
                <a:solidFill>
                  <a:srgbClr val="0000CC"/>
                </a:solidFill>
              </a:rPr>
              <a:t>counters</a:t>
            </a:r>
            <a:r>
              <a:rPr lang="en-US" dirty="0"/>
              <a:t>: the flip-flops do not change states at exactly the same time as they do not have a common clock pulse.</a:t>
            </a:r>
          </a:p>
          <a:p>
            <a:pPr>
              <a:lnSpc>
                <a:spcPct val="90000"/>
              </a:lnSpc>
              <a:spcBef>
                <a:spcPct val="40000"/>
              </a:spcBef>
              <a:buSzPct val="120000"/>
              <a:buFont typeface="Wingdings" pitchFamily="2" charset="2"/>
              <a:buChar char="§"/>
            </a:pPr>
            <a:r>
              <a:rPr lang="en-US" dirty="0" smtClean="0"/>
              <a:t>In </a:t>
            </a:r>
            <a:r>
              <a:rPr lang="en-US" dirty="0" smtClean="0">
                <a:solidFill>
                  <a:srgbClr val="0000CC"/>
                </a:solidFill>
              </a:rPr>
              <a:t>ripple </a:t>
            </a:r>
            <a:r>
              <a:rPr lang="en-US" dirty="0">
                <a:solidFill>
                  <a:srgbClr val="0000CC"/>
                </a:solidFill>
              </a:rPr>
              <a:t>counters</a:t>
            </a:r>
            <a:r>
              <a:rPr lang="en-US" dirty="0"/>
              <a:t>, </a:t>
            </a:r>
            <a:r>
              <a:rPr lang="en-US" dirty="0" smtClean="0"/>
              <a:t>the </a:t>
            </a:r>
            <a:r>
              <a:rPr lang="en-US" dirty="0"/>
              <a:t>input clock pulse “ripples” through the counter – </a:t>
            </a:r>
            <a:r>
              <a:rPr lang="en-US" dirty="0" smtClean="0"/>
              <a:t>the drawback is cumulative delay.</a:t>
            </a:r>
          </a:p>
          <a:p>
            <a:pPr>
              <a:lnSpc>
                <a:spcPct val="90000"/>
              </a:lnSpc>
              <a:spcBef>
                <a:spcPct val="40000"/>
              </a:spcBef>
              <a:buSzPct val="120000"/>
              <a:buFont typeface="Wingdings" pitchFamily="2" charset="2"/>
              <a:buChar char="§"/>
            </a:pPr>
            <a:r>
              <a:rPr lang="en-US" dirty="0" smtClean="0"/>
              <a:t>A counter has a natural count of 2</a:t>
            </a:r>
            <a:r>
              <a:rPr lang="en-US" sz="3600" baseline="30000" dirty="0" smtClean="0"/>
              <a:t>n </a:t>
            </a:r>
            <a:r>
              <a:rPr lang="en-US" dirty="0" smtClean="0"/>
              <a:t>where n is the number of FFs in the counter.</a:t>
            </a:r>
          </a:p>
          <a:p>
            <a:pPr>
              <a:lnSpc>
                <a:spcPct val="90000"/>
              </a:lnSpc>
              <a:spcBef>
                <a:spcPct val="40000"/>
              </a:spcBef>
              <a:buSzPct val="120000"/>
              <a:buFont typeface="Wingdings" pitchFamily="2" charset="2"/>
              <a:buChar char="§"/>
            </a:pPr>
            <a:r>
              <a:rPr lang="en-US" dirty="0" smtClean="0"/>
              <a:t>Counter can operate in either a count-up or count-down mode. </a:t>
            </a:r>
          </a:p>
          <a:p>
            <a:pPr>
              <a:lnSpc>
                <a:spcPct val="90000"/>
              </a:lnSpc>
              <a:spcBef>
                <a:spcPct val="40000"/>
              </a:spcBef>
              <a:buSzPct val="120000"/>
              <a:buFont typeface="Wingdings" pitchFamily="2" charset="2"/>
              <a:buChar char="§"/>
            </a:pPr>
            <a:r>
              <a:rPr lang="en-US" dirty="0" smtClean="0"/>
              <a:t>Digital clock is an typical application for counters.</a:t>
            </a:r>
          </a:p>
          <a:p>
            <a:pPr>
              <a:lnSpc>
                <a:spcPct val="90000"/>
              </a:lnSpc>
              <a:spcBef>
                <a:spcPct val="40000"/>
              </a:spcBef>
              <a:buSzPct val="120000"/>
              <a:buFont typeface="Wingdings" pitchFamily="2" charset="2"/>
              <a:buChar char="§"/>
            </a:pPr>
            <a:endParaRPr lang="en-US" baseline="300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10853</TotalTime>
  <Words>1448</Words>
  <Application>Microsoft PowerPoint</Application>
  <PresentationFormat>On-screen Show (4:3)</PresentationFormat>
  <Paragraphs>184</Paragraphs>
  <Slides>22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Origin</vt:lpstr>
      <vt:lpstr>Document</vt:lpstr>
      <vt:lpstr>Counters</vt:lpstr>
      <vt:lpstr>Introduction: Counters</vt:lpstr>
      <vt:lpstr>Introduction: Counters</vt:lpstr>
      <vt:lpstr>Introduction: Counters</vt:lpstr>
      <vt:lpstr>Introduction: Counters</vt:lpstr>
      <vt:lpstr>Introduction: Counters</vt:lpstr>
      <vt:lpstr>Introduction: Counters</vt:lpstr>
      <vt:lpstr>Introduction: Counters</vt:lpstr>
      <vt:lpstr>Asynchronous (Ripple) Counters</vt:lpstr>
      <vt:lpstr>Asynchronous (Ripple) Counters</vt:lpstr>
      <vt:lpstr>Asynchronous (Ripple) Counters</vt:lpstr>
      <vt:lpstr>Asynchronous (Ripple) Counters</vt:lpstr>
      <vt:lpstr>Ripple Down Counter [3-bit ripple counter]</vt:lpstr>
      <vt:lpstr>Ripple Up-Down Counter</vt:lpstr>
      <vt:lpstr>Synchronous (Parallel) Counters</vt:lpstr>
      <vt:lpstr>Synchronous (Parallel) Counters</vt:lpstr>
      <vt:lpstr>Synchronous (Parallel) Counters</vt:lpstr>
      <vt:lpstr>Synchronous (Parallel) Counters</vt:lpstr>
      <vt:lpstr>Synchronous (Parallel) Counters</vt:lpstr>
      <vt:lpstr>Up/Down Synchronous Counters</vt:lpstr>
      <vt:lpstr>Up/Down Synchronous Counters</vt:lpstr>
      <vt:lpstr>Up/Down Synchronous Counters</vt:lpstr>
    </vt:vector>
  </TitlesOfParts>
  <Company>NUS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13: Sequential Logic: Counters and Registers</dc:title>
  <dc:creator>Aaron Tan</dc:creator>
  <cp:lastModifiedBy>cathrine</cp:lastModifiedBy>
  <cp:revision>1548</cp:revision>
  <cp:lastPrinted>1999-03-03T07:00:58Z</cp:lastPrinted>
  <dcterms:created xsi:type="dcterms:W3CDTF">1998-10-14T11:43:56Z</dcterms:created>
  <dcterms:modified xsi:type="dcterms:W3CDTF">2015-09-24T14:49:59Z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3</vt:i4>
  </property>
  <property fmtid="{D5CDD505-2E9C-101B-9397-08002B2CF9AE}" pid="7" name="MailAddress">
    <vt:lpwstr>tantc@comp.nus.edu.sg</vt:lpwstr>
  </property>
  <property fmtid="{D5CDD505-2E9C-101B-9397-08002B2CF9AE}" pid="8" name="HomePage">
    <vt:lpwstr>http://www.comp.nus.edu.sg/~cs1103</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C:\My Documents</vt:lpwstr>
  </property>
</Properties>
</file>