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70.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9.xml" ContentType="application/vnd.openxmlformats-officedocument.presentationml.slide+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s/slide80.xml" ContentType="application/vnd.openxmlformats-officedocument.presentationml.slide+xml"/>
  <Override PartName="/ppt/slides/slide82.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slides/slide87.xml" ContentType="application/vnd.openxmlformats-officedocument.presentationml.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Default Extension="rels" ContentType="application/vnd.openxmlformats-package.relationshi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 id="314" r:id="rId60"/>
    <p:sldId id="315" r:id="rId61"/>
    <p:sldId id="316" r:id="rId62"/>
    <p:sldId id="317" r:id="rId63"/>
    <p:sldId id="318" r:id="rId64"/>
    <p:sldId id="319" r:id="rId65"/>
    <p:sldId id="320" r:id="rId66"/>
    <p:sldId id="321" r:id="rId67"/>
    <p:sldId id="322" r:id="rId68"/>
    <p:sldId id="323" r:id="rId69"/>
    <p:sldId id="324" r:id="rId70"/>
    <p:sldId id="325" r:id="rId71"/>
    <p:sldId id="326" r:id="rId72"/>
    <p:sldId id="327" r:id="rId73"/>
    <p:sldId id="328" r:id="rId74"/>
    <p:sldId id="329" r:id="rId75"/>
    <p:sldId id="330" r:id="rId76"/>
    <p:sldId id="331" r:id="rId77"/>
    <p:sldId id="332" r:id="rId78"/>
    <p:sldId id="333" r:id="rId79"/>
    <p:sldId id="334" r:id="rId80"/>
    <p:sldId id="335" r:id="rId81"/>
    <p:sldId id="336" r:id="rId82"/>
    <p:sldId id="337" r:id="rId83"/>
    <p:sldId id="338" r:id="rId84"/>
    <p:sldId id="339" r:id="rId85"/>
    <p:sldId id="340" r:id="rId86"/>
    <p:sldId id="341" r:id="rId87"/>
    <p:sldId id="342" r:id="rId88"/>
    <p:sldId id="343" r:id="rId8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9" d="100"/>
          <a:sy n="69" d="100"/>
        </p:scale>
        <p:origin x="-546"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slide" Target="slides/slide88.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presProps" Target="pres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8/10/2011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8/10/2011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8/10/2011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8/10/2011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8/10/2011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8/10/2011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8/10/2011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8/10/2011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8/10/2011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8/10/2011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8/10/2011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8/10/2011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t>UNIT V</a:t>
            </a:r>
            <a:endParaRPr lang="en-US" dirty="0"/>
          </a:p>
        </p:txBody>
      </p:sp>
      <p:sp>
        <p:nvSpPr>
          <p:cNvPr id="3" name="Subtitle 2"/>
          <p:cNvSpPr>
            <a:spLocks noGrp="1"/>
          </p:cNvSpPr>
          <p:nvPr>
            <p:ph type="subTitle" idx="1"/>
          </p:nvPr>
        </p:nvSpPr>
        <p:spPr/>
        <p:txBody>
          <a:bodyPr/>
          <a:lstStyle/>
          <a:p>
            <a:r>
              <a:rPr lang="en-US" b="1" dirty="0" smtClean="0"/>
              <a:t>FUELS</a:t>
            </a:r>
            <a:endParaRPr lang="en-US" dirty="0" smtClean="0"/>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smtClean="0"/>
              <a:t>Industrial fuels:</a:t>
            </a:r>
            <a:r>
              <a:rPr lang="en-US" dirty="0" smtClean="0"/>
              <a:t/>
            </a:r>
            <a:br>
              <a:rPr lang="en-US" dirty="0" smtClean="0"/>
            </a:br>
            <a:r>
              <a:rPr lang="en-US" b="1" dirty="0" smtClean="0"/>
              <a:t> </a:t>
            </a:r>
            <a:endParaRPr lang="en-US" dirty="0"/>
          </a:p>
        </p:txBody>
      </p:sp>
      <p:sp>
        <p:nvSpPr>
          <p:cNvPr id="3" name="Content Placeholder 2"/>
          <p:cNvSpPr>
            <a:spLocks noGrp="1"/>
          </p:cNvSpPr>
          <p:nvPr>
            <p:ph idx="1"/>
          </p:nvPr>
        </p:nvSpPr>
        <p:spPr/>
        <p:txBody>
          <a:bodyPr/>
          <a:lstStyle/>
          <a:p>
            <a:pPr>
              <a:buNone/>
            </a:pPr>
            <a:r>
              <a:rPr lang="en-US" b="1" u="sng" dirty="0" smtClean="0"/>
              <a:t>I : Power generating fuels :</a:t>
            </a:r>
            <a:endParaRPr lang="en-US" dirty="0" smtClean="0"/>
          </a:p>
          <a:p>
            <a:pPr>
              <a:buNone/>
            </a:pPr>
            <a:r>
              <a:rPr lang="en-US" dirty="0" smtClean="0"/>
              <a:t>            These are burned in power plants for generating energy.</a:t>
            </a:r>
          </a:p>
          <a:p>
            <a:pPr>
              <a:buNone/>
            </a:pPr>
            <a:r>
              <a:rPr lang="en-US" b="1" u="sng" dirty="0" smtClean="0"/>
              <a:t>II : Process fuels:</a:t>
            </a:r>
            <a:endParaRPr lang="en-US" dirty="0" smtClean="0"/>
          </a:p>
          <a:p>
            <a:pPr>
              <a:buNone/>
            </a:pPr>
            <a:r>
              <a:rPr lang="en-US" dirty="0" smtClean="0"/>
              <a:t>            These are used in industrial furnaces and driers to produce heat which is needed in various industrial processes.</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smtClean="0"/>
              <a:t>Calorific value :</a:t>
            </a:r>
            <a:r>
              <a:rPr lang="en-US" dirty="0" smtClean="0"/>
              <a:t/>
            </a:r>
            <a:br>
              <a:rPr lang="en-US" dirty="0" smtClean="0"/>
            </a:br>
            <a:endParaRPr lang="en-US" dirty="0"/>
          </a:p>
        </p:txBody>
      </p:sp>
      <p:sp>
        <p:nvSpPr>
          <p:cNvPr id="3" name="Content Placeholder 2"/>
          <p:cNvSpPr>
            <a:spLocks noGrp="1"/>
          </p:cNvSpPr>
          <p:nvPr>
            <p:ph idx="1"/>
          </p:nvPr>
        </p:nvSpPr>
        <p:spPr/>
        <p:txBody>
          <a:bodyPr/>
          <a:lstStyle/>
          <a:p>
            <a:r>
              <a:rPr lang="en-US" dirty="0" smtClean="0"/>
              <a:t>The amount of heat given out by different fuels will be different. This difference is compared based on calorific value. Calorific value is defined as the amount of heat produced in calories during the combustion of one gram of a substance in oxygen. Its unit is kcalg</a:t>
            </a:r>
            <a:r>
              <a:rPr lang="en-US" baseline="30000" dirty="0" smtClean="0"/>
              <a:t>-1</a:t>
            </a:r>
            <a:r>
              <a:rPr lang="en-US" dirty="0" smtClean="0"/>
              <a:t>. </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smtClean="0"/>
              <a:t>Calorific value is measured by the number of British thermal units (BTU) liberated by the combustion of one lb of a solid fuel or one cubic feet of a gaseous fuel. 1 BTU is the amount o heat required to raise the temperature of one lb of water through 1</a:t>
            </a:r>
            <a:r>
              <a:rPr lang="en-US" baseline="30000" dirty="0" smtClean="0"/>
              <a:t>o</a:t>
            </a:r>
            <a:r>
              <a:rPr lang="en-US" dirty="0" smtClean="0"/>
              <a:t>F. Calorific value can be measured using bomb calorimeter.</a:t>
            </a:r>
          </a:p>
          <a:p>
            <a:pPr>
              <a:buNone/>
            </a:pPr>
            <a:endParaRPr lang="en-US" dirty="0" smtClean="0"/>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Flash point:</a:t>
            </a:r>
            <a:endParaRPr lang="en-US" dirty="0"/>
          </a:p>
        </p:txBody>
      </p:sp>
      <p:sp>
        <p:nvSpPr>
          <p:cNvPr id="3" name="Content Placeholder 2"/>
          <p:cNvSpPr>
            <a:spLocks noGrp="1"/>
          </p:cNvSpPr>
          <p:nvPr>
            <p:ph idx="1"/>
          </p:nvPr>
        </p:nvSpPr>
        <p:spPr/>
        <p:txBody>
          <a:bodyPr/>
          <a:lstStyle/>
          <a:p>
            <a:r>
              <a:rPr lang="en-US" dirty="0" smtClean="0"/>
              <a:t>For a liquid fuel it is the temperature at which it emits </a:t>
            </a:r>
            <a:r>
              <a:rPr lang="en-US" dirty="0" err="1" smtClean="0"/>
              <a:t>vapour</a:t>
            </a:r>
            <a:r>
              <a:rPr lang="en-US" dirty="0" smtClean="0"/>
              <a:t> which is kindled by a flame. The lowest temperature, at which oil continues to burn after a flame has been applied to it, is its ignition point. Flash point of gasoline is 45</a:t>
            </a:r>
            <a:r>
              <a:rPr lang="en-US" baseline="30000" dirty="0" smtClean="0"/>
              <a:t>o</a:t>
            </a:r>
            <a:r>
              <a:rPr lang="en-US" dirty="0" smtClean="0"/>
              <a:t>C, for kerosene it is 73</a:t>
            </a:r>
            <a:r>
              <a:rPr lang="en-US" baseline="30000" dirty="0" smtClean="0"/>
              <a:t>o</a:t>
            </a:r>
            <a:r>
              <a:rPr lang="en-US" dirty="0" smtClean="0"/>
              <a:t>F.</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Ignition temperature:</a:t>
            </a:r>
            <a:endParaRPr lang="en-US" dirty="0"/>
          </a:p>
        </p:txBody>
      </p:sp>
      <p:sp>
        <p:nvSpPr>
          <p:cNvPr id="3" name="Content Placeholder 2"/>
          <p:cNvSpPr>
            <a:spLocks noGrp="1"/>
          </p:cNvSpPr>
          <p:nvPr>
            <p:ph idx="1"/>
          </p:nvPr>
        </p:nvSpPr>
        <p:spPr/>
        <p:txBody>
          <a:bodyPr/>
          <a:lstStyle/>
          <a:p>
            <a:r>
              <a:rPr lang="en-US" dirty="0" smtClean="0"/>
              <a:t>It is the temperature below which a solid fuel will not catch fire and burn.</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Essential requirements of fuels:</a:t>
            </a:r>
            <a:endParaRPr lang="en-US" dirty="0"/>
          </a:p>
        </p:txBody>
      </p:sp>
      <p:sp>
        <p:nvSpPr>
          <p:cNvPr id="3" name="Content Placeholder 2"/>
          <p:cNvSpPr>
            <a:spLocks noGrp="1"/>
          </p:cNvSpPr>
          <p:nvPr>
            <p:ph idx="1"/>
          </p:nvPr>
        </p:nvSpPr>
        <p:spPr/>
        <p:txBody>
          <a:bodyPr>
            <a:normAutofit fontScale="92500" lnSpcReduction="20000"/>
          </a:bodyPr>
          <a:lstStyle/>
          <a:p>
            <a:pPr lvl="0"/>
            <a:r>
              <a:rPr lang="en-US" dirty="0" smtClean="0"/>
              <a:t>A good fuel should have high calorific value and low moisture content.</a:t>
            </a:r>
          </a:p>
          <a:p>
            <a:pPr lvl="0"/>
            <a:r>
              <a:rPr lang="en-US" dirty="0" smtClean="0"/>
              <a:t>It should be of low cost and readily available.</a:t>
            </a:r>
          </a:p>
          <a:p>
            <a:pPr lvl="0"/>
            <a:r>
              <a:rPr lang="en-US" dirty="0" smtClean="0"/>
              <a:t>It should be easily transportable.</a:t>
            </a:r>
          </a:p>
          <a:p>
            <a:pPr lvl="0"/>
            <a:r>
              <a:rPr lang="en-US" dirty="0" smtClean="0"/>
              <a:t>It should not give any undesirable by products during burning.</a:t>
            </a:r>
          </a:p>
          <a:p>
            <a:pPr lvl="0"/>
            <a:r>
              <a:rPr lang="en-US" dirty="0" smtClean="0"/>
              <a:t>It should leave only little ash or non- combustible material. If they have large percentage of non- combustible material left as ash then the calorific value decreases.</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lvl="0"/>
            <a:r>
              <a:rPr lang="en-US" dirty="0" smtClean="0"/>
              <a:t>The combustion product of the fuel must not be harmful.</a:t>
            </a:r>
          </a:p>
          <a:p>
            <a:pPr lvl="0"/>
            <a:r>
              <a:rPr lang="en-US" dirty="0" smtClean="0"/>
              <a:t>It should burn in air with efficiency without producing much smoke.</a:t>
            </a:r>
          </a:p>
          <a:p>
            <a:pPr lvl="0"/>
            <a:r>
              <a:rPr lang="en-US" dirty="0" smtClean="0"/>
              <a:t>Its combustion should take place spontaneously and should be controllable</a:t>
            </a:r>
            <a:r>
              <a:rPr lang="en-US" dirty="0" smtClean="0"/>
              <a:t>.</a:t>
            </a:r>
            <a:endParaRPr lang="en-US" dirty="0" smtClean="0"/>
          </a:p>
          <a:p>
            <a:pPr>
              <a:buNone/>
            </a:pPr>
            <a:endParaRPr lang="en-US" dirty="0" smtClean="0"/>
          </a:p>
          <a:p>
            <a:pPr lvl="0"/>
            <a:r>
              <a:rPr lang="en-US" dirty="0" smtClean="0"/>
              <a:t>Particle size of solid fuels should be uniform.</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lvl="0"/>
            <a:r>
              <a:rPr lang="en-US" dirty="0" smtClean="0"/>
              <a:t>It should produce high temperature, called as </a:t>
            </a:r>
            <a:r>
              <a:rPr lang="en-US" dirty="0" err="1" smtClean="0"/>
              <a:t>pyrometric</a:t>
            </a:r>
            <a:r>
              <a:rPr lang="en-US" dirty="0" smtClean="0"/>
              <a:t> burning effect. This highest temperature obtained by combustion depends upon   </a:t>
            </a:r>
            <a:r>
              <a:rPr lang="en-US" dirty="0" err="1" smtClean="0"/>
              <a:t>i</a:t>
            </a:r>
            <a:r>
              <a:rPr lang="en-US" dirty="0" smtClean="0"/>
              <a:t>) calorific </a:t>
            </a:r>
            <a:r>
              <a:rPr lang="en-US" dirty="0" smtClean="0"/>
              <a:t>value     </a:t>
            </a:r>
            <a:r>
              <a:rPr lang="en-US" dirty="0" smtClean="0"/>
              <a:t>ii) Velocity of combustion   iii) space in which it is burnt iv) physical state of </a:t>
            </a:r>
            <a:r>
              <a:rPr lang="en-US" dirty="0" smtClean="0"/>
              <a:t>fuel</a:t>
            </a:r>
            <a:r>
              <a:rPr lang="en-US" dirty="0" smtClean="0"/>
              <a:t>.   </a:t>
            </a:r>
          </a:p>
          <a:p>
            <a:r>
              <a:rPr lang="en-US" dirty="0" smtClean="0"/>
              <a:t>      If same quantity of solid, liquid and gaseous fuels is burnt in same amount of air, </a:t>
            </a:r>
            <a:r>
              <a:rPr lang="en-US" dirty="0" smtClean="0"/>
              <a:t>gaseous </a:t>
            </a:r>
            <a:r>
              <a:rPr lang="en-US" dirty="0" smtClean="0"/>
              <a:t>fuel gives the highest </a:t>
            </a:r>
            <a:r>
              <a:rPr lang="en-US" dirty="0" err="1" smtClean="0"/>
              <a:t>pyrometric</a:t>
            </a:r>
            <a:r>
              <a:rPr lang="en-US" dirty="0" smtClean="0"/>
              <a:t> effect, liquid less effect and solid the </a:t>
            </a:r>
            <a:r>
              <a:rPr lang="en-US" dirty="0" smtClean="0"/>
              <a:t>least</a:t>
            </a:r>
            <a:r>
              <a:rPr lang="en-US" dirty="0" smtClean="0"/>
              <a:t>.</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lvl="0"/>
            <a:r>
              <a:rPr lang="en-US" dirty="0" smtClean="0"/>
              <a:t>Fuels should have proper ignition point. If have low ignition temperature then fire hazards can happen. But high ignition temperature makes fuel safe for transportation and storage, but not favorable for starting fire. So moderate ignition temperature and moderate velocity of combustion is favored for a good fuel.</a:t>
            </a:r>
          </a:p>
          <a:p>
            <a:pPr>
              <a:buNone/>
            </a:pP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Energy characteristics of a fuel:</a:t>
            </a:r>
            <a:endParaRPr lang="en-US" dirty="0"/>
          </a:p>
        </p:txBody>
      </p:sp>
      <p:sp>
        <p:nvSpPr>
          <p:cNvPr id="3" name="Content Placeholder 2"/>
          <p:cNvSpPr>
            <a:spLocks noGrp="1"/>
          </p:cNvSpPr>
          <p:nvPr>
            <p:ph idx="1"/>
          </p:nvPr>
        </p:nvSpPr>
        <p:spPr/>
        <p:txBody>
          <a:bodyPr>
            <a:normAutofit fontScale="92500" lnSpcReduction="20000"/>
          </a:bodyPr>
          <a:lstStyle/>
          <a:p>
            <a:pPr>
              <a:buNone/>
            </a:pPr>
            <a:r>
              <a:rPr lang="en-US" dirty="0" smtClean="0"/>
              <a:t>Energy characteristics of a fuel depends on </a:t>
            </a:r>
          </a:p>
          <a:p>
            <a:pPr lvl="0"/>
            <a:r>
              <a:rPr lang="en-US" b="1" dirty="0" smtClean="0"/>
              <a:t>Heat of combustion</a:t>
            </a:r>
            <a:r>
              <a:rPr lang="en-US" dirty="0" smtClean="0"/>
              <a:t>: It is the amount of heat obtained by burning a unit mass or volume of a fuel.</a:t>
            </a:r>
          </a:p>
          <a:p>
            <a:pPr lvl="0"/>
            <a:r>
              <a:rPr lang="en-US" b="1" dirty="0" smtClean="0"/>
              <a:t>Energy content</a:t>
            </a:r>
            <a:r>
              <a:rPr lang="en-US" dirty="0" smtClean="0"/>
              <a:t> : It is the amount of potential heat energy contained in a unit volume of a fuel and measured as the volume of fuel in m</a:t>
            </a:r>
            <a:r>
              <a:rPr lang="en-US" baseline="30000" dirty="0" smtClean="0"/>
              <a:t>3</a:t>
            </a:r>
            <a:r>
              <a:rPr lang="en-US" dirty="0" smtClean="0"/>
              <a:t> corresponding to one ton of reference fuel, whose heat of combustion is 292.4kj/kg(700kcal/kg)</a:t>
            </a:r>
          </a:p>
          <a:p>
            <a:pPr>
              <a:buNone/>
            </a:pPr>
            <a:r>
              <a:rPr lang="en-US" dirty="0" smtClean="0"/>
              <a:t>    </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Fuels are naturally occurring(fossil fuel) or artificially manufactured combustible organic substances which is a source of heat or raw material for industry. Fuel is a substance that undergoes combination with O</a:t>
            </a:r>
            <a:r>
              <a:rPr lang="en-US" baseline="-25000" dirty="0" smtClean="0"/>
              <a:t>2</a:t>
            </a:r>
            <a:r>
              <a:rPr lang="en-US" dirty="0" smtClean="0"/>
              <a:t> in air to liberate heat. They can be solids, liquids or gases. </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Solid and liquid fuels contain organic combustible part(C,H,O) and a mineral in combustible part which is moisture and inorganic compounds like silicates, phosphates, </a:t>
            </a:r>
            <a:r>
              <a:rPr lang="en-US" dirty="0" err="1" smtClean="0"/>
              <a:t>sulphates</a:t>
            </a:r>
            <a:r>
              <a:rPr lang="en-US" dirty="0" smtClean="0"/>
              <a:t>, </a:t>
            </a:r>
            <a:r>
              <a:rPr lang="en-US" dirty="0" err="1" smtClean="0"/>
              <a:t>sulphites</a:t>
            </a:r>
            <a:r>
              <a:rPr lang="en-US" dirty="0" smtClean="0"/>
              <a:t> of metals like Ca, Al, Fe, K and Na. These mineral substances are converted into metal oxides on burning of solid fuel and remaining ash.</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err="1" smtClean="0"/>
              <a:t>Sulphur</a:t>
            </a:r>
            <a:r>
              <a:rPr lang="en-US" dirty="0" smtClean="0"/>
              <a:t> as </a:t>
            </a:r>
            <a:r>
              <a:rPr lang="en-US" dirty="0" err="1" smtClean="0"/>
              <a:t>sulphides</a:t>
            </a:r>
            <a:r>
              <a:rPr lang="en-US" dirty="0" smtClean="0"/>
              <a:t> is oxidized to SO</a:t>
            </a:r>
            <a:r>
              <a:rPr lang="en-US" baseline="-25000" dirty="0" smtClean="0"/>
              <a:t>2</a:t>
            </a:r>
            <a:r>
              <a:rPr lang="en-US" dirty="0" smtClean="0"/>
              <a:t>. Moisture and minerals lower the energy ratings of fuels, raise the cost of transportation and complicates processing technology. When fuel is heated without access of air (</a:t>
            </a:r>
            <a:r>
              <a:rPr lang="en-US" dirty="0" err="1" smtClean="0"/>
              <a:t>pyrolysis</a:t>
            </a:r>
            <a:r>
              <a:rPr lang="en-US" dirty="0" smtClean="0"/>
              <a:t>) gaseous and liquid products from that are contained as </a:t>
            </a:r>
            <a:r>
              <a:rPr lang="en-US" dirty="0" err="1" smtClean="0"/>
              <a:t>vapours</a:t>
            </a:r>
            <a:r>
              <a:rPr lang="en-US" dirty="0" smtClean="0"/>
              <a:t> in the </a:t>
            </a:r>
            <a:r>
              <a:rPr lang="en-US" dirty="0" err="1" smtClean="0"/>
              <a:t>pyrolysis</a:t>
            </a:r>
            <a:r>
              <a:rPr lang="en-US" dirty="0" smtClean="0"/>
              <a:t> products. This </a:t>
            </a:r>
            <a:r>
              <a:rPr lang="en-US" dirty="0" err="1" smtClean="0"/>
              <a:t>vapour</a:t>
            </a:r>
            <a:r>
              <a:rPr lang="en-US" dirty="0" smtClean="0"/>
              <a:t> and gas mixture also containing the fuel water is called volatile matter.</a:t>
            </a:r>
          </a:p>
          <a:p>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Water Gas:</a:t>
            </a:r>
            <a:endParaRPr lang="en-US" dirty="0"/>
          </a:p>
        </p:txBody>
      </p:sp>
      <p:sp>
        <p:nvSpPr>
          <p:cNvPr id="3" name="Content Placeholder 2"/>
          <p:cNvSpPr>
            <a:spLocks noGrp="1"/>
          </p:cNvSpPr>
          <p:nvPr>
            <p:ph idx="1"/>
          </p:nvPr>
        </p:nvSpPr>
        <p:spPr/>
        <p:txBody>
          <a:bodyPr/>
          <a:lstStyle/>
          <a:p>
            <a:r>
              <a:rPr lang="en-US" dirty="0" smtClean="0"/>
              <a:t>Water gas is often called as blue gas since the flame formed will be blue in </a:t>
            </a:r>
            <a:r>
              <a:rPr lang="en-US" dirty="0" err="1" smtClean="0"/>
              <a:t>colour</a:t>
            </a:r>
            <a:r>
              <a:rPr lang="en-US" dirty="0" smtClean="0"/>
              <a:t> when burnt. Water gas is a mixture of CO and H</a:t>
            </a:r>
            <a:r>
              <a:rPr lang="en-US" baseline="-25000" dirty="0" smtClean="0"/>
              <a:t>2</a:t>
            </a:r>
            <a:r>
              <a:rPr lang="en-US" dirty="0" smtClean="0"/>
              <a:t>. It is produced by passing steam over red hot bed of coke at 1400 to 1000 </a:t>
            </a:r>
            <a:r>
              <a:rPr lang="en-US" baseline="30000" dirty="0" smtClean="0"/>
              <a:t>0</a:t>
            </a:r>
            <a:r>
              <a:rPr lang="en-US" dirty="0" smtClean="0"/>
              <a:t>C.</a:t>
            </a:r>
          </a:p>
          <a:p>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dirty="0" smtClean="0"/>
              <a:t> H</a:t>
            </a:r>
            <a:r>
              <a:rPr lang="en-US" baseline="-25000" dirty="0" smtClean="0"/>
              <a:t>2</a:t>
            </a:r>
            <a:r>
              <a:rPr lang="en-US" dirty="0" smtClean="0"/>
              <a:t>O + C → CO + H</a:t>
            </a:r>
            <a:r>
              <a:rPr lang="en-US" baseline="-25000" dirty="0" smtClean="0"/>
              <a:t>2 </a:t>
            </a:r>
            <a:r>
              <a:rPr lang="en-US" dirty="0" smtClean="0"/>
              <a:t>     -29 kcal.</a:t>
            </a:r>
          </a:p>
          <a:p>
            <a:r>
              <a:rPr lang="en-US" dirty="0" smtClean="0"/>
              <a:t>This is an endothermic reaction, so temperature falls from 1400 to 1000</a:t>
            </a:r>
            <a:r>
              <a:rPr lang="en-US" baseline="30000" dirty="0" smtClean="0"/>
              <a:t>0</a:t>
            </a:r>
            <a:r>
              <a:rPr lang="en-US" dirty="0" smtClean="0"/>
              <a:t>C. At this temperature CO</a:t>
            </a:r>
            <a:r>
              <a:rPr lang="en-US" baseline="-25000" dirty="0" smtClean="0"/>
              <a:t>2</a:t>
            </a:r>
            <a:r>
              <a:rPr lang="en-US" dirty="0" smtClean="0"/>
              <a:t> is also formed.</a:t>
            </a:r>
          </a:p>
          <a:p>
            <a:pPr>
              <a:buNone/>
            </a:pPr>
            <a:r>
              <a:rPr lang="en-US" dirty="0" smtClean="0"/>
              <a:t>                </a:t>
            </a:r>
            <a:r>
              <a:rPr lang="en-US" dirty="0" smtClean="0"/>
              <a:t>2H</a:t>
            </a:r>
            <a:r>
              <a:rPr lang="en-US" baseline="-25000" dirty="0" smtClean="0"/>
              <a:t>2</a:t>
            </a:r>
            <a:r>
              <a:rPr lang="en-US" dirty="0" smtClean="0"/>
              <a:t>O  +  C  →  2H</a:t>
            </a:r>
            <a:r>
              <a:rPr lang="en-US" baseline="-25000" dirty="0" smtClean="0"/>
              <a:t>2</a:t>
            </a:r>
            <a:r>
              <a:rPr lang="en-US" dirty="0" smtClean="0"/>
              <a:t>  +  CO</a:t>
            </a:r>
            <a:r>
              <a:rPr lang="en-US" baseline="-25000" dirty="0" smtClean="0"/>
              <a:t>2  </a:t>
            </a:r>
            <a:r>
              <a:rPr lang="en-US" dirty="0" smtClean="0"/>
              <a:t>    -19 kcal</a:t>
            </a: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This CO</a:t>
            </a:r>
            <a:r>
              <a:rPr lang="en-US" baseline="-25000" dirty="0" smtClean="0"/>
              <a:t>2</a:t>
            </a:r>
            <a:r>
              <a:rPr lang="en-US" dirty="0" smtClean="0"/>
              <a:t> has no calorific value. Formation of water gas depends on the decomposition of steam by coke at 758</a:t>
            </a:r>
            <a:r>
              <a:rPr lang="en-US" baseline="30000" dirty="0" smtClean="0"/>
              <a:t>o</a:t>
            </a:r>
            <a:r>
              <a:rPr lang="en-US" dirty="0" smtClean="0"/>
              <a:t>C, at this temperature 25.3% steam is decomposed so the composition will be 56.2% of H</a:t>
            </a:r>
            <a:r>
              <a:rPr lang="en-US" baseline="-25000" dirty="0" smtClean="0"/>
              <a:t>2</a:t>
            </a:r>
            <a:r>
              <a:rPr lang="en-US" dirty="0" smtClean="0"/>
              <a:t>, 7.8% CO and 27%CO</a:t>
            </a:r>
            <a:r>
              <a:rPr lang="en-US" baseline="-25000" dirty="0" smtClean="0"/>
              <a:t>2</a:t>
            </a:r>
            <a:r>
              <a:rPr lang="en-US" dirty="0" smtClean="0"/>
              <a:t>. At 1000</a:t>
            </a:r>
            <a:r>
              <a:rPr lang="en-US" baseline="30000" dirty="0" smtClean="0"/>
              <a:t>o</a:t>
            </a:r>
            <a:r>
              <a:rPr lang="en-US" dirty="0" smtClean="0"/>
              <a:t>C 93% stem is decomposed so the composition will be 50.7% H</a:t>
            </a:r>
            <a:r>
              <a:rPr lang="en-US" baseline="-25000" dirty="0" smtClean="0"/>
              <a:t>2</a:t>
            </a:r>
            <a:r>
              <a:rPr lang="en-US" dirty="0" smtClean="0"/>
              <a:t>, 48%CO and 1.3% CO</a:t>
            </a:r>
            <a:r>
              <a:rPr lang="en-US" baseline="-25000" dirty="0" smtClean="0"/>
              <a:t>2</a:t>
            </a:r>
            <a:r>
              <a:rPr lang="en-US" dirty="0" smtClean="0"/>
              <a:t>. </a:t>
            </a:r>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And at 1125</a:t>
            </a:r>
            <a:r>
              <a:rPr lang="en-US" baseline="30000" dirty="0" smtClean="0"/>
              <a:t>o</a:t>
            </a:r>
            <a:r>
              <a:rPr lang="en-US" dirty="0" smtClean="0"/>
              <a:t>C 99.4% of steam is decomposed so the composition will be50.9%H</a:t>
            </a:r>
            <a:r>
              <a:rPr lang="en-US" baseline="30000" dirty="0" smtClean="0"/>
              <a:t>2</a:t>
            </a:r>
            <a:r>
              <a:rPr lang="en-US" dirty="0" smtClean="0"/>
              <a:t>, 48.5% CO and 0.6%CO</a:t>
            </a:r>
            <a:r>
              <a:rPr lang="en-US" baseline="30000" dirty="0" smtClean="0"/>
              <a:t>2</a:t>
            </a:r>
            <a:r>
              <a:rPr lang="en-US" dirty="0" smtClean="0"/>
              <a:t>. To maintain the percentage of decomposition </a:t>
            </a:r>
            <a:r>
              <a:rPr lang="en-US" dirty="0" err="1" smtClean="0"/>
              <a:t>ie</a:t>
            </a:r>
            <a:r>
              <a:rPr lang="en-US" dirty="0" smtClean="0"/>
              <a:t> at 1000</a:t>
            </a:r>
            <a:r>
              <a:rPr lang="en-US" baseline="30000" dirty="0" smtClean="0"/>
              <a:t>o</a:t>
            </a:r>
            <a:r>
              <a:rPr lang="en-US" dirty="0" smtClean="0"/>
              <a:t>C or above, blast of steam is stopped and air blast is passed to raise the temperature to 1400</a:t>
            </a:r>
            <a:r>
              <a:rPr lang="en-US" baseline="30000" dirty="0" smtClean="0"/>
              <a:t>o</a:t>
            </a:r>
            <a:r>
              <a:rPr lang="en-US" dirty="0" smtClean="0"/>
              <a:t>C. </a:t>
            </a:r>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Then pass stem blast and then pass air blast and so on. Since air forms explosion with water gas, water gas is removed by passing steam for one minute, this steam is called purge steam. The average composition of water gas is 48% of H</a:t>
            </a:r>
            <a:r>
              <a:rPr lang="en-US" baseline="-25000" dirty="0" smtClean="0"/>
              <a:t>2</a:t>
            </a:r>
            <a:r>
              <a:rPr lang="en-US" dirty="0" smtClean="0"/>
              <a:t>, 1% of CH</a:t>
            </a:r>
            <a:r>
              <a:rPr lang="en-US" baseline="-25000" dirty="0" smtClean="0"/>
              <a:t>4</a:t>
            </a:r>
            <a:r>
              <a:rPr lang="en-US" dirty="0" smtClean="0"/>
              <a:t>, 42% of CO, 3% of CO</a:t>
            </a:r>
            <a:r>
              <a:rPr lang="en-US" baseline="-25000" dirty="0" smtClean="0"/>
              <a:t>2</a:t>
            </a:r>
            <a:r>
              <a:rPr lang="en-US" dirty="0" smtClean="0"/>
              <a:t> and6% of N</a:t>
            </a:r>
            <a:r>
              <a:rPr lang="en-US" baseline="-25000" dirty="0" smtClean="0"/>
              <a:t>2</a:t>
            </a:r>
            <a:r>
              <a:rPr lang="en-US" dirty="0" smtClean="0"/>
              <a:t>. The calorific value of water gas is about 300 Btu/cu ft.</a:t>
            </a:r>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Uses:</a:t>
            </a:r>
            <a:endParaRPr lang="en-US" dirty="0"/>
          </a:p>
        </p:txBody>
      </p:sp>
      <p:sp>
        <p:nvSpPr>
          <p:cNvPr id="3" name="Content Placeholder 2"/>
          <p:cNvSpPr>
            <a:spLocks noGrp="1"/>
          </p:cNvSpPr>
          <p:nvPr>
            <p:ph idx="1"/>
          </p:nvPr>
        </p:nvSpPr>
        <p:spPr/>
        <p:txBody>
          <a:bodyPr/>
          <a:lstStyle/>
          <a:p>
            <a:pPr lvl="1"/>
            <a:r>
              <a:rPr lang="en-US" dirty="0" smtClean="0"/>
              <a:t>Used as a source of H</a:t>
            </a:r>
            <a:r>
              <a:rPr lang="en-US" baseline="-25000" dirty="0" smtClean="0"/>
              <a:t>2</a:t>
            </a:r>
            <a:r>
              <a:rPr lang="en-US" dirty="0" smtClean="0"/>
              <a:t> and as a reducing agent in metallurgy.</a:t>
            </a:r>
          </a:p>
          <a:p>
            <a:pPr lvl="1"/>
            <a:r>
              <a:rPr lang="en-US" dirty="0" smtClean="0"/>
              <a:t>It is added to coal gas for street lighting.</a:t>
            </a:r>
          </a:p>
          <a:p>
            <a:pPr lvl="1"/>
            <a:r>
              <a:rPr lang="en-US" dirty="0" smtClean="0"/>
              <a:t>Used to synthesis chemicals like alcohols and oxygenated compounds.</a:t>
            </a:r>
          </a:p>
          <a:p>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Producer Gas:</a:t>
            </a:r>
            <a:endParaRPr lang="en-US" dirty="0"/>
          </a:p>
        </p:txBody>
      </p:sp>
      <p:sp>
        <p:nvSpPr>
          <p:cNvPr id="3" name="Content Placeholder 2"/>
          <p:cNvSpPr>
            <a:spLocks noGrp="1"/>
          </p:cNvSpPr>
          <p:nvPr>
            <p:ph idx="1"/>
          </p:nvPr>
        </p:nvSpPr>
        <p:spPr/>
        <p:txBody>
          <a:bodyPr/>
          <a:lstStyle/>
          <a:p>
            <a:r>
              <a:rPr lang="en-US" dirty="0" smtClean="0"/>
              <a:t>Producer gas is a mixture of CO and N</a:t>
            </a:r>
            <a:r>
              <a:rPr lang="en-US" baseline="-25000" dirty="0" smtClean="0"/>
              <a:t>2</a:t>
            </a:r>
            <a:r>
              <a:rPr lang="en-US" dirty="0" smtClean="0"/>
              <a:t>. This a cheap individual fuel obtained from low grade coal. This is prepared by passing air over a bed of white hot coke or solid carbonaceous fuel at 1000 – 1400</a:t>
            </a:r>
            <a:r>
              <a:rPr lang="en-US" baseline="30000" dirty="0" smtClean="0"/>
              <a:t>o</a:t>
            </a:r>
            <a:r>
              <a:rPr lang="en-US" dirty="0" smtClean="0"/>
              <a:t>C</a:t>
            </a:r>
            <a:r>
              <a:rPr lang="en-US" dirty="0" smtClean="0"/>
              <a:t>.</a:t>
            </a:r>
          </a:p>
          <a:p>
            <a:r>
              <a:rPr lang="en-US" dirty="0" smtClean="0"/>
              <a:t>           </a:t>
            </a:r>
            <a:r>
              <a:rPr lang="en-US" dirty="0" smtClean="0"/>
              <a:t>C  + ½ O</a:t>
            </a:r>
            <a:r>
              <a:rPr lang="en-US" baseline="-25000" dirty="0" smtClean="0"/>
              <a:t>2</a:t>
            </a:r>
            <a:r>
              <a:rPr lang="en-US" dirty="0" smtClean="0"/>
              <a:t>  + 2N</a:t>
            </a:r>
            <a:r>
              <a:rPr lang="en-US" baseline="-25000" dirty="0" smtClean="0"/>
              <a:t>2 </a:t>
            </a:r>
            <a:r>
              <a:rPr lang="en-US" dirty="0" smtClean="0"/>
              <a:t>(air)  → CO  + 2N</a:t>
            </a:r>
            <a:r>
              <a:rPr lang="en-US" baseline="-25000" dirty="0" smtClean="0"/>
              <a:t>2 </a:t>
            </a:r>
            <a:r>
              <a:rPr lang="en-US" dirty="0" smtClean="0"/>
              <a:t>   </a:t>
            </a:r>
            <a:endParaRPr lang="en-US" dirty="0" smtClean="0"/>
          </a:p>
          <a:p>
            <a:pPr>
              <a:buNone/>
            </a:pPr>
            <a:r>
              <a:rPr lang="en-US" dirty="0" smtClean="0"/>
              <a:t> </a:t>
            </a:r>
            <a:r>
              <a:rPr lang="en-US" dirty="0" smtClean="0"/>
              <a:t>                                                         </a:t>
            </a:r>
            <a:r>
              <a:rPr lang="en-US" dirty="0" smtClean="0"/>
              <a:t>ΔH  = -27.06kcal</a:t>
            </a:r>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 During preparation, actually CO</a:t>
            </a:r>
            <a:r>
              <a:rPr lang="en-US" baseline="-25000" dirty="0" smtClean="0"/>
              <a:t>2</a:t>
            </a:r>
            <a:r>
              <a:rPr lang="en-US" dirty="0" smtClean="0"/>
              <a:t> is first produced; it then reacts with coke to give CO. Instead of coke and coal, peat, wood waste, spent tar can be used. But largely used raw material is coke and coal. Coke or </a:t>
            </a:r>
            <a:r>
              <a:rPr lang="en-US" dirty="0" err="1" smtClean="0"/>
              <a:t>anthrasite</a:t>
            </a:r>
            <a:r>
              <a:rPr lang="en-US" dirty="0" smtClean="0"/>
              <a:t> or charcoal is used if producer gas is used in gas engines for power production. It is manufactured in a plant known as “ gas producer”.</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They have carbon and hydrogen. The chief fuels are coal and mineral oil. Fuels can be either of vegetable (organic- coal etc) or mineral (inorganic – </a:t>
            </a:r>
            <a:r>
              <a:rPr lang="en-US" dirty="0" err="1" smtClean="0"/>
              <a:t>sulphur</a:t>
            </a:r>
            <a:r>
              <a:rPr lang="en-US" dirty="0" smtClean="0"/>
              <a:t>, iron pyrites etc) origin, can be also nuclear, like enriched uranium oxide.</a:t>
            </a:r>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The fuel is stacked in a grate in the cylindrical furnace, made of fire clay refractory bricks. The blast of air is blown through the grate. The fuel is fed from the top. Gas produced leaves the furnace through the gas outlet.</a:t>
            </a:r>
          </a:p>
          <a:p>
            <a:pPr>
              <a:buNone/>
            </a:pPr>
            <a:r>
              <a:rPr lang="en-US" dirty="0" smtClean="0"/>
              <a:t>2C  + O</a:t>
            </a:r>
            <a:r>
              <a:rPr lang="en-US" baseline="-25000" dirty="0" smtClean="0"/>
              <a:t>2</a:t>
            </a:r>
            <a:r>
              <a:rPr lang="en-US" dirty="0" smtClean="0"/>
              <a:t> →2CO        + 58000 cal</a:t>
            </a:r>
          </a:p>
          <a:p>
            <a:pPr>
              <a:buNone/>
            </a:pPr>
            <a:r>
              <a:rPr lang="en-US" dirty="0" smtClean="0"/>
              <a:t>C  + O</a:t>
            </a:r>
            <a:r>
              <a:rPr lang="en-US" baseline="-25000" dirty="0" smtClean="0"/>
              <a:t>2</a:t>
            </a:r>
            <a:r>
              <a:rPr lang="en-US" dirty="0" smtClean="0"/>
              <a:t>  →  CO</a:t>
            </a:r>
            <a:r>
              <a:rPr lang="en-US" baseline="-25000" dirty="0" smtClean="0"/>
              <a:t>2</a:t>
            </a:r>
            <a:r>
              <a:rPr lang="en-US" dirty="0" smtClean="0"/>
              <a:t>        +97000 cal</a:t>
            </a:r>
          </a:p>
          <a:p>
            <a:pPr>
              <a:buNone/>
            </a:pPr>
            <a:r>
              <a:rPr lang="en-US" dirty="0" smtClean="0"/>
              <a:t>CO</a:t>
            </a:r>
            <a:r>
              <a:rPr lang="en-US" baseline="-25000" dirty="0" smtClean="0"/>
              <a:t>2</a:t>
            </a:r>
            <a:r>
              <a:rPr lang="en-US" dirty="0" smtClean="0"/>
              <a:t> + C →  2CO       -39000 cal</a:t>
            </a:r>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The CO</a:t>
            </a:r>
            <a:r>
              <a:rPr lang="en-US" baseline="-25000" dirty="0" smtClean="0"/>
              <a:t>2</a:t>
            </a:r>
            <a:r>
              <a:rPr lang="en-US" dirty="0" smtClean="0"/>
              <a:t> formed is reduced to CO by heated coke and as the reaction is endothermic, the temperature of the bed is kept high at above 1000</a:t>
            </a:r>
            <a:r>
              <a:rPr lang="en-US" baseline="30000" dirty="0" smtClean="0"/>
              <a:t>o</a:t>
            </a:r>
            <a:r>
              <a:rPr lang="en-US" dirty="0" smtClean="0"/>
              <a:t>C. The proportion of CO increases with increase in temperature.</a:t>
            </a:r>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Producer gas has lower calorific (1300kcal/m</a:t>
            </a:r>
            <a:r>
              <a:rPr lang="en-US" baseline="30000" dirty="0" smtClean="0"/>
              <a:t>3</a:t>
            </a:r>
            <a:r>
              <a:rPr lang="en-US" dirty="0" smtClean="0"/>
              <a:t>) value of any gaseous fuel and the temperature of its flame is the lower of any fuel. Its calorific value is 150Btu per cubic feet. Its average composition is 10% H</a:t>
            </a:r>
            <a:r>
              <a:rPr lang="en-US" baseline="-25000" dirty="0" smtClean="0"/>
              <a:t>2</a:t>
            </a:r>
            <a:r>
              <a:rPr lang="en-US" dirty="0" smtClean="0"/>
              <a:t>, 8% CH</a:t>
            </a:r>
            <a:r>
              <a:rPr lang="en-US" baseline="-25000" dirty="0" smtClean="0"/>
              <a:t>4</a:t>
            </a:r>
            <a:r>
              <a:rPr lang="en-US" dirty="0" smtClean="0"/>
              <a:t>,20% CO, 4%CO</a:t>
            </a:r>
            <a:r>
              <a:rPr lang="en-US" baseline="-25000" dirty="0" smtClean="0"/>
              <a:t>2</a:t>
            </a:r>
            <a:r>
              <a:rPr lang="en-US" dirty="0" smtClean="0"/>
              <a:t> and 64% N</a:t>
            </a:r>
            <a:r>
              <a:rPr lang="en-US" baseline="-25000" dirty="0" smtClean="0"/>
              <a:t>2</a:t>
            </a:r>
            <a:r>
              <a:rPr lang="en-US" dirty="0" smtClean="0"/>
              <a:t>. </a:t>
            </a:r>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Uses:</a:t>
            </a:r>
            <a:endParaRPr lang="en-US" dirty="0"/>
          </a:p>
        </p:txBody>
      </p:sp>
      <p:sp>
        <p:nvSpPr>
          <p:cNvPr id="3" name="Content Placeholder 2"/>
          <p:cNvSpPr>
            <a:spLocks noGrp="1"/>
          </p:cNvSpPr>
          <p:nvPr>
            <p:ph idx="1"/>
          </p:nvPr>
        </p:nvSpPr>
        <p:spPr/>
        <p:txBody>
          <a:bodyPr/>
          <a:lstStyle/>
          <a:p>
            <a:r>
              <a:rPr lang="en-US" dirty="0" smtClean="0"/>
              <a:t> It is used for heating coal gas retorts, in furnace and gas engines.</a:t>
            </a:r>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Oil Gas:</a:t>
            </a:r>
            <a:endParaRPr lang="en-US" dirty="0"/>
          </a:p>
        </p:txBody>
      </p:sp>
      <p:sp>
        <p:nvSpPr>
          <p:cNvPr id="3" name="Content Placeholder 2"/>
          <p:cNvSpPr>
            <a:spLocks noGrp="1"/>
          </p:cNvSpPr>
          <p:nvPr>
            <p:ph idx="1"/>
          </p:nvPr>
        </p:nvSpPr>
        <p:spPr/>
        <p:txBody>
          <a:bodyPr>
            <a:normAutofit/>
          </a:bodyPr>
          <a:lstStyle/>
          <a:p>
            <a:r>
              <a:rPr lang="en-US" dirty="0" smtClean="0"/>
              <a:t>This oil is used in labs. It is obtained by cracking heavy oil like kerosene, during which a mixture of gaseous hydrocarbons are produced</a:t>
            </a:r>
            <a:r>
              <a:rPr lang="en-US" dirty="0" smtClean="0"/>
              <a:t>.</a:t>
            </a:r>
          </a:p>
          <a:p>
            <a:pPr>
              <a:buNone/>
            </a:pPr>
            <a:r>
              <a:rPr lang="en-US" dirty="0" smtClean="0"/>
              <a:t>          </a:t>
            </a:r>
            <a:r>
              <a:rPr lang="en-US" dirty="0" smtClean="0"/>
              <a:t>C</a:t>
            </a:r>
            <a:r>
              <a:rPr lang="en-US" baseline="-25000" dirty="0" smtClean="0"/>
              <a:t>16</a:t>
            </a:r>
            <a:r>
              <a:rPr lang="en-US" dirty="0" smtClean="0"/>
              <a:t>H</a:t>
            </a:r>
            <a:r>
              <a:rPr lang="en-US" baseline="-25000" dirty="0" smtClean="0"/>
              <a:t>34</a:t>
            </a:r>
            <a:r>
              <a:rPr lang="en-US" dirty="0" smtClean="0"/>
              <a:t>  →6CH</a:t>
            </a:r>
            <a:r>
              <a:rPr lang="en-US" baseline="-25000" dirty="0" smtClean="0"/>
              <a:t>4</a:t>
            </a:r>
            <a:r>
              <a:rPr lang="en-US" dirty="0" smtClean="0"/>
              <a:t>  +  2C</a:t>
            </a:r>
            <a:r>
              <a:rPr lang="en-US" baseline="-25000" dirty="0" smtClean="0"/>
              <a:t>2</a:t>
            </a:r>
            <a:r>
              <a:rPr lang="en-US" dirty="0" smtClean="0"/>
              <a:t>H</a:t>
            </a:r>
            <a:r>
              <a:rPr lang="en-US" baseline="-25000" dirty="0" smtClean="0"/>
              <a:t>4</a:t>
            </a:r>
            <a:r>
              <a:rPr lang="en-US" dirty="0" smtClean="0"/>
              <a:t>  +  C</a:t>
            </a:r>
            <a:r>
              <a:rPr lang="en-US" baseline="-25000" dirty="0" smtClean="0"/>
              <a:t>2</a:t>
            </a:r>
            <a:r>
              <a:rPr lang="en-US" dirty="0" smtClean="0"/>
              <a:t>H</a:t>
            </a:r>
            <a:r>
              <a:rPr lang="en-US" baseline="-25000" dirty="0" smtClean="0"/>
              <a:t>2</a:t>
            </a:r>
            <a:r>
              <a:rPr lang="en-US" dirty="0" smtClean="0"/>
              <a:t>  +  4C</a:t>
            </a:r>
          </a:p>
          <a:p>
            <a:r>
              <a:rPr lang="en-US" dirty="0" smtClean="0"/>
              <a:t>The average composition of oil gas is 25-30% CH</a:t>
            </a:r>
            <a:r>
              <a:rPr lang="en-US" baseline="-25000" dirty="0" smtClean="0"/>
              <a:t>4</a:t>
            </a:r>
            <a:r>
              <a:rPr lang="en-US" dirty="0" smtClean="0"/>
              <a:t>,50-55%H</a:t>
            </a:r>
            <a:r>
              <a:rPr lang="en-US" baseline="-25000" dirty="0" smtClean="0"/>
              <a:t>2</a:t>
            </a:r>
            <a:r>
              <a:rPr lang="en-US" dirty="0" smtClean="0"/>
              <a:t>,10-12%CO and 3%CO</a:t>
            </a:r>
            <a:r>
              <a:rPr lang="en-US" baseline="-25000" dirty="0" smtClean="0"/>
              <a:t>2 </a:t>
            </a:r>
            <a:r>
              <a:rPr lang="en-US" dirty="0" smtClean="0"/>
              <a:t>. Its calorific value is 4500-5400kcal/m</a:t>
            </a:r>
            <a:r>
              <a:rPr lang="en-US" baseline="30000" dirty="0" smtClean="0"/>
              <a:t>3</a:t>
            </a:r>
            <a:r>
              <a:rPr lang="en-US" dirty="0" smtClean="0"/>
              <a:t>.</a:t>
            </a:r>
          </a:p>
          <a:p>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smtClean="0"/>
              <a:t>Natural gas:</a:t>
            </a:r>
            <a:r>
              <a:rPr lang="en-US" dirty="0" smtClean="0"/>
              <a:t/>
            </a:r>
            <a:br>
              <a:rPr lang="en-US" dirty="0" smtClean="0"/>
            </a:br>
            <a:endParaRPr lang="en-US" dirty="0"/>
          </a:p>
        </p:txBody>
      </p:sp>
      <p:sp>
        <p:nvSpPr>
          <p:cNvPr id="3" name="Content Placeholder 2"/>
          <p:cNvSpPr>
            <a:spLocks noGrp="1"/>
          </p:cNvSpPr>
          <p:nvPr>
            <p:ph idx="1"/>
          </p:nvPr>
        </p:nvSpPr>
        <p:spPr/>
        <p:txBody>
          <a:bodyPr/>
          <a:lstStyle/>
          <a:p>
            <a:r>
              <a:rPr lang="en-US" dirty="0" smtClean="0"/>
              <a:t>This is a mixture of methane (80- 98 %), ethane, propane, butanes, pentanes, CO</a:t>
            </a:r>
            <a:r>
              <a:rPr lang="en-US" baseline="-25000" dirty="0" smtClean="0"/>
              <a:t>2</a:t>
            </a:r>
            <a:r>
              <a:rPr lang="en-US" dirty="0" smtClean="0"/>
              <a:t>, N</a:t>
            </a:r>
            <a:r>
              <a:rPr lang="en-US" baseline="-25000" dirty="0" smtClean="0"/>
              <a:t>2</a:t>
            </a:r>
            <a:r>
              <a:rPr lang="en-US" dirty="0" smtClean="0"/>
              <a:t> etc.  Its calorific value is 1200-1400kcal/m3. This is found in vicinity of coal mines or oil fields. </a:t>
            </a:r>
            <a:endParaRPr 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It is used in domestic, industrial and as a chemical raw material for various syntheses. It accumulates in underground reservoirs either with or with out petroleum oil. Natural oils obtained from oil wells may be either wet or dry. </a:t>
            </a:r>
          </a:p>
          <a:p>
            <a:endParaRPr 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b="1" u="sng" dirty="0" err="1" smtClean="0"/>
              <a:t>i</a:t>
            </a:r>
            <a:r>
              <a:rPr lang="en-US" b="1" u="sng" dirty="0" smtClean="0"/>
              <a:t>) Dry Variety	</a:t>
            </a:r>
            <a:endParaRPr lang="en-US" dirty="0" smtClean="0"/>
          </a:p>
          <a:p>
            <a:r>
              <a:rPr lang="en-US" dirty="0" smtClean="0"/>
              <a:t>This type contains mainly of methane and does not contain either gasoline </a:t>
            </a:r>
            <a:r>
              <a:rPr lang="en-US" dirty="0" err="1" smtClean="0"/>
              <a:t>vapour</a:t>
            </a:r>
            <a:r>
              <a:rPr lang="en-US" dirty="0" smtClean="0"/>
              <a:t> or crude petroleum. Its composition will be 96%CH</a:t>
            </a:r>
            <a:r>
              <a:rPr lang="en-US" baseline="-25000" dirty="0" smtClean="0"/>
              <a:t>4</a:t>
            </a:r>
            <a:r>
              <a:rPr lang="en-US" dirty="0" smtClean="0"/>
              <a:t>, 0.8%C</a:t>
            </a:r>
            <a:r>
              <a:rPr lang="en-US" baseline="-25000" dirty="0" smtClean="0"/>
              <a:t>2</a:t>
            </a:r>
            <a:r>
              <a:rPr lang="en-US" dirty="0" smtClean="0"/>
              <a:t>H</a:t>
            </a:r>
            <a:r>
              <a:rPr lang="en-US" baseline="-25000" dirty="0" smtClean="0"/>
              <a:t>4</a:t>
            </a:r>
            <a:r>
              <a:rPr lang="en-US" dirty="0" smtClean="0"/>
              <a:t> and 3.2%N</a:t>
            </a:r>
            <a:r>
              <a:rPr lang="en-US" baseline="-25000" dirty="0" smtClean="0"/>
              <a:t>2</a:t>
            </a:r>
            <a:r>
              <a:rPr lang="en-US" dirty="0" smtClean="0"/>
              <a:t>.</a:t>
            </a:r>
            <a:endParaRPr lang="en-US"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b="1" u="sng" dirty="0" smtClean="0"/>
              <a:t>ii) Wet variety</a:t>
            </a:r>
            <a:endParaRPr lang="en-US" dirty="0" smtClean="0"/>
          </a:p>
          <a:p>
            <a:r>
              <a:rPr lang="en-US" dirty="0" smtClean="0"/>
              <a:t>This type consists of a mixture of methane and higher HC, like n-propane, n-butane. Isobutene, </a:t>
            </a:r>
            <a:r>
              <a:rPr lang="en-US" dirty="0" err="1" smtClean="0"/>
              <a:t>isopentane</a:t>
            </a:r>
            <a:r>
              <a:rPr lang="en-US" dirty="0" smtClean="0"/>
              <a:t> etc. It is obtained from oil producing wells along with petroleum. Calorific value of this variety is higher than dry variety because of its high percentage of heavier unsaturated molecules.</a:t>
            </a:r>
            <a:endParaRPr lang="en-US"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By products from natural gases:</a:t>
            </a:r>
            <a:endParaRPr lang="en-US" dirty="0"/>
          </a:p>
        </p:txBody>
      </p:sp>
      <p:sp>
        <p:nvSpPr>
          <p:cNvPr id="3" name="Content Placeholder 2"/>
          <p:cNvSpPr>
            <a:spLocks noGrp="1"/>
          </p:cNvSpPr>
          <p:nvPr>
            <p:ph idx="1"/>
          </p:nvPr>
        </p:nvSpPr>
        <p:spPr/>
        <p:txBody>
          <a:bodyPr/>
          <a:lstStyle/>
          <a:p>
            <a:r>
              <a:rPr lang="en-US" dirty="0" smtClean="0"/>
              <a:t>The products formed like methane, ethane, propane, butane, natural gasoline and LPG are of industrial importance. These are separated from crude gas as liquids by the absorption of higher HC in petroleum or catalytically polymerizing higher HC into liquid HC. Natural gas is transported in the form of liquid. </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Definition</a:t>
            </a:r>
            <a:endParaRPr lang="en-US" dirty="0"/>
          </a:p>
        </p:txBody>
      </p:sp>
      <p:sp>
        <p:nvSpPr>
          <p:cNvPr id="3" name="Content Placeholder 2"/>
          <p:cNvSpPr>
            <a:spLocks noGrp="1"/>
          </p:cNvSpPr>
          <p:nvPr>
            <p:ph idx="1"/>
          </p:nvPr>
        </p:nvSpPr>
        <p:spPr/>
        <p:txBody>
          <a:bodyPr>
            <a:normAutofit fontScale="92500" lnSpcReduction="20000"/>
          </a:bodyPr>
          <a:lstStyle/>
          <a:p>
            <a:pPr>
              <a:buNone/>
            </a:pPr>
            <a:r>
              <a:rPr lang="en-US" dirty="0" smtClean="0"/>
              <a:t>1. Defined as any source of heat energy.</a:t>
            </a:r>
          </a:p>
          <a:p>
            <a:pPr>
              <a:buNone/>
            </a:pPr>
            <a:r>
              <a:rPr lang="en-US" dirty="0" smtClean="0"/>
              <a:t>2. It is a combustible substance containing carbon as main constituent which on proper </a:t>
            </a:r>
          </a:p>
          <a:p>
            <a:pPr>
              <a:buNone/>
            </a:pPr>
            <a:r>
              <a:rPr lang="en-US" dirty="0" smtClean="0"/>
              <a:t>     burning gives large amount of heat that can be used economically for domestic and </a:t>
            </a:r>
          </a:p>
          <a:p>
            <a:pPr>
              <a:buNone/>
            </a:pPr>
            <a:r>
              <a:rPr lang="en-US" dirty="0" smtClean="0"/>
              <a:t>      industrial purposes. </a:t>
            </a:r>
          </a:p>
          <a:p>
            <a:pPr>
              <a:buNone/>
            </a:pPr>
            <a:r>
              <a:rPr lang="en-US" dirty="0" smtClean="0"/>
              <a:t>3. It is any chemical or any reactant which produces energy in a form that can be used for </a:t>
            </a:r>
          </a:p>
          <a:p>
            <a:pPr>
              <a:buNone/>
            </a:pPr>
            <a:r>
              <a:rPr lang="en-US" dirty="0" smtClean="0"/>
              <a:t>    producing power.</a:t>
            </a:r>
          </a:p>
          <a:p>
            <a:pPr>
              <a:buNone/>
            </a:pPr>
            <a:r>
              <a:rPr lang="en-US" dirty="0" smtClean="0"/>
              <a:t> </a:t>
            </a:r>
            <a:endParaRPr lang="en-US"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smtClean="0"/>
              <a:t>The gas contains undesirable compounds like H</a:t>
            </a:r>
            <a:r>
              <a:rPr lang="en-US" baseline="-25000" dirty="0" smtClean="0"/>
              <a:t>2</a:t>
            </a:r>
            <a:r>
              <a:rPr lang="en-US" dirty="0" smtClean="0"/>
              <a:t>O, H</a:t>
            </a:r>
            <a:r>
              <a:rPr lang="en-US" baseline="-25000" dirty="0" smtClean="0"/>
              <a:t>2</a:t>
            </a:r>
            <a:r>
              <a:rPr lang="en-US" dirty="0" smtClean="0"/>
              <a:t>S, which should be removed before usage. The gas obtained by fermentation of organic matter in sewage is also called sewage natural gas. The sewage is collected and subjected to anaerobic fermentation, were by the nitrogenous matter in it is converted into nitrates and a part of the carbonaceous matter is converted into sewage natural gas consisting mainly of methane and CO</a:t>
            </a:r>
            <a:r>
              <a:rPr lang="en-US" baseline="-25000" dirty="0" smtClean="0"/>
              <a:t>2</a:t>
            </a:r>
            <a:r>
              <a:rPr lang="en-US" dirty="0" smtClean="0"/>
              <a:t>.</a:t>
            </a:r>
            <a:endParaRPr lang="en-US"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This gas contains 70% methane and 30%CO</a:t>
            </a:r>
            <a:r>
              <a:rPr lang="en-US" baseline="-25000" dirty="0" smtClean="0"/>
              <a:t>2</a:t>
            </a:r>
            <a:r>
              <a:rPr lang="en-US" dirty="0" smtClean="0"/>
              <a:t>. The calorific value of the gas is 62.5Btu/Cu ft.</a:t>
            </a:r>
            <a:endParaRPr lang="en-US"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Cow dung is the main source of natural gas. Cow dung on fermentation gives gas with composition as in sewage gas. The residue formed in this process is used as manure. Natural gas burns with smoky flame in ordinary burners. So use special appliances.</a:t>
            </a:r>
            <a:endParaRPr lang="en-US"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Natural gas can be liquefied under pressure and cooling to -121</a:t>
            </a:r>
            <a:r>
              <a:rPr lang="en-US" baseline="30000" dirty="0" smtClean="0"/>
              <a:t>o</a:t>
            </a:r>
            <a:r>
              <a:rPr lang="en-US" dirty="0" smtClean="0"/>
              <a:t>C. This can be mixed with other fuels to increase their calorific value. This gas is used for the manufacture of carbon black.CH</a:t>
            </a:r>
            <a:r>
              <a:rPr lang="en-US" baseline="-25000" dirty="0" smtClean="0"/>
              <a:t>4</a:t>
            </a:r>
            <a:r>
              <a:rPr lang="en-US" dirty="0" smtClean="0"/>
              <a:t> natural gas used for the manufacture of formaldehyde and methanol by controlled oxidation. Helium is also recovered from natural gas.</a:t>
            </a:r>
            <a:endParaRPr lang="en-US"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smtClean="0"/>
              <a:t>Coal gas:</a:t>
            </a:r>
            <a:r>
              <a:rPr lang="en-US" dirty="0" smtClean="0"/>
              <a:t/>
            </a:r>
            <a:br>
              <a:rPr lang="en-US" dirty="0" smtClean="0"/>
            </a:br>
            <a:r>
              <a:rPr lang="en-US" b="1" dirty="0" smtClean="0"/>
              <a:t> </a:t>
            </a:r>
            <a:endParaRPr lang="en-US" dirty="0"/>
          </a:p>
        </p:txBody>
      </p:sp>
      <p:sp>
        <p:nvSpPr>
          <p:cNvPr id="3" name="Content Placeholder 2"/>
          <p:cNvSpPr>
            <a:spLocks noGrp="1"/>
          </p:cNvSpPr>
          <p:nvPr>
            <p:ph idx="1"/>
          </p:nvPr>
        </p:nvSpPr>
        <p:spPr/>
        <p:txBody>
          <a:bodyPr/>
          <a:lstStyle/>
          <a:p>
            <a:r>
              <a:rPr lang="en-US" dirty="0" smtClean="0"/>
              <a:t>Coal gas is obtained from the destruction of coal </a:t>
            </a:r>
            <a:r>
              <a:rPr lang="en-US" dirty="0" err="1" smtClean="0"/>
              <a:t>ie</a:t>
            </a:r>
            <a:r>
              <a:rPr lang="en-US" dirty="0" smtClean="0"/>
              <a:t> when coal is heated in the absence of air. One ton of coal gives12000cubic feet of coal gas at 1000</a:t>
            </a:r>
            <a:r>
              <a:rPr lang="en-US" baseline="30000" dirty="0" smtClean="0"/>
              <a:t>o</a:t>
            </a:r>
            <a:r>
              <a:rPr lang="en-US" dirty="0" smtClean="0"/>
              <a:t>C and the yield is 18%.The yield can be increased to 22% by increasing the temperature to 1400 -1500</a:t>
            </a:r>
            <a:r>
              <a:rPr lang="en-US" baseline="30000" dirty="0" smtClean="0"/>
              <a:t>o</a:t>
            </a:r>
            <a:r>
              <a:rPr lang="en-US" dirty="0" smtClean="0"/>
              <a:t>C.</a:t>
            </a:r>
            <a:endParaRPr lang="en-US"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Coal gas produced by this process is a mixture of gases and about 95% of it is combustible. The compounds present in the mixture depend on the temperature of carbonization. The average composition of the gas is 49% of H</a:t>
            </a:r>
            <a:r>
              <a:rPr lang="en-US" baseline="-25000" dirty="0" smtClean="0"/>
              <a:t>2</a:t>
            </a:r>
            <a:r>
              <a:rPr lang="en-US" dirty="0" smtClean="0"/>
              <a:t>, 32% of CH</a:t>
            </a:r>
            <a:r>
              <a:rPr lang="en-US" baseline="-25000" dirty="0" smtClean="0"/>
              <a:t>4</a:t>
            </a:r>
            <a:r>
              <a:rPr lang="en-US" dirty="0" smtClean="0"/>
              <a:t>, 8% of CO,4-5% acetylene and ethylene, 4% of N</a:t>
            </a:r>
            <a:r>
              <a:rPr lang="en-US" baseline="-25000" dirty="0" smtClean="0"/>
              <a:t>2</a:t>
            </a:r>
            <a:r>
              <a:rPr lang="en-US" dirty="0" smtClean="0"/>
              <a:t>, 1% of O</a:t>
            </a:r>
            <a:r>
              <a:rPr lang="en-US" baseline="-25000" dirty="0" smtClean="0"/>
              <a:t>2</a:t>
            </a:r>
            <a:r>
              <a:rPr lang="en-US" dirty="0" smtClean="0"/>
              <a:t>and 1% of CO</a:t>
            </a:r>
            <a:r>
              <a:rPr lang="en-US" baseline="-25000" dirty="0" smtClean="0"/>
              <a:t>2</a:t>
            </a:r>
            <a:r>
              <a:rPr lang="en-US" dirty="0" smtClean="0"/>
              <a:t>.</a:t>
            </a:r>
            <a:endParaRPr lang="en-US"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H</a:t>
            </a:r>
            <a:r>
              <a:rPr lang="en-US" baseline="-25000" dirty="0" smtClean="0"/>
              <a:t>2</a:t>
            </a:r>
            <a:r>
              <a:rPr lang="en-US" dirty="0" smtClean="0"/>
              <a:t>, CH</a:t>
            </a:r>
            <a:r>
              <a:rPr lang="en-US" baseline="-25000" dirty="0" smtClean="0"/>
              <a:t>4</a:t>
            </a:r>
            <a:r>
              <a:rPr lang="en-US" dirty="0" smtClean="0"/>
              <a:t> and CO are non-illuminating but heat producing, N</a:t>
            </a:r>
            <a:r>
              <a:rPr lang="en-US" baseline="-25000" dirty="0" smtClean="0"/>
              <a:t>2</a:t>
            </a:r>
            <a:r>
              <a:rPr lang="en-US" dirty="0" smtClean="0"/>
              <a:t>, O</a:t>
            </a:r>
            <a:r>
              <a:rPr lang="en-US" baseline="-25000" dirty="0" smtClean="0"/>
              <a:t>2</a:t>
            </a:r>
            <a:r>
              <a:rPr lang="en-US" dirty="0" smtClean="0"/>
              <a:t> and CO</a:t>
            </a:r>
            <a:r>
              <a:rPr lang="en-US" baseline="-25000" dirty="0" smtClean="0"/>
              <a:t>2</a:t>
            </a:r>
            <a:r>
              <a:rPr lang="en-US" dirty="0" smtClean="0"/>
              <a:t> are inert or diluents. H</a:t>
            </a:r>
            <a:r>
              <a:rPr lang="en-US" baseline="-25000" dirty="0" smtClean="0"/>
              <a:t>2</a:t>
            </a:r>
            <a:r>
              <a:rPr lang="en-US" dirty="0" smtClean="0"/>
              <a:t>S, CS</a:t>
            </a:r>
            <a:r>
              <a:rPr lang="en-US" baseline="-25000" dirty="0" smtClean="0"/>
              <a:t>2</a:t>
            </a:r>
            <a:r>
              <a:rPr lang="en-US" dirty="0" smtClean="0"/>
              <a:t>, NH</a:t>
            </a:r>
            <a:r>
              <a:rPr lang="en-US" baseline="-25000" dirty="0" smtClean="0"/>
              <a:t>3</a:t>
            </a:r>
            <a:r>
              <a:rPr lang="en-US" dirty="0" smtClean="0"/>
              <a:t>, cyanogens etc are present as impurities. Its calorific value is about 4900kcal/m</a:t>
            </a:r>
            <a:r>
              <a:rPr lang="en-US" baseline="30000" dirty="0" smtClean="0"/>
              <a:t>3</a:t>
            </a:r>
            <a:r>
              <a:rPr lang="en-US" dirty="0" smtClean="0"/>
              <a:t>.</a:t>
            </a:r>
            <a:endParaRPr lang="en-US"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This gas is used to provide inert atmosphere in number of preparations, used to provide reducing atmosphere in metallurgical operations, in smelting of metals and alloys, used as fuel and </a:t>
            </a:r>
            <a:r>
              <a:rPr lang="en-US" dirty="0" err="1" smtClean="0"/>
              <a:t>illuminanent</a:t>
            </a:r>
            <a:r>
              <a:rPr lang="en-US" dirty="0" smtClean="0"/>
              <a:t>, used in producing fuel gases and in making graphite, and does not condense on cooling.</a:t>
            </a:r>
            <a:endParaRPr lang="en-US"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err="1" smtClean="0"/>
              <a:t>Gobar</a:t>
            </a:r>
            <a:r>
              <a:rPr lang="en-US" b="1" u="sng" dirty="0" smtClean="0"/>
              <a:t> or bio gas:</a:t>
            </a:r>
            <a:endParaRPr lang="en-US" dirty="0"/>
          </a:p>
        </p:txBody>
      </p:sp>
      <p:sp>
        <p:nvSpPr>
          <p:cNvPr id="3" name="Content Placeholder 2"/>
          <p:cNvSpPr>
            <a:spLocks noGrp="1"/>
          </p:cNvSpPr>
          <p:nvPr>
            <p:ph idx="1"/>
          </p:nvPr>
        </p:nvSpPr>
        <p:spPr/>
        <p:txBody>
          <a:bodyPr/>
          <a:lstStyle/>
          <a:p>
            <a:r>
              <a:rPr lang="en-US" dirty="0" smtClean="0"/>
              <a:t>This is a mixture of methane, CO</a:t>
            </a:r>
            <a:r>
              <a:rPr lang="en-US" baseline="-25000" dirty="0" smtClean="0"/>
              <a:t>2</a:t>
            </a:r>
            <a:r>
              <a:rPr lang="en-US" dirty="0" smtClean="0"/>
              <a:t>, H</a:t>
            </a:r>
            <a:r>
              <a:rPr lang="en-US" baseline="-25000" dirty="0" smtClean="0"/>
              <a:t>2</a:t>
            </a:r>
            <a:r>
              <a:rPr lang="en-US" dirty="0" smtClean="0"/>
              <a:t> and H</a:t>
            </a:r>
            <a:r>
              <a:rPr lang="en-US" baseline="-25000" dirty="0" smtClean="0"/>
              <a:t>2</a:t>
            </a:r>
            <a:r>
              <a:rPr lang="en-US" dirty="0" smtClean="0"/>
              <a:t>S.  The average composition is 55% CH</a:t>
            </a:r>
            <a:r>
              <a:rPr lang="en-US" baseline="-25000" dirty="0" smtClean="0"/>
              <a:t>4</a:t>
            </a:r>
            <a:r>
              <a:rPr lang="en-US" dirty="0" smtClean="0"/>
              <a:t>, 7.4% H</a:t>
            </a:r>
            <a:r>
              <a:rPr lang="en-US" baseline="-25000" dirty="0" smtClean="0"/>
              <a:t>2</a:t>
            </a:r>
            <a:r>
              <a:rPr lang="en-US" dirty="0" smtClean="0"/>
              <a:t>, 35%CO</a:t>
            </a:r>
            <a:r>
              <a:rPr lang="en-US" baseline="-25000" dirty="0" smtClean="0"/>
              <a:t>2</a:t>
            </a:r>
            <a:r>
              <a:rPr lang="en-US" dirty="0" smtClean="0"/>
              <a:t>, 2.6%N</a:t>
            </a:r>
            <a:r>
              <a:rPr lang="en-US" baseline="-25000" dirty="0" smtClean="0"/>
              <a:t>2</a:t>
            </a:r>
            <a:r>
              <a:rPr lang="en-US" dirty="0" smtClean="0"/>
              <a:t> and traces of water. This is produced by the anaerobic fermentation of animal waste in the absence of O</a:t>
            </a:r>
            <a:r>
              <a:rPr lang="en-US" baseline="-25000" dirty="0" smtClean="0"/>
              <a:t>2</a:t>
            </a:r>
            <a:r>
              <a:rPr lang="en-US" dirty="0" smtClean="0"/>
              <a:t> and in the presence of H</a:t>
            </a:r>
            <a:r>
              <a:rPr lang="en-US" baseline="-25000" dirty="0" smtClean="0"/>
              <a:t>2</a:t>
            </a:r>
            <a:r>
              <a:rPr lang="en-US" dirty="0" smtClean="0"/>
              <a:t>O.</a:t>
            </a:r>
            <a:endParaRPr lang="en-US"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The carbohydrates, proteins and fats in animal waste are broken down by bacteria to form CH</a:t>
            </a:r>
            <a:r>
              <a:rPr lang="en-US" baseline="-25000" dirty="0" smtClean="0"/>
              <a:t>4</a:t>
            </a:r>
            <a:r>
              <a:rPr lang="en-US" dirty="0" smtClean="0"/>
              <a:t>. The residue formed during the process can be used as manure since the essential nutrients like N</a:t>
            </a:r>
            <a:r>
              <a:rPr lang="en-US" baseline="-25000" dirty="0" smtClean="0"/>
              <a:t>2</a:t>
            </a:r>
            <a:r>
              <a:rPr lang="en-US" dirty="0" smtClean="0"/>
              <a:t> and phosphorous remains intact. </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smtClean="0"/>
              <a:t>Classification</a:t>
            </a:r>
            <a:r>
              <a:rPr lang="en-US" dirty="0" smtClean="0"/>
              <a:t/>
            </a:r>
            <a:br>
              <a:rPr lang="en-US" dirty="0" smtClean="0"/>
            </a:br>
            <a:endParaRPr lang="en-US" dirty="0"/>
          </a:p>
        </p:txBody>
      </p:sp>
      <p:sp>
        <p:nvSpPr>
          <p:cNvPr id="3" name="Content Placeholder 2"/>
          <p:cNvSpPr>
            <a:spLocks noGrp="1"/>
          </p:cNvSpPr>
          <p:nvPr>
            <p:ph idx="1"/>
          </p:nvPr>
        </p:nvSpPr>
        <p:spPr/>
        <p:txBody>
          <a:bodyPr/>
          <a:lstStyle/>
          <a:p>
            <a:pPr>
              <a:buNone/>
            </a:pPr>
            <a:r>
              <a:rPr lang="en-US" dirty="0" smtClean="0"/>
              <a:t>Fuels are classified as follows</a:t>
            </a:r>
          </a:p>
          <a:p>
            <a:pPr>
              <a:buNone/>
            </a:pPr>
            <a:r>
              <a:rPr lang="en-US" dirty="0" smtClean="0"/>
              <a:t>    </a:t>
            </a:r>
            <a:r>
              <a:rPr lang="en-US" dirty="0" smtClean="0"/>
              <a:t>          I</a:t>
            </a:r>
            <a:r>
              <a:rPr lang="en-US" dirty="0" smtClean="0"/>
              <a:t>:      </a:t>
            </a:r>
            <a:r>
              <a:rPr lang="en-US" b="1" dirty="0" smtClean="0"/>
              <a:t>Solid, liquid and </a:t>
            </a:r>
            <a:r>
              <a:rPr lang="en-US" b="1" dirty="0" smtClean="0"/>
              <a:t>gases</a:t>
            </a:r>
            <a:endParaRPr lang="en-US" dirty="0" smtClean="0"/>
          </a:p>
          <a:p>
            <a:pPr>
              <a:buNone/>
            </a:pPr>
            <a:r>
              <a:rPr lang="en-US" dirty="0" smtClean="0"/>
              <a:t>              II: </a:t>
            </a:r>
            <a:r>
              <a:rPr lang="en-US" dirty="0" err="1" smtClean="0"/>
              <a:t>i</a:t>
            </a:r>
            <a:r>
              <a:rPr lang="en-US" dirty="0" smtClean="0"/>
              <a:t>) </a:t>
            </a:r>
            <a:r>
              <a:rPr lang="en-US" b="1" dirty="0" smtClean="0"/>
              <a:t>Natural or raw fuels or primary                                         			fuels.</a:t>
            </a:r>
            <a:endParaRPr lang="en-US" dirty="0" smtClean="0"/>
          </a:p>
          <a:p>
            <a:pPr>
              <a:buNone/>
            </a:pPr>
            <a:r>
              <a:rPr lang="en-US" dirty="0" smtClean="0"/>
              <a:t>                         </a:t>
            </a:r>
            <a:r>
              <a:rPr lang="en-US" dirty="0" smtClean="0"/>
              <a:t>Ex: Wood Peat, coal, petroleum</a:t>
            </a:r>
          </a:p>
          <a:p>
            <a:pPr>
              <a:buNone/>
            </a:pPr>
            <a:r>
              <a:rPr lang="en-US" dirty="0" smtClean="0"/>
              <a:t>                  ii) </a:t>
            </a:r>
            <a:r>
              <a:rPr lang="en-US" b="1" dirty="0" smtClean="0"/>
              <a:t>Manufactured or processed or artificial or secondary fuels</a:t>
            </a:r>
            <a:endParaRPr lang="en-US" dirty="0" smtClean="0"/>
          </a:p>
          <a:p>
            <a:pPr>
              <a:buNone/>
            </a:pPr>
            <a:r>
              <a:rPr lang="en-US" dirty="0" smtClean="0"/>
              <a:t>                  Ex: Coke, charcoal, kerosene, petrol</a:t>
            </a:r>
            <a:endParaRPr lang="en-US"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The gas is highly flammable and is used as fuel. Natural gas is also biogas, which results from long time decay of animal and vegetable matters brought about by bacteria’s at high temperature, high pressure etc. The average calorific value is 5300kcal/m</a:t>
            </a:r>
            <a:r>
              <a:rPr lang="en-US" baseline="30000" dirty="0" smtClean="0"/>
              <a:t>3</a:t>
            </a:r>
            <a:r>
              <a:rPr lang="en-US" dirty="0" smtClean="0"/>
              <a:t>.</a:t>
            </a:r>
            <a:endParaRPr lang="en-US"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The limitation of this gas is that its formation depends on cattle dung and the burner or lamp should be with in ten meters of the plant.</a:t>
            </a:r>
          </a:p>
          <a:p>
            <a:pPr>
              <a:buNone/>
            </a:pPr>
            <a:endParaRPr lang="en-US" dirty="0" smtClean="0"/>
          </a:p>
          <a:p>
            <a:endParaRPr lang="en-US"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LPG (Liquid petroleum gas):</a:t>
            </a:r>
            <a:endParaRPr lang="en-US" dirty="0"/>
          </a:p>
        </p:txBody>
      </p:sp>
      <p:sp>
        <p:nvSpPr>
          <p:cNvPr id="3" name="Content Placeholder 2"/>
          <p:cNvSpPr>
            <a:spLocks noGrp="1"/>
          </p:cNvSpPr>
          <p:nvPr>
            <p:ph idx="1"/>
          </p:nvPr>
        </p:nvSpPr>
        <p:spPr/>
        <p:txBody>
          <a:bodyPr/>
          <a:lstStyle/>
          <a:p>
            <a:r>
              <a:rPr lang="en-US" dirty="0" smtClean="0"/>
              <a:t>This is a petroleum gas obtained by the fractional distillation of petroleum, which catches fire readily. It is a mixture of butane as major part along with propane, ethane and alkenes. </a:t>
            </a:r>
            <a:endParaRPr lang="en-US"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The high </a:t>
            </a:r>
            <a:r>
              <a:rPr lang="en-US" dirty="0" err="1" smtClean="0"/>
              <a:t>alkene</a:t>
            </a:r>
            <a:r>
              <a:rPr lang="en-US" dirty="0" smtClean="0"/>
              <a:t> variety of LPG contains 27% of n-butane, 25%2-butane, 435 of butane, 2.5% of </a:t>
            </a:r>
            <a:r>
              <a:rPr lang="en-US" dirty="0" err="1" smtClean="0"/>
              <a:t>propene</a:t>
            </a:r>
            <a:r>
              <a:rPr lang="en-US" dirty="0" smtClean="0"/>
              <a:t> and2.5% of propane. The low </a:t>
            </a:r>
            <a:r>
              <a:rPr lang="en-US" dirty="0" err="1" smtClean="0"/>
              <a:t>alkene</a:t>
            </a:r>
            <a:r>
              <a:rPr lang="en-US" dirty="0" smtClean="0"/>
              <a:t> variety contains 70% of butane, 18.3% of 2-butane, 1.2% of butane.11.3% of propane and 0.2% of ethane.</a:t>
            </a:r>
            <a:endParaRPr lang="en-US"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This is prepared from natural gas or gas from the cracking units of petroleum refineries.   This can be liquefied under pressure. For house hold use 14kg of it is liquefied and bottled. </a:t>
            </a:r>
            <a:endParaRPr lang="en-US"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The pressure of the gas at room temperature within the cooking cylinder is about 3kg/cm</a:t>
            </a:r>
            <a:r>
              <a:rPr lang="en-US" baseline="30000" dirty="0" smtClean="0"/>
              <a:t>2 </a:t>
            </a:r>
            <a:r>
              <a:rPr lang="en-US" dirty="0" smtClean="0"/>
              <a:t>in closed condition. The pressure decreases to0.034kg/cm</a:t>
            </a:r>
            <a:r>
              <a:rPr lang="en-US" baseline="30000" dirty="0" smtClean="0"/>
              <a:t>2</a:t>
            </a:r>
            <a:r>
              <a:rPr lang="en-US" dirty="0" smtClean="0"/>
              <a:t> by the operation of the cylinder regulator.</a:t>
            </a:r>
            <a:endParaRPr lang="en-US"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The mixture of gas has no smell so to detect leakage a strong smelling substance </a:t>
            </a:r>
            <a:r>
              <a:rPr lang="en-US" dirty="0" err="1" smtClean="0"/>
              <a:t>ethylmercaptan</a:t>
            </a:r>
            <a:r>
              <a:rPr lang="en-US" dirty="0" smtClean="0"/>
              <a:t> is added. Its calorific value is 29780kcal/m</a:t>
            </a:r>
            <a:r>
              <a:rPr lang="en-US" baseline="30000" dirty="0" smtClean="0"/>
              <a:t>3</a:t>
            </a:r>
            <a:r>
              <a:rPr lang="en-US" dirty="0" smtClean="0"/>
              <a:t>.</a:t>
            </a:r>
            <a:endParaRPr lang="en-US"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smtClean="0"/>
              <a:t>Coal products:</a:t>
            </a:r>
            <a:r>
              <a:rPr lang="en-US" dirty="0" smtClean="0"/>
              <a:t/>
            </a:r>
            <a:br>
              <a:rPr lang="en-US" dirty="0" smtClean="0"/>
            </a:br>
            <a:endParaRPr lang="en-US" dirty="0"/>
          </a:p>
        </p:txBody>
      </p:sp>
      <p:sp>
        <p:nvSpPr>
          <p:cNvPr id="3" name="Content Placeholder 2"/>
          <p:cNvSpPr>
            <a:spLocks noGrp="1"/>
          </p:cNvSpPr>
          <p:nvPr>
            <p:ph idx="1"/>
          </p:nvPr>
        </p:nvSpPr>
        <p:spPr/>
        <p:txBody>
          <a:bodyPr/>
          <a:lstStyle/>
          <a:p>
            <a:r>
              <a:rPr lang="en-US" dirty="0" smtClean="0"/>
              <a:t>Besides being used as a fuel coal is converted into     a) coal gas and coke by destructive distillation   b) gaseous fuels like water, producer gases etc and c) liquid fuels by hydrogenation. The destructive distillation of coal is known ad carbonization.</a:t>
            </a:r>
            <a:endParaRPr lang="en-US"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Coal is carbonized at high temperature </a:t>
            </a:r>
            <a:r>
              <a:rPr lang="en-US" dirty="0" err="1" smtClean="0"/>
              <a:t>ie</a:t>
            </a:r>
            <a:r>
              <a:rPr lang="en-US" dirty="0" smtClean="0"/>
              <a:t> 1200</a:t>
            </a:r>
            <a:r>
              <a:rPr lang="en-US" baseline="30000" dirty="0" smtClean="0"/>
              <a:t>o</a:t>
            </a:r>
            <a:r>
              <a:rPr lang="en-US" dirty="0" smtClean="0"/>
              <a:t>C-1400</a:t>
            </a:r>
            <a:r>
              <a:rPr lang="en-US" baseline="30000" dirty="0" smtClean="0"/>
              <a:t>o</a:t>
            </a:r>
            <a:r>
              <a:rPr lang="en-US" dirty="0" smtClean="0"/>
              <a:t>C or at low temperature </a:t>
            </a:r>
            <a:r>
              <a:rPr lang="en-US" dirty="0" err="1" smtClean="0"/>
              <a:t>ie</a:t>
            </a:r>
            <a:r>
              <a:rPr lang="en-US" dirty="0" smtClean="0"/>
              <a:t> 600</a:t>
            </a:r>
            <a:r>
              <a:rPr lang="en-US" baseline="30000" dirty="0" smtClean="0"/>
              <a:t>o</a:t>
            </a:r>
            <a:r>
              <a:rPr lang="en-US" dirty="0" smtClean="0"/>
              <a:t>C-650</a:t>
            </a:r>
            <a:r>
              <a:rPr lang="en-US" baseline="30000" dirty="0" smtClean="0"/>
              <a:t>o</a:t>
            </a:r>
            <a:r>
              <a:rPr lang="en-US" dirty="0" smtClean="0"/>
              <a:t>C. In either case the main products are coal gas, coal tar and coke. The products formed vary in quality.</a:t>
            </a:r>
            <a:endParaRPr lang="en-US" dirty="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Low temperature carbonization</a:t>
            </a:r>
            <a:endParaRPr lang="en-US" dirty="0"/>
          </a:p>
        </p:txBody>
      </p:sp>
      <p:sp>
        <p:nvSpPr>
          <p:cNvPr id="3" name="Content Placeholder 2"/>
          <p:cNvSpPr>
            <a:spLocks noGrp="1"/>
          </p:cNvSpPr>
          <p:nvPr>
            <p:ph idx="1"/>
          </p:nvPr>
        </p:nvSpPr>
        <p:spPr/>
        <p:txBody>
          <a:bodyPr/>
          <a:lstStyle/>
          <a:p>
            <a:r>
              <a:rPr lang="en-US" dirty="0" smtClean="0"/>
              <a:t>At low temperature process, less gas is obtained but with high calorific value. This process gives high yield of fluid tar of low viscosity with high percentage of phenol and Nitrogen compounds, high percentage of tar acids, motor spirit and fuel oil. High temperature tar is the principal source of aromatic compounds like benzene, toluene, naphthalene, </a:t>
            </a:r>
            <a:r>
              <a:rPr lang="en-US" dirty="0" err="1" smtClean="0"/>
              <a:t>anthrascene</a:t>
            </a:r>
            <a:r>
              <a:rPr lang="en-US" dirty="0" smtClean="0"/>
              <a:t> and phenol.</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dirty="0" smtClean="0"/>
              <a:t>III : </a:t>
            </a:r>
            <a:r>
              <a:rPr lang="en-US" dirty="0" err="1" smtClean="0"/>
              <a:t>i</a:t>
            </a:r>
            <a:r>
              <a:rPr lang="en-US" dirty="0" smtClean="0"/>
              <a:t>) </a:t>
            </a:r>
            <a:r>
              <a:rPr lang="en-US" b="1" dirty="0" smtClean="0"/>
              <a:t>Primary fuels</a:t>
            </a:r>
            <a:r>
              <a:rPr lang="en-US" dirty="0" smtClean="0"/>
              <a:t>   ii) </a:t>
            </a:r>
            <a:r>
              <a:rPr lang="en-US" b="1" dirty="0" smtClean="0"/>
              <a:t>Secondary fuels</a:t>
            </a:r>
            <a:endParaRPr lang="en-US" dirty="0" smtClean="0"/>
          </a:p>
          <a:p>
            <a:pPr>
              <a:buNone/>
            </a:pPr>
            <a:r>
              <a:rPr lang="en-US" dirty="0" smtClean="0"/>
              <a:t>                               Primary fuels are directly used for the function of heat and its technical utilization as such. They may be solids, liquids or gases. Ex: Coal, wood, petroleum.</a:t>
            </a:r>
          </a:p>
          <a:p>
            <a:endParaRPr lang="en-US" dirty="0"/>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Low temperature tar is converted into motor spirit and diesel oil by hydrogenation. Low temperature coke is soft and </a:t>
            </a:r>
            <a:r>
              <a:rPr lang="en-US" dirty="0" err="1" smtClean="0"/>
              <a:t>fireable</a:t>
            </a:r>
            <a:r>
              <a:rPr lang="en-US" dirty="0" smtClean="0"/>
              <a:t>, burns without smoke and contains 5 to 10 % of volatile matter. High temperature coke is hard, suitable in metallurgy and burns with smoke.</a:t>
            </a:r>
            <a:endParaRPr lang="en-US" dirty="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Low temperature  carbonization  is done when  </a:t>
            </a:r>
            <a:r>
              <a:rPr lang="en-US" dirty="0" err="1" smtClean="0"/>
              <a:t>i</a:t>
            </a:r>
            <a:r>
              <a:rPr lang="en-US" dirty="0" smtClean="0"/>
              <a:t>) low temperature semi coke as a domestic fuel is needed  ii) complete gasification of coal is required  iii) smoke less, free burning coke is required   iv) to obtain coal tar suitable for conversion in to liquid fuels for use as motor spirit. </a:t>
            </a:r>
            <a:endParaRPr lang="en-US" dirty="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In this process the yield of gas is low, quantity of tar is more and has high percentage of paraffin substance, yield of ammonia is low, aromatic content of tar is low and tar acid content is high.</a:t>
            </a:r>
          </a:p>
          <a:p>
            <a:pPr>
              <a:buNone/>
            </a:pPr>
            <a:endParaRPr lang="en-US" dirty="0" smtClean="0"/>
          </a:p>
          <a:p>
            <a:endParaRPr lang="en-US" dirty="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High temperature carbonization</a:t>
            </a:r>
            <a:endParaRPr lang="en-US" dirty="0"/>
          </a:p>
        </p:txBody>
      </p:sp>
      <p:sp>
        <p:nvSpPr>
          <p:cNvPr id="3" name="Content Placeholder 2"/>
          <p:cNvSpPr>
            <a:spLocks noGrp="1"/>
          </p:cNvSpPr>
          <p:nvPr>
            <p:ph idx="1"/>
          </p:nvPr>
        </p:nvSpPr>
        <p:spPr/>
        <p:txBody>
          <a:bodyPr/>
          <a:lstStyle/>
          <a:p>
            <a:r>
              <a:rPr lang="en-US" dirty="0" smtClean="0"/>
              <a:t>The need of this process is to manufacture coal gas and coke and several valuable by- products like coal tar, </a:t>
            </a:r>
            <a:r>
              <a:rPr lang="en-US" dirty="0" err="1" smtClean="0"/>
              <a:t>ammoniacal</a:t>
            </a:r>
            <a:r>
              <a:rPr lang="en-US" dirty="0" smtClean="0"/>
              <a:t> liquor, gas carbon and coke. Coal gas is used for heating and lighting. Coal tar on fractional distillation gives benzene, toluene, naphthalene, carbolic acid, creosote oil( used for preparing dyes, drugs, perfumes and explosives).</a:t>
            </a:r>
            <a:endParaRPr lang="en-US" dirty="0"/>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Coal tar pitch is used for road making, directly used for preserving timber and for water proofing gunny bags. </a:t>
            </a:r>
            <a:r>
              <a:rPr lang="en-US" dirty="0" err="1" smtClean="0"/>
              <a:t>Ammoniacal</a:t>
            </a:r>
            <a:r>
              <a:rPr lang="en-US" dirty="0" smtClean="0"/>
              <a:t> liquor on boiling with milk of lime yields ammonia, which is fixed by H</a:t>
            </a:r>
            <a:r>
              <a:rPr lang="en-US" baseline="-25000" dirty="0" smtClean="0"/>
              <a:t>2</a:t>
            </a:r>
            <a:r>
              <a:rPr lang="en-US" dirty="0" smtClean="0"/>
              <a:t>SO</a:t>
            </a:r>
            <a:r>
              <a:rPr lang="en-US" baseline="-25000" dirty="0" smtClean="0"/>
              <a:t>4</a:t>
            </a:r>
            <a:r>
              <a:rPr lang="en-US" dirty="0" smtClean="0"/>
              <a:t> as ammonium </a:t>
            </a:r>
            <a:r>
              <a:rPr lang="en-US" dirty="0" err="1" smtClean="0"/>
              <a:t>sulphate</a:t>
            </a:r>
            <a:r>
              <a:rPr lang="en-US" dirty="0" smtClean="0"/>
              <a:t>,  which is used as fertilizer. Gas carbon is hard and is a good conductor of heat and electricity. It is used in making electrodes.</a:t>
            </a:r>
            <a:endParaRPr lang="en-US" dirty="0"/>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Liquid fuel from coal:</a:t>
            </a:r>
            <a:endParaRPr lang="en-US" dirty="0"/>
          </a:p>
        </p:txBody>
      </p:sp>
      <p:sp>
        <p:nvSpPr>
          <p:cNvPr id="3" name="Content Placeholder 2"/>
          <p:cNvSpPr>
            <a:spLocks noGrp="1"/>
          </p:cNvSpPr>
          <p:nvPr>
            <p:ph idx="1"/>
          </p:nvPr>
        </p:nvSpPr>
        <p:spPr/>
        <p:txBody>
          <a:bodyPr/>
          <a:lstStyle/>
          <a:p>
            <a:r>
              <a:rPr lang="en-US" dirty="0" smtClean="0"/>
              <a:t> Coal is </a:t>
            </a:r>
            <a:r>
              <a:rPr lang="en-US" dirty="0" err="1" smtClean="0"/>
              <a:t>pyrolysed</a:t>
            </a:r>
            <a:r>
              <a:rPr lang="en-US" dirty="0" smtClean="0"/>
              <a:t> in the presence of   </a:t>
            </a:r>
            <a:r>
              <a:rPr lang="en-US" dirty="0" err="1" smtClean="0"/>
              <a:t>sulphur</a:t>
            </a:r>
            <a:r>
              <a:rPr lang="en-US" dirty="0" smtClean="0"/>
              <a:t> resisting catalyst like molybdenum, in the atmosphere of H</a:t>
            </a:r>
            <a:r>
              <a:rPr lang="en-US" baseline="-25000" dirty="0" smtClean="0"/>
              <a:t>2</a:t>
            </a:r>
            <a:r>
              <a:rPr lang="en-US" dirty="0" smtClean="0"/>
              <a:t> at 300-500</a:t>
            </a:r>
            <a:r>
              <a:rPr lang="en-US" baseline="30000" dirty="0" smtClean="0"/>
              <a:t>o</a:t>
            </a:r>
            <a:r>
              <a:rPr lang="en-US" dirty="0" smtClean="0"/>
              <a:t>C. At 200-250</a:t>
            </a:r>
            <a:r>
              <a:rPr lang="en-US" baseline="30000" dirty="0" smtClean="0"/>
              <a:t>o</a:t>
            </a:r>
            <a:r>
              <a:rPr lang="en-US" dirty="0" smtClean="0"/>
              <a:t>C H</a:t>
            </a:r>
            <a:r>
              <a:rPr lang="en-US" baseline="-25000" dirty="0" smtClean="0"/>
              <a:t>2</a:t>
            </a:r>
            <a:r>
              <a:rPr lang="en-US" dirty="0" smtClean="0"/>
              <a:t> combines with N</a:t>
            </a:r>
            <a:r>
              <a:rPr lang="en-US" baseline="-25000" dirty="0" smtClean="0"/>
              <a:t>2</a:t>
            </a:r>
            <a:r>
              <a:rPr lang="en-US" dirty="0" smtClean="0"/>
              <a:t> of coal to produce ammonia and with O</a:t>
            </a:r>
            <a:r>
              <a:rPr lang="en-US" baseline="-25000" dirty="0" smtClean="0"/>
              <a:t>2</a:t>
            </a:r>
            <a:r>
              <a:rPr lang="en-US" dirty="0" smtClean="0"/>
              <a:t> of coal to produce water.</a:t>
            </a:r>
            <a:endParaRPr lang="en-US" dirty="0"/>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During this process three fractions are obtained  </a:t>
            </a:r>
            <a:r>
              <a:rPr lang="en-US" dirty="0" err="1" smtClean="0"/>
              <a:t>i</a:t>
            </a:r>
            <a:r>
              <a:rPr lang="en-US" dirty="0" smtClean="0"/>
              <a:t>) crude spirit, the top fraction   ii) middle oil, the middle fraction and   iii) heavy oil , which is the residue. Middle oil can be converted to spirit and can be used in motors. </a:t>
            </a:r>
            <a:endParaRPr lang="en-US" dirty="0"/>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Using different catalyst different hydrocarbons can be separated. The liquid fuel obtained is fractionally separated into gasoline and the higher boiling fraction is an excellent diesel fuel. Using cobalt as catalyst olefin’s and paraffin’s are produced.</a:t>
            </a:r>
          </a:p>
          <a:p>
            <a:endParaRPr lang="en-US" dirty="0"/>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smtClean="0"/>
              <a:t>Petroleum products:</a:t>
            </a:r>
            <a:r>
              <a:rPr lang="en-US" dirty="0" smtClean="0"/>
              <a:t/>
            </a:r>
            <a:br>
              <a:rPr lang="en-US" dirty="0" smtClean="0"/>
            </a:br>
            <a:endParaRPr lang="en-US" dirty="0"/>
          </a:p>
        </p:txBody>
      </p:sp>
      <p:sp>
        <p:nvSpPr>
          <p:cNvPr id="3" name="Content Placeholder 2"/>
          <p:cNvSpPr>
            <a:spLocks noGrp="1"/>
          </p:cNvSpPr>
          <p:nvPr>
            <p:ph idx="1"/>
          </p:nvPr>
        </p:nvSpPr>
        <p:spPr/>
        <p:txBody>
          <a:bodyPr/>
          <a:lstStyle/>
          <a:p>
            <a:r>
              <a:rPr lang="en-US" dirty="0" smtClean="0"/>
              <a:t>Petroleum, a liquid fuel, is also called as rock oil which is obtained from the ground either by natural seepage or by drilling wells. It consists of liquid oils, hydrocarbons, natural gas, waxes, </a:t>
            </a:r>
            <a:r>
              <a:rPr lang="en-US" dirty="0" err="1" smtClean="0"/>
              <a:t>sulphur</a:t>
            </a:r>
            <a:r>
              <a:rPr lang="en-US" dirty="0" smtClean="0"/>
              <a:t>, nitrogen, and oxygen. </a:t>
            </a:r>
          </a:p>
          <a:p>
            <a:pPr>
              <a:buNone/>
            </a:pPr>
            <a:endParaRPr lang="en-US" dirty="0"/>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smtClean="0"/>
              <a:t> Formation of petroleum:</a:t>
            </a:r>
            <a:r>
              <a:rPr lang="en-US" dirty="0" smtClean="0"/>
              <a:t/>
            </a:r>
            <a:br>
              <a:rPr lang="en-US" dirty="0" smtClean="0"/>
            </a:br>
            <a:endParaRPr lang="en-US" dirty="0"/>
          </a:p>
        </p:txBody>
      </p:sp>
      <p:sp>
        <p:nvSpPr>
          <p:cNvPr id="3" name="Content Placeholder 2"/>
          <p:cNvSpPr>
            <a:spLocks noGrp="1"/>
          </p:cNvSpPr>
          <p:nvPr>
            <p:ph idx="1"/>
          </p:nvPr>
        </p:nvSpPr>
        <p:spPr/>
        <p:txBody>
          <a:bodyPr/>
          <a:lstStyle/>
          <a:p>
            <a:r>
              <a:rPr lang="en-US" b="1" dirty="0" smtClean="0"/>
              <a:t>Inorganic theory - F</a:t>
            </a:r>
            <a:r>
              <a:rPr lang="en-US" dirty="0" smtClean="0"/>
              <a:t>ormed by the action of steam or water on heavy metal carbides </a:t>
            </a:r>
            <a:r>
              <a:rPr lang="en-US" b="1" dirty="0" smtClean="0"/>
              <a:t>        </a:t>
            </a:r>
            <a:r>
              <a:rPr lang="en-US" dirty="0" smtClean="0"/>
              <a:t>existing in the interior of the earth.</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 Secondary fuels are one from which other fuels are manufactured, which is then utilized as fuel. These are obtained from primary fuels. Ex Coal gas, water gas, producer gas etc are obtained from primary fuel coal.</a:t>
            </a:r>
          </a:p>
          <a:p>
            <a:pPr>
              <a:buNone/>
            </a:pPr>
            <a:r>
              <a:rPr lang="en-US" dirty="0" smtClean="0"/>
              <a:t> </a:t>
            </a:r>
            <a:endParaRPr lang="en-US" dirty="0"/>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smtClean="0"/>
              <a:t>Organic theory</a:t>
            </a:r>
            <a:r>
              <a:rPr lang="en-US" dirty="0" smtClean="0"/>
              <a:t> - Formed by the decomposition of marine organic matter deposit by </a:t>
            </a:r>
            <a:r>
              <a:rPr lang="en-US" dirty="0" smtClean="0"/>
              <a:t>bacterial </a:t>
            </a:r>
            <a:r>
              <a:rPr lang="en-US" dirty="0" smtClean="0"/>
              <a:t>action in the absence of oxygen.</a:t>
            </a:r>
          </a:p>
          <a:p>
            <a:r>
              <a:rPr lang="en-US" dirty="0" smtClean="0"/>
              <a:t>      It can be formed by the decomposition of organic matter deposit by the catalytic action of inorganic matter.</a:t>
            </a:r>
            <a:endParaRPr lang="en-US" dirty="0"/>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Composition of petroleum:</a:t>
            </a:r>
            <a:endParaRPr lang="en-US" dirty="0"/>
          </a:p>
        </p:txBody>
      </p:sp>
      <p:sp>
        <p:nvSpPr>
          <p:cNvPr id="3" name="Content Placeholder 2"/>
          <p:cNvSpPr>
            <a:spLocks noGrp="1"/>
          </p:cNvSpPr>
          <p:nvPr>
            <p:ph idx="1"/>
          </p:nvPr>
        </p:nvSpPr>
        <p:spPr/>
        <p:txBody>
          <a:bodyPr/>
          <a:lstStyle/>
          <a:p>
            <a:r>
              <a:rPr lang="en-US" dirty="0" smtClean="0"/>
              <a:t> It is a mixture of major part of hydrocarbons, minor amount of naphthenic acids, </a:t>
            </a:r>
            <a:r>
              <a:rPr lang="en-US" dirty="0" err="1" smtClean="0"/>
              <a:t>Sulphur</a:t>
            </a:r>
            <a:r>
              <a:rPr lang="en-US" dirty="0" smtClean="0"/>
              <a:t>, nitrogen and oxygen derivatives of hydrocarbons.  It contains 83-87% of carbon, 11-14 % of hydrogen and 0-4% of S,N and O</a:t>
            </a:r>
            <a:r>
              <a:rPr lang="en-US" baseline="-25000" dirty="0" smtClean="0"/>
              <a:t>2</a:t>
            </a:r>
            <a:r>
              <a:rPr lang="en-US" dirty="0" smtClean="0"/>
              <a:t>. The composition will be constant since only eight or nine homologous series of compounds are present.</a:t>
            </a:r>
            <a:endParaRPr lang="en-US" dirty="0"/>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The hydrocarbons present are n- paraffin’s, </a:t>
            </a:r>
            <a:r>
              <a:rPr lang="en-US" dirty="0" err="1" smtClean="0"/>
              <a:t>iso</a:t>
            </a:r>
            <a:r>
              <a:rPr lang="en-US" dirty="0" smtClean="0"/>
              <a:t>-paraffin’s, olefins, </a:t>
            </a:r>
            <a:r>
              <a:rPr lang="en-US" dirty="0" err="1" smtClean="0"/>
              <a:t>napthenes</a:t>
            </a:r>
            <a:r>
              <a:rPr lang="en-US" dirty="0" smtClean="0"/>
              <a:t>, and aromatics. Next to paraffin’s </a:t>
            </a:r>
            <a:r>
              <a:rPr lang="en-US" dirty="0" err="1" smtClean="0"/>
              <a:t>napthenes</a:t>
            </a:r>
            <a:r>
              <a:rPr lang="en-US" dirty="0" smtClean="0"/>
              <a:t>  are abundant and then aromatics and olefin’s. </a:t>
            </a:r>
            <a:r>
              <a:rPr lang="en-US" dirty="0" err="1" smtClean="0"/>
              <a:t>Sulphur</a:t>
            </a:r>
            <a:r>
              <a:rPr lang="en-US" dirty="0" smtClean="0"/>
              <a:t> present is a pollutant so it should be removed. </a:t>
            </a:r>
            <a:endParaRPr lang="en-US" dirty="0"/>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smtClean="0"/>
              <a:t>Classification of Petroleum:</a:t>
            </a:r>
            <a:r>
              <a:rPr lang="en-US" dirty="0" smtClean="0"/>
              <a:t/>
            </a:r>
            <a:br>
              <a:rPr lang="en-US" dirty="0" smtClean="0"/>
            </a:br>
            <a:endParaRPr lang="en-US" dirty="0"/>
          </a:p>
        </p:txBody>
      </p:sp>
      <p:sp>
        <p:nvSpPr>
          <p:cNvPr id="3" name="Content Placeholder 2"/>
          <p:cNvSpPr>
            <a:spLocks noGrp="1"/>
          </p:cNvSpPr>
          <p:nvPr>
            <p:ph idx="1"/>
          </p:nvPr>
        </p:nvSpPr>
        <p:spPr/>
        <p:txBody>
          <a:bodyPr/>
          <a:lstStyle/>
          <a:p>
            <a:r>
              <a:rPr lang="en-US" dirty="0" smtClean="0"/>
              <a:t>The classification is based on composition of   </a:t>
            </a:r>
            <a:r>
              <a:rPr lang="en-US" dirty="0" err="1" smtClean="0"/>
              <a:t>i</a:t>
            </a:r>
            <a:r>
              <a:rPr lang="en-US" dirty="0" smtClean="0"/>
              <a:t>) Paraffin base which contains hydrocarbons of paraffin series. </a:t>
            </a:r>
            <a:endParaRPr lang="en-US" dirty="0" smtClean="0"/>
          </a:p>
          <a:p>
            <a:pPr>
              <a:buNone/>
            </a:pPr>
            <a:r>
              <a:rPr lang="en-US" dirty="0" smtClean="0"/>
              <a:t> </a:t>
            </a:r>
            <a:r>
              <a:rPr lang="en-US" dirty="0" smtClean="0"/>
              <a:t>ii) Asphaltic base which contains hydrocarbons of naphthalene ring or naphthalene product.  </a:t>
            </a:r>
            <a:r>
              <a:rPr lang="en-US" dirty="0" smtClean="0"/>
              <a:t>iii</a:t>
            </a:r>
            <a:r>
              <a:rPr lang="en-US" dirty="0" smtClean="0"/>
              <a:t>) Mixed base which contains both paraffin and asphaltic base.</a:t>
            </a:r>
          </a:p>
          <a:p>
            <a:pPr>
              <a:buNone/>
            </a:pPr>
            <a:endParaRPr lang="en-US" dirty="0"/>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smtClean="0"/>
              <a:t>Products obtained from petroleum distillation:</a:t>
            </a:r>
            <a:r>
              <a:rPr lang="en-US" dirty="0" smtClean="0"/>
              <a:t/>
            </a:r>
            <a:br>
              <a:rPr lang="en-US" dirty="0" smtClean="0"/>
            </a:br>
            <a:r>
              <a:rPr lang="en-US" dirty="0" smtClean="0"/>
              <a:t> </a:t>
            </a:r>
            <a:endParaRPr lang="en-US" dirty="0"/>
          </a:p>
        </p:txBody>
      </p:sp>
      <p:sp>
        <p:nvSpPr>
          <p:cNvPr id="3" name="Content Placeholder 2"/>
          <p:cNvSpPr>
            <a:spLocks noGrp="1"/>
          </p:cNvSpPr>
          <p:nvPr>
            <p:ph idx="1"/>
          </p:nvPr>
        </p:nvSpPr>
        <p:spPr/>
        <p:txBody>
          <a:bodyPr/>
          <a:lstStyle/>
          <a:p>
            <a:pPr lvl="0"/>
            <a:r>
              <a:rPr lang="en-US" dirty="0" smtClean="0"/>
              <a:t>Petroleum ether  -    20-60</a:t>
            </a:r>
            <a:r>
              <a:rPr lang="en-US" baseline="30000" dirty="0" smtClean="0"/>
              <a:t>o</a:t>
            </a:r>
            <a:r>
              <a:rPr lang="en-US" dirty="0" smtClean="0"/>
              <a:t>C   -     solvent</a:t>
            </a:r>
          </a:p>
          <a:p>
            <a:pPr lvl="0"/>
            <a:r>
              <a:rPr lang="en-US" dirty="0" smtClean="0"/>
              <a:t>Benzene  -               70-90</a:t>
            </a:r>
            <a:r>
              <a:rPr lang="en-US" baseline="30000" dirty="0" smtClean="0"/>
              <a:t>o</a:t>
            </a:r>
            <a:r>
              <a:rPr lang="en-US" dirty="0" smtClean="0"/>
              <a:t>C   -      dry cleaning</a:t>
            </a:r>
          </a:p>
          <a:p>
            <a:pPr lvl="0"/>
            <a:r>
              <a:rPr lang="en-US" dirty="0" smtClean="0"/>
              <a:t>Ligroin   -                80-120</a:t>
            </a:r>
            <a:r>
              <a:rPr lang="en-US" baseline="30000" dirty="0" smtClean="0"/>
              <a:t>o</a:t>
            </a:r>
            <a:r>
              <a:rPr lang="en-US" dirty="0" smtClean="0"/>
              <a:t>C   -    solvent</a:t>
            </a:r>
          </a:p>
          <a:p>
            <a:pPr lvl="0"/>
            <a:r>
              <a:rPr lang="en-US" dirty="0" smtClean="0"/>
              <a:t>Rubber solvent   -   100-160</a:t>
            </a:r>
            <a:r>
              <a:rPr lang="en-US" baseline="30000" dirty="0" smtClean="0"/>
              <a:t>o</a:t>
            </a:r>
            <a:r>
              <a:rPr lang="en-US" dirty="0" smtClean="0"/>
              <a:t>C   -    rubber solvent</a:t>
            </a:r>
          </a:p>
          <a:p>
            <a:pPr lvl="0"/>
            <a:r>
              <a:rPr lang="en-US" dirty="0" smtClean="0"/>
              <a:t>White spirit   -        150-200</a:t>
            </a:r>
            <a:r>
              <a:rPr lang="en-US" baseline="30000" dirty="0" smtClean="0"/>
              <a:t>o</a:t>
            </a:r>
            <a:r>
              <a:rPr lang="en-US" dirty="0" smtClean="0"/>
              <a:t>C    -     solvent</a:t>
            </a:r>
            <a:endParaRPr lang="en-US" dirty="0"/>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lvl="0"/>
            <a:r>
              <a:rPr lang="en-US" dirty="0" smtClean="0"/>
              <a:t>Solvent naphtha -  &gt;200but &lt; 300</a:t>
            </a:r>
            <a:r>
              <a:rPr lang="en-US" baseline="30000" dirty="0" smtClean="0"/>
              <a:t>o</a:t>
            </a:r>
            <a:r>
              <a:rPr lang="en-US" dirty="0" smtClean="0"/>
              <a:t>C    -     </a:t>
            </a:r>
            <a:r>
              <a:rPr lang="en-US" dirty="0" smtClean="0"/>
              <a:t>								solvent</a:t>
            </a:r>
            <a:endParaRPr lang="en-US" dirty="0" smtClean="0"/>
          </a:p>
          <a:p>
            <a:pPr lvl="0"/>
            <a:r>
              <a:rPr lang="en-US" dirty="0" smtClean="0"/>
              <a:t>Kerosene    -        &gt;200 -  &lt;300</a:t>
            </a:r>
            <a:r>
              <a:rPr lang="en-US" baseline="30000" dirty="0" smtClean="0"/>
              <a:t>o</a:t>
            </a:r>
            <a:r>
              <a:rPr lang="en-US" dirty="0" smtClean="0"/>
              <a:t>C    -   fuel</a:t>
            </a:r>
          </a:p>
          <a:p>
            <a:pPr lvl="0"/>
            <a:r>
              <a:rPr lang="en-US" dirty="0" smtClean="0"/>
              <a:t>Lubricating oil  -   &gt;300</a:t>
            </a:r>
            <a:r>
              <a:rPr lang="en-US" baseline="30000" dirty="0" smtClean="0"/>
              <a:t>o</a:t>
            </a:r>
            <a:r>
              <a:rPr lang="en-US" dirty="0" smtClean="0"/>
              <a:t>C</a:t>
            </a:r>
          </a:p>
          <a:p>
            <a:pPr lvl="0"/>
            <a:r>
              <a:rPr lang="en-US" dirty="0" smtClean="0"/>
              <a:t>Vaseline/grease    -                     lubricant, medicine, cosmetics</a:t>
            </a:r>
          </a:p>
          <a:p>
            <a:pPr lvl="0"/>
            <a:r>
              <a:rPr lang="en-US" dirty="0" smtClean="0"/>
              <a:t>Diesel oil (gas oil)        -            used in diesel engines</a:t>
            </a:r>
            <a:endParaRPr lang="en-US" dirty="0"/>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10000"/>
          </a:bodyPr>
          <a:lstStyle/>
          <a:p>
            <a:pPr lvl="0"/>
            <a:r>
              <a:rPr lang="en-US" dirty="0" smtClean="0"/>
              <a:t>Heavy fuel oil              -             fuel for generating heat.</a:t>
            </a:r>
          </a:p>
          <a:p>
            <a:pPr lvl="0"/>
            <a:r>
              <a:rPr lang="en-US" dirty="0" smtClean="0"/>
              <a:t>Paraffin wax                -              candles, waxed paper, polishes.</a:t>
            </a:r>
          </a:p>
          <a:p>
            <a:pPr lvl="0"/>
            <a:r>
              <a:rPr lang="en-US" dirty="0" smtClean="0"/>
              <a:t>petroleum wax             -             water proofing coating on metals</a:t>
            </a:r>
          </a:p>
          <a:p>
            <a:pPr lvl="0"/>
            <a:r>
              <a:rPr lang="en-US" dirty="0" smtClean="0"/>
              <a:t>Petroleum jelly            -              cosmetics, coating metals.</a:t>
            </a:r>
          </a:p>
          <a:p>
            <a:pPr lvl="0"/>
            <a:r>
              <a:rPr lang="en-US" dirty="0" smtClean="0"/>
              <a:t>Bitumen                      -               road making, roofing, paints, coating pipes</a:t>
            </a:r>
          </a:p>
          <a:p>
            <a:pPr lvl="0"/>
            <a:r>
              <a:rPr lang="en-US" dirty="0" smtClean="0"/>
              <a:t>Liquid paraffin or white oil     - medicine.</a:t>
            </a:r>
          </a:p>
          <a:p>
            <a:pPr>
              <a:buNone/>
            </a:pPr>
            <a:endParaRPr lang="en-US" dirty="0"/>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Octane number of a fuel:</a:t>
            </a:r>
            <a:endParaRPr lang="en-US" dirty="0"/>
          </a:p>
        </p:txBody>
      </p:sp>
      <p:sp>
        <p:nvSpPr>
          <p:cNvPr id="3" name="Content Placeholder 2"/>
          <p:cNvSpPr>
            <a:spLocks noGrp="1"/>
          </p:cNvSpPr>
          <p:nvPr>
            <p:ph idx="1"/>
          </p:nvPr>
        </p:nvSpPr>
        <p:spPr/>
        <p:txBody>
          <a:bodyPr/>
          <a:lstStyle/>
          <a:p>
            <a:r>
              <a:rPr lang="en-US" dirty="0" smtClean="0"/>
              <a:t>It is the percentage of </a:t>
            </a:r>
            <a:r>
              <a:rPr lang="en-US" dirty="0" err="1" smtClean="0"/>
              <a:t>iso</a:t>
            </a:r>
            <a:r>
              <a:rPr lang="en-US" dirty="0" smtClean="0"/>
              <a:t>-octane which must be added to n- heptanes in order to obtain a mixture which matches the knocking characteristics of the fuel under examination, in a one cylinder motor engine under standard conditions. The octane number of isooctane is 100 and for n-heptanes it is zero. </a:t>
            </a:r>
            <a:endParaRPr lang="en-US" dirty="0"/>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Isooctane and other branched paraffin’s under high compression have less knocking tendency, so better fuel for modern vehicles and aero plane. Aviation gasoline has an octane number 100 and ordinary gasoline, which is a mixture of large amount of straight chain paraffin’s and small amounts of olefins, </a:t>
            </a:r>
            <a:r>
              <a:rPr lang="en-US" dirty="0" err="1" smtClean="0"/>
              <a:t>naphthenes</a:t>
            </a:r>
            <a:r>
              <a:rPr lang="en-US" dirty="0" smtClean="0"/>
              <a:t> and aromatics, has an octane number ranging from 73 to20.</a:t>
            </a:r>
            <a:endParaRPr lang="en-US" dirty="0"/>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err="1" smtClean="0"/>
              <a:t>Cetane</a:t>
            </a:r>
            <a:r>
              <a:rPr lang="en-US" b="1" u="sng" dirty="0" smtClean="0"/>
              <a:t> number:</a:t>
            </a:r>
            <a:endParaRPr lang="en-US" dirty="0"/>
          </a:p>
        </p:txBody>
      </p:sp>
      <p:sp>
        <p:nvSpPr>
          <p:cNvPr id="3" name="Content Placeholder 2"/>
          <p:cNvSpPr>
            <a:spLocks noGrp="1"/>
          </p:cNvSpPr>
          <p:nvPr>
            <p:ph idx="1"/>
          </p:nvPr>
        </p:nvSpPr>
        <p:spPr/>
        <p:txBody>
          <a:bodyPr/>
          <a:lstStyle/>
          <a:p>
            <a:r>
              <a:rPr lang="en-US" dirty="0" smtClean="0"/>
              <a:t>The suitability of a fuel for diesel engine is expressed as </a:t>
            </a:r>
            <a:r>
              <a:rPr lang="en-US" dirty="0" err="1" smtClean="0"/>
              <a:t>cetane</a:t>
            </a:r>
            <a:r>
              <a:rPr lang="en-US" dirty="0" smtClean="0"/>
              <a:t> number. It is defined as the percentage of </a:t>
            </a:r>
            <a:r>
              <a:rPr lang="en-US" dirty="0" err="1" smtClean="0"/>
              <a:t>cetane</a:t>
            </a:r>
            <a:r>
              <a:rPr lang="en-US" dirty="0" smtClean="0"/>
              <a:t> which is to be mixed with methyl naphthalene in order to obtain a fuel which matches the performance of the fuel under examination. For diesel engines </a:t>
            </a:r>
            <a:r>
              <a:rPr lang="en-US" dirty="0" err="1" smtClean="0"/>
              <a:t>cetane</a:t>
            </a:r>
            <a:r>
              <a:rPr lang="en-US" dirty="0" smtClean="0"/>
              <a:t> is normal hexadecane.</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Natural fuels:</a:t>
            </a:r>
            <a:endParaRPr lang="en-US" dirty="0"/>
          </a:p>
        </p:txBody>
      </p:sp>
      <p:sp>
        <p:nvSpPr>
          <p:cNvPr id="3" name="Content Placeholder 2"/>
          <p:cNvSpPr>
            <a:spLocks noGrp="1"/>
          </p:cNvSpPr>
          <p:nvPr>
            <p:ph idx="1"/>
          </p:nvPr>
        </p:nvSpPr>
        <p:spPr/>
        <p:txBody>
          <a:bodyPr/>
          <a:lstStyle/>
          <a:p>
            <a:pPr lvl="0">
              <a:buNone/>
            </a:pPr>
            <a:r>
              <a:rPr lang="en-US" b="1" u="sng" dirty="0" smtClean="0"/>
              <a:t>Solid Fuels</a:t>
            </a:r>
            <a:endParaRPr lang="en-US" dirty="0" smtClean="0"/>
          </a:p>
          <a:p>
            <a:pPr>
              <a:buNone/>
            </a:pPr>
            <a:r>
              <a:rPr lang="en-US" dirty="0" smtClean="0"/>
              <a:t>                Ex; Wood, peat, lignite, bituminous, anthracite coal</a:t>
            </a:r>
          </a:p>
          <a:p>
            <a:pPr lvl="0">
              <a:buNone/>
            </a:pPr>
            <a:r>
              <a:rPr lang="en-US" b="1" u="sng" dirty="0" smtClean="0"/>
              <a:t>Liquid</a:t>
            </a:r>
          </a:p>
          <a:p>
            <a:pPr lvl="0">
              <a:buNone/>
            </a:pPr>
            <a:r>
              <a:rPr lang="en-US" dirty="0" smtClean="0"/>
              <a:t>              </a:t>
            </a:r>
            <a:r>
              <a:rPr lang="en-US" dirty="0" smtClean="0"/>
              <a:t>Ex: petroleum</a:t>
            </a:r>
          </a:p>
          <a:p>
            <a:pPr lvl="0">
              <a:buNone/>
            </a:pPr>
            <a:r>
              <a:rPr lang="en-US" b="1" u="sng" dirty="0" smtClean="0"/>
              <a:t>Gaseous</a:t>
            </a:r>
            <a:endParaRPr lang="en-US" dirty="0" smtClean="0"/>
          </a:p>
          <a:p>
            <a:pPr>
              <a:buNone/>
            </a:pPr>
            <a:r>
              <a:rPr lang="en-US" dirty="0" smtClean="0"/>
              <a:t>          Natural gas from petroleum wells.</a:t>
            </a:r>
          </a:p>
          <a:p>
            <a:endParaRPr lang="en-US" dirty="0"/>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Knocking:</a:t>
            </a:r>
            <a:endParaRPr lang="en-US" dirty="0"/>
          </a:p>
        </p:txBody>
      </p:sp>
      <p:sp>
        <p:nvSpPr>
          <p:cNvPr id="3" name="Content Placeholder 2"/>
          <p:cNvSpPr>
            <a:spLocks noGrp="1"/>
          </p:cNvSpPr>
          <p:nvPr>
            <p:ph idx="1"/>
          </p:nvPr>
        </p:nvSpPr>
        <p:spPr/>
        <p:txBody>
          <a:bodyPr/>
          <a:lstStyle/>
          <a:p>
            <a:r>
              <a:rPr lang="en-US" dirty="0" smtClean="0"/>
              <a:t>Knocking is a sharp metallic sound produced in the internal combustion engine. This results in huge loss of energy in the engine.</a:t>
            </a:r>
          </a:p>
          <a:p>
            <a:pPr>
              <a:buNone/>
            </a:pPr>
            <a:endParaRPr lang="en-US" dirty="0"/>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smtClean="0"/>
              <a:t>Antiknock compounds:</a:t>
            </a:r>
            <a:r>
              <a:rPr lang="en-US" dirty="0" smtClean="0"/>
              <a:t/>
            </a:r>
            <a:br>
              <a:rPr lang="en-US" dirty="0" smtClean="0"/>
            </a:br>
            <a:endParaRPr lang="en-US" dirty="0"/>
          </a:p>
        </p:txBody>
      </p:sp>
      <p:sp>
        <p:nvSpPr>
          <p:cNvPr id="3" name="Content Placeholder 2"/>
          <p:cNvSpPr>
            <a:spLocks noGrp="1"/>
          </p:cNvSpPr>
          <p:nvPr>
            <p:ph idx="1"/>
          </p:nvPr>
        </p:nvSpPr>
        <p:spPr/>
        <p:txBody>
          <a:bodyPr/>
          <a:lstStyle/>
          <a:p>
            <a:r>
              <a:rPr lang="en-US" dirty="0" smtClean="0"/>
              <a:t>These are compounds used to prevent knocking in engines. Compounds used tetraethyl lead (largely used in gasoline and petrol) and iron </a:t>
            </a:r>
            <a:r>
              <a:rPr lang="en-US" dirty="0" err="1" smtClean="0"/>
              <a:t>penta</a:t>
            </a:r>
            <a:r>
              <a:rPr lang="en-US" dirty="0" smtClean="0"/>
              <a:t> carbonyl.</a:t>
            </a:r>
          </a:p>
          <a:p>
            <a:pPr>
              <a:buNone/>
            </a:pPr>
            <a:endParaRPr lang="en-US" dirty="0"/>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Industrial gases:</a:t>
            </a:r>
            <a:endParaRPr lang="en-US" dirty="0"/>
          </a:p>
        </p:txBody>
      </p:sp>
      <p:sp>
        <p:nvSpPr>
          <p:cNvPr id="3" name="Content Placeholder 2"/>
          <p:cNvSpPr>
            <a:spLocks noGrp="1"/>
          </p:cNvSpPr>
          <p:nvPr>
            <p:ph idx="1"/>
          </p:nvPr>
        </p:nvSpPr>
        <p:spPr/>
        <p:txBody>
          <a:bodyPr/>
          <a:lstStyle/>
          <a:p>
            <a:r>
              <a:rPr lang="en-US" dirty="0" smtClean="0"/>
              <a:t>Following are the gases commonly used for industrial purposes.</a:t>
            </a:r>
          </a:p>
          <a:p>
            <a:r>
              <a:rPr lang="en-US" dirty="0" smtClean="0"/>
              <a:t>   1) H</a:t>
            </a:r>
            <a:r>
              <a:rPr lang="en-US" baseline="-25000" dirty="0" smtClean="0"/>
              <a:t>2</a:t>
            </a:r>
            <a:r>
              <a:rPr lang="en-US" dirty="0" smtClean="0"/>
              <a:t>   2) O</a:t>
            </a:r>
            <a:r>
              <a:rPr lang="en-US" baseline="-25000" dirty="0" smtClean="0"/>
              <a:t>2 </a:t>
            </a:r>
            <a:r>
              <a:rPr lang="en-US" dirty="0" smtClean="0"/>
              <a:t>  3) N</a:t>
            </a:r>
            <a:r>
              <a:rPr lang="en-US" baseline="-25000" dirty="0" smtClean="0"/>
              <a:t>2</a:t>
            </a:r>
            <a:r>
              <a:rPr lang="en-US" dirty="0" smtClean="0"/>
              <a:t>   4) CO</a:t>
            </a:r>
            <a:r>
              <a:rPr lang="en-US" baseline="-25000" dirty="0" smtClean="0"/>
              <a:t>2</a:t>
            </a:r>
            <a:r>
              <a:rPr lang="en-US" dirty="0" smtClean="0"/>
              <a:t>   5) acetylene   6) ethylene   7) helium.</a:t>
            </a:r>
          </a:p>
          <a:p>
            <a:pPr>
              <a:buNone/>
            </a:pPr>
            <a:endParaRPr lang="en-US" dirty="0"/>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1) Hydrogen:</a:t>
            </a:r>
            <a:endParaRPr lang="en-US" dirty="0"/>
          </a:p>
        </p:txBody>
      </p:sp>
      <p:sp>
        <p:nvSpPr>
          <p:cNvPr id="3" name="Content Placeholder 2"/>
          <p:cNvSpPr>
            <a:spLocks noGrp="1"/>
          </p:cNvSpPr>
          <p:nvPr>
            <p:ph idx="1"/>
          </p:nvPr>
        </p:nvSpPr>
        <p:spPr/>
        <p:txBody>
          <a:bodyPr/>
          <a:lstStyle/>
          <a:p>
            <a:r>
              <a:rPr lang="en-US" dirty="0" smtClean="0"/>
              <a:t>This is prepared by the electrolysis of water</a:t>
            </a:r>
            <a:r>
              <a:rPr lang="en-US" dirty="0" smtClean="0"/>
              <a:t>.</a:t>
            </a:r>
          </a:p>
          <a:p>
            <a:pPr>
              <a:buNone/>
            </a:pPr>
            <a:r>
              <a:rPr lang="en-US" b="1" u="sng" dirty="0" smtClean="0"/>
              <a:t>Uses:</a:t>
            </a:r>
            <a:endParaRPr lang="en-US" dirty="0" smtClean="0"/>
          </a:p>
          <a:p>
            <a:pPr lvl="0"/>
            <a:r>
              <a:rPr lang="en-US" dirty="0" smtClean="0"/>
              <a:t>In the synthesis of ammonia and then converting ammonia into fertilizers.</a:t>
            </a:r>
          </a:p>
          <a:p>
            <a:pPr lvl="0"/>
            <a:r>
              <a:rPr lang="en-US" dirty="0" smtClean="0"/>
              <a:t>For hydrogenating oils to make fats or in the hardening of fatty oils.</a:t>
            </a:r>
          </a:p>
          <a:p>
            <a:pPr lvl="0"/>
            <a:r>
              <a:rPr lang="en-US" dirty="0" smtClean="0"/>
              <a:t>As a fuel for rockets.</a:t>
            </a:r>
          </a:p>
          <a:p>
            <a:pPr lvl="0"/>
            <a:r>
              <a:rPr lang="en-US" dirty="0" smtClean="0"/>
              <a:t>For the hydrogenation of coal.</a:t>
            </a:r>
          </a:p>
          <a:p>
            <a:endParaRPr lang="en-US" dirty="0"/>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lvl="0"/>
            <a:r>
              <a:rPr lang="en-US" dirty="0" smtClean="0"/>
              <a:t>For hydrogenating water gas to produce methanol.</a:t>
            </a:r>
          </a:p>
          <a:p>
            <a:pPr lvl="0"/>
            <a:r>
              <a:rPr lang="en-US" dirty="0" smtClean="0"/>
              <a:t>For producing HCl.</a:t>
            </a:r>
          </a:p>
          <a:p>
            <a:pPr lvl="0"/>
            <a:r>
              <a:rPr lang="en-US" dirty="0" smtClean="0"/>
              <a:t>In filling meteorological balloons.</a:t>
            </a:r>
          </a:p>
          <a:p>
            <a:pPr lvl="0"/>
            <a:r>
              <a:rPr lang="en-US" dirty="0" smtClean="0"/>
              <a:t>As a cooling gas  for alternators in place of air</a:t>
            </a:r>
          </a:p>
          <a:p>
            <a:pPr lvl="0"/>
            <a:r>
              <a:rPr lang="en-US" dirty="0" smtClean="0"/>
              <a:t>In producing an inert atmosphere in making tungsten filaments for electric lambs. </a:t>
            </a:r>
            <a:endParaRPr lang="en-US" dirty="0"/>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Carbon dioxide:</a:t>
            </a:r>
            <a:endParaRPr lang="en-US" dirty="0"/>
          </a:p>
        </p:txBody>
      </p:sp>
      <p:sp>
        <p:nvSpPr>
          <p:cNvPr id="3" name="Content Placeholder 2"/>
          <p:cNvSpPr>
            <a:spLocks noGrp="1"/>
          </p:cNvSpPr>
          <p:nvPr>
            <p:ph idx="1"/>
          </p:nvPr>
        </p:nvSpPr>
        <p:spPr/>
        <p:txBody>
          <a:bodyPr/>
          <a:lstStyle/>
          <a:p>
            <a:r>
              <a:rPr lang="en-US" dirty="0" smtClean="0"/>
              <a:t>This is obtained as a by product in the production of hydrogen by steam-water gas or during fermentation of glucose.</a:t>
            </a:r>
            <a:endParaRPr lang="en-US" dirty="0"/>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 Uses: </a:t>
            </a:r>
            <a:endParaRPr lang="en-US" dirty="0"/>
          </a:p>
        </p:txBody>
      </p:sp>
      <p:sp>
        <p:nvSpPr>
          <p:cNvPr id="3" name="Content Placeholder 2"/>
          <p:cNvSpPr>
            <a:spLocks noGrp="1"/>
          </p:cNvSpPr>
          <p:nvPr>
            <p:ph idx="1"/>
          </p:nvPr>
        </p:nvSpPr>
        <p:spPr/>
        <p:txBody>
          <a:bodyPr/>
          <a:lstStyle/>
          <a:p>
            <a:pPr lvl="0"/>
            <a:r>
              <a:rPr lang="en-US" dirty="0" smtClean="0"/>
              <a:t>Solid CO2 is for refrigerating ice creams, meat and other foods.</a:t>
            </a:r>
          </a:p>
          <a:p>
            <a:pPr lvl="0"/>
            <a:r>
              <a:rPr lang="en-US" dirty="0" smtClean="0"/>
              <a:t>Liquid CO2 is used for blasting coal.</a:t>
            </a:r>
          </a:p>
          <a:p>
            <a:pPr lvl="0"/>
            <a:r>
              <a:rPr lang="en-US" dirty="0" smtClean="0"/>
              <a:t>The gas is used for preparing aerated water.</a:t>
            </a:r>
          </a:p>
          <a:p>
            <a:pPr>
              <a:buNone/>
            </a:pPr>
            <a:endParaRPr lang="en-US" dirty="0"/>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Acetylene:</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This is prepared by the reaction of calcium carbide with water.</a:t>
            </a:r>
          </a:p>
          <a:p>
            <a:pPr>
              <a:buNone/>
            </a:pPr>
            <a:r>
              <a:rPr lang="en-US" b="1" u="sng" dirty="0" smtClean="0"/>
              <a:t>Uses:</a:t>
            </a:r>
            <a:endParaRPr lang="en-US" dirty="0" smtClean="0"/>
          </a:p>
          <a:p>
            <a:pPr lvl="0"/>
            <a:r>
              <a:rPr lang="en-US" dirty="0" smtClean="0"/>
              <a:t>As an illuminant for marine and air ships, light house etc</a:t>
            </a:r>
          </a:p>
          <a:p>
            <a:pPr lvl="0"/>
            <a:r>
              <a:rPr lang="en-US" dirty="0" smtClean="0"/>
              <a:t>For welding, cutting of steel, mixed with oxygen it produces heat of 3500</a:t>
            </a:r>
            <a:r>
              <a:rPr lang="en-US" baseline="30000" dirty="0" smtClean="0"/>
              <a:t>o</a:t>
            </a:r>
            <a:r>
              <a:rPr lang="en-US" dirty="0" smtClean="0"/>
              <a:t>C.</a:t>
            </a:r>
          </a:p>
          <a:p>
            <a:pPr lvl="0"/>
            <a:r>
              <a:rPr lang="en-US" dirty="0" smtClean="0"/>
              <a:t>For preparing neoprene rubber and vinyl resins.</a:t>
            </a:r>
          </a:p>
          <a:p>
            <a:pPr lvl="0"/>
            <a:r>
              <a:rPr lang="en-US" dirty="0" smtClean="0"/>
              <a:t>As a fuel gas.</a:t>
            </a:r>
            <a:endParaRPr lang="en-US" dirty="0"/>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Ethylene:</a:t>
            </a:r>
            <a:endParaRPr lang="en-US" dirty="0"/>
          </a:p>
        </p:txBody>
      </p:sp>
      <p:sp>
        <p:nvSpPr>
          <p:cNvPr id="3" name="Content Placeholder 2"/>
          <p:cNvSpPr>
            <a:spLocks noGrp="1"/>
          </p:cNvSpPr>
          <p:nvPr>
            <p:ph idx="1"/>
          </p:nvPr>
        </p:nvSpPr>
        <p:spPr/>
        <p:txBody>
          <a:bodyPr/>
          <a:lstStyle/>
          <a:p>
            <a:r>
              <a:rPr lang="en-US" dirty="0" smtClean="0"/>
              <a:t>This is obtained from petroleum refinery gases.</a:t>
            </a:r>
          </a:p>
          <a:p>
            <a:r>
              <a:rPr lang="en-US" dirty="0" smtClean="0"/>
              <a:t>It is used for producing polythene and styrene, for preparing large number of organic compounds.</a:t>
            </a:r>
          </a:p>
          <a:p>
            <a:pPr>
              <a:buNone/>
            </a:pPr>
            <a:endParaRPr lang="en-US" dirty="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smtClean="0"/>
              <a:t>Manufactured fuels</a:t>
            </a:r>
            <a:r>
              <a:rPr lang="en-US" dirty="0" smtClean="0"/>
              <a:t/>
            </a:r>
            <a:br>
              <a:rPr lang="en-US" dirty="0" smtClean="0"/>
            </a:br>
            <a:r>
              <a:rPr lang="en-US" b="1" dirty="0" smtClean="0"/>
              <a:t> </a:t>
            </a:r>
            <a:endParaRPr lang="en-US" dirty="0"/>
          </a:p>
        </p:txBody>
      </p:sp>
      <p:sp>
        <p:nvSpPr>
          <p:cNvPr id="3" name="Content Placeholder 2"/>
          <p:cNvSpPr>
            <a:spLocks noGrp="1"/>
          </p:cNvSpPr>
          <p:nvPr>
            <p:ph idx="1"/>
          </p:nvPr>
        </p:nvSpPr>
        <p:spPr/>
        <p:txBody>
          <a:bodyPr/>
          <a:lstStyle/>
          <a:p>
            <a:pPr lvl="0">
              <a:buNone/>
            </a:pPr>
            <a:r>
              <a:rPr lang="en-US" b="1" dirty="0" smtClean="0"/>
              <a:t>Solid:</a:t>
            </a:r>
            <a:r>
              <a:rPr lang="en-US" dirty="0" smtClean="0"/>
              <a:t> Charcoal, high and low temperature coke.</a:t>
            </a:r>
          </a:p>
          <a:p>
            <a:pPr lvl="0">
              <a:buNone/>
            </a:pPr>
            <a:r>
              <a:rPr lang="en-US" b="1" dirty="0" smtClean="0"/>
              <a:t>Liquid</a:t>
            </a:r>
            <a:r>
              <a:rPr lang="en-US" dirty="0" smtClean="0"/>
              <a:t> Petrol or gasoline, kerosene, diesel, ethanol, methanol</a:t>
            </a:r>
          </a:p>
          <a:p>
            <a:pPr lvl="0">
              <a:buNone/>
            </a:pPr>
            <a:r>
              <a:rPr lang="en-US" b="1" dirty="0" smtClean="0"/>
              <a:t>Gaseous:</a:t>
            </a:r>
            <a:r>
              <a:rPr lang="en-US" dirty="0" smtClean="0"/>
              <a:t> Coal gas, coke oven gas, producer gas, water gas.</a:t>
            </a:r>
          </a:p>
          <a:p>
            <a:pPr>
              <a:buNone/>
            </a:pPr>
            <a:r>
              <a:rPr lang="en-US" dirty="0" smtClean="0"/>
              <a:t> </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45</TotalTime>
  <Words>4215</Words>
  <Application>Microsoft Office PowerPoint</Application>
  <PresentationFormat>On-screen Show (4:3)</PresentationFormat>
  <Paragraphs>210</Paragraphs>
  <Slides>88</Slides>
  <Notes>0</Notes>
  <HiddenSlides>0</HiddenSlides>
  <MMClips>0</MMClips>
  <ScaleCrop>false</ScaleCrop>
  <HeadingPairs>
    <vt:vector size="4" baseType="variant">
      <vt:variant>
        <vt:lpstr>Theme</vt:lpstr>
      </vt:variant>
      <vt:variant>
        <vt:i4>1</vt:i4>
      </vt:variant>
      <vt:variant>
        <vt:lpstr>Slide Titles</vt:lpstr>
      </vt:variant>
      <vt:variant>
        <vt:i4>88</vt:i4>
      </vt:variant>
    </vt:vector>
  </HeadingPairs>
  <TitlesOfParts>
    <vt:vector size="89" baseType="lpstr">
      <vt:lpstr>Office Theme</vt:lpstr>
      <vt:lpstr>UNIT V</vt:lpstr>
      <vt:lpstr>Slide 2</vt:lpstr>
      <vt:lpstr>Slide 3</vt:lpstr>
      <vt:lpstr>Definition</vt:lpstr>
      <vt:lpstr>Classification </vt:lpstr>
      <vt:lpstr>Slide 6</vt:lpstr>
      <vt:lpstr>Slide 7</vt:lpstr>
      <vt:lpstr>Natural fuels:</vt:lpstr>
      <vt:lpstr>Manufactured fuels  </vt:lpstr>
      <vt:lpstr>Industrial fuels:  </vt:lpstr>
      <vt:lpstr>Calorific value : </vt:lpstr>
      <vt:lpstr>Slide 12</vt:lpstr>
      <vt:lpstr>Flash point:</vt:lpstr>
      <vt:lpstr>Ignition temperature:</vt:lpstr>
      <vt:lpstr>Essential requirements of fuels:</vt:lpstr>
      <vt:lpstr>Slide 16</vt:lpstr>
      <vt:lpstr>Slide 17</vt:lpstr>
      <vt:lpstr>Slide 18</vt:lpstr>
      <vt:lpstr>Energy characteristics of a fuel:</vt:lpstr>
      <vt:lpstr>Slide 20</vt:lpstr>
      <vt:lpstr>Slide 21</vt:lpstr>
      <vt:lpstr>Water Gas:</vt:lpstr>
      <vt:lpstr>Slide 23</vt:lpstr>
      <vt:lpstr>Slide 24</vt:lpstr>
      <vt:lpstr>Slide 25</vt:lpstr>
      <vt:lpstr>Slide 26</vt:lpstr>
      <vt:lpstr>Uses:</vt:lpstr>
      <vt:lpstr>Producer Gas:</vt:lpstr>
      <vt:lpstr>Slide 29</vt:lpstr>
      <vt:lpstr>Slide 30</vt:lpstr>
      <vt:lpstr>Slide 31</vt:lpstr>
      <vt:lpstr>Slide 32</vt:lpstr>
      <vt:lpstr>Uses:</vt:lpstr>
      <vt:lpstr>Oil Gas:</vt:lpstr>
      <vt:lpstr>Natural gas: </vt:lpstr>
      <vt:lpstr>Slide 36</vt:lpstr>
      <vt:lpstr>Slide 37</vt:lpstr>
      <vt:lpstr>Slide 38</vt:lpstr>
      <vt:lpstr>By products from natural gases:</vt:lpstr>
      <vt:lpstr>Slide 40</vt:lpstr>
      <vt:lpstr>Slide 41</vt:lpstr>
      <vt:lpstr>Slide 42</vt:lpstr>
      <vt:lpstr>Slide 43</vt:lpstr>
      <vt:lpstr>Coal gas:  </vt:lpstr>
      <vt:lpstr>Slide 45</vt:lpstr>
      <vt:lpstr>Slide 46</vt:lpstr>
      <vt:lpstr>Slide 47</vt:lpstr>
      <vt:lpstr>Gobar or bio gas:</vt:lpstr>
      <vt:lpstr>Slide 49</vt:lpstr>
      <vt:lpstr>Slide 50</vt:lpstr>
      <vt:lpstr>Slide 51</vt:lpstr>
      <vt:lpstr>LPG (Liquid petroleum gas):</vt:lpstr>
      <vt:lpstr>Slide 53</vt:lpstr>
      <vt:lpstr>Slide 54</vt:lpstr>
      <vt:lpstr>Slide 55</vt:lpstr>
      <vt:lpstr>Slide 56</vt:lpstr>
      <vt:lpstr>Coal products: </vt:lpstr>
      <vt:lpstr>Slide 58</vt:lpstr>
      <vt:lpstr>Low temperature carbonization</vt:lpstr>
      <vt:lpstr>Slide 60</vt:lpstr>
      <vt:lpstr>Slide 61</vt:lpstr>
      <vt:lpstr>Slide 62</vt:lpstr>
      <vt:lpstr>High temperature carbonization</vt:lpstr>
      <vt:lpstr>Slide 64</vt:lpstr>
      <vt:lpstr>Liquid fuel from coal:</vt:lpstr>
      <vt:lpstr>Slide 66</vt:lpstr>
      <vt:lpstr>Slide 67</vt:lpstr>
      <vt:lpstr>Petroleum products: </vt:lpstr>
      <vt:lpstr> Formation of petroleum: </vt:lpstr>
      <vt:lpstr>Slide 70</vt:lpstr>
      <vt:lpstr>Composition of petroleum:</vt:lpstr>
      <vt:lpstr>Slide 72</vt:lpstr>
      <vt:lpstr>Classification of Petroleum: </vt:lpstr>
      <vt:lpstr>Products obtained from petroleum distillation:  </vt:lpstr>
      <vt:lpstr>Slide 75</vt:lpstr>
      <vt:lpstr>Slide 76</vt:lpstr>
      <vt:lpstr>Octane number of a fuel:</vt:lpstr>
      <vt:lpstr>Slide 78</vt:lpstr>
      <vt:lpstr>Cetane number:</vt:lpstr>
      <vt:lpstr>Knocking:</vt:lpstr>
      <vt:lpstr>Antiknock compounds: </vt:lpstr>
      <vt:lpstr>Industrial gases:</vt:lpstr>
      <vt:lpstr>1) Hydrogen:</vt:lpstr>
      <vt:lpstr>Slide 84</vt:lpstr>
      <vt:lpstr>Carbon dioxide:</vt:lpstr>
      <vt:lpstr> Uses: </vt:lpstr>
      <vt:lpstr>Acetylene:</vt:lpstr>
      <vt:lpstr>Ethylene:</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UNIT V</dc:title>
  <dc:creator/>
  <cp:lastModifiedBy>venis</cp:lastModifiedBy>
  <cp:revision>44</cp:revision>
  <dcterms:created xsi:type="dcterms:W3CDTF">2006-08-16T00:00:00Z</dcterms:created>
  <dcterms:modified xsi:type="dcterms:W3CDTF">2011-08-10T17:44:19Z</dcterms:modified>
</cp:coreProperties>
</file>