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8/10/2011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8/10/2011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UNIT V</a:t>
            </a:r>
            <a:endParaRPr lang="en-US" dirty="0"/>
          </a:p>
        </p:txBody>
      </p:sp>
      <p:sp>
        <p:nvSpPr>
          <p:cNvPr id="3" name="Subtitle 2"/>
          <p:cNvSpPr>
            <a:spLocks noGrp="1"/>
          </p:cNvSpPr>
          <p:nvPr>
            <p:ph type="subTitle" idx="1"/>
          </p:nvPr>
        </p:nvSpPr>
        <p:spPr/>
        <p:txBody>
          <a:bodyPr/>
          <a:lstStyle/>
          <a:p>
            <a:r>
              <a:rPr lang="en-US" b="1" dirty="0" smtClean="0"/>
              <a:t>FERTILISERS</a:t>
            </a:r>
            <a:endParaRPr lang="en-US" dirty="0" smtClean="0"/>
          </a:p>
          <a:p>
            <a:r>
              <a:rPr lang="en-US" b="1" dirty="0" smtClean="0"/>
              <a:t> </a:t>
            </a:r>
            <a:endParaRPr lang="en-US" dirty="0" smtClean="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r>
              <a:rPr lang="en-US" b="1" dirty="0" smtClean="0"/>
              <a:t>oil amendments:</a:t>
            </a:r>
            <a:r>
              <a:rPr lang="en-US" dirty="0" smtClean="0"/>
              <a:t> </a:t>
            </a:r>
            <a:endParaRPr lang="en-US" dirty="0"/>
          </a:p>
        </p:txBody>
      </p:sp>
      <p:sp>
        <p:nvSpPr>
          <p:cNvPr id="3" name="Content Placeholder 2"/>
          <p:cNvSpPr>
            <a:spLocks noGrp="1"/>
          </p:cNvSpPr>
          <p:nvPr>
            <p:ph idx="1"/>
          </p:nvPr>
        </p:nvSpPr>
        <p:spPr/>
        <p:txBody>
          <a:bodyPr/>
          <a:lstStyle/>
          <a:p>
            <a:r>
              <a:rPr lang="en-US" dirty="0" smtClean="0"/>
              <a:t>Substances that are added to correct acidity or high concentration </a:t>
            </a:r>
            <a:r>
              <a:rPr lang="en-US" dirty="0" smtClean="0"/>
              <a:t> </a:t>
            </a:r>
            <a:r>
              <a:rPr lang="en-US" dirty="0" smtClean="0"/>
              <a:t>of certain salts are called soil amendments, </a:t>
            </a:r>
            <a:r>
              <a:rPr lang="en-US" dirty="0" err="1" smtClean="0"/>
              <a:t>eg</a:t>
            </a:r>
            <a:r>
              <a:rPr lang="en-US" dirty="0" smtClean="0"/>
              <a:t> : lime, gypsum.</a:t>
            </a:r>
          </a:p>
          <a:p>
            <a:pPr>
              <a:buNone/>
            </a:pPr>
            <a:r>
              <a:rPr lang="en-US" b="1"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Fertility of the soil</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u="sng" dirty="0" smtClean="0"/>
              <a:t>Virgin </a:t>
            </a:r>
            <a:r>
              <a:rPr lang="en-US" b="1" u="sng" dirty="0" smtClean="0"/>
              <a:t>soil</a:t>
            </a:r>
          </a:p>
          <a:p>
            <a:r>
              <a:rPr lang="en-US" dirty="0" smtClean="0"/>
              <a:t>The soil one in which plants has not grown for a long time. So the soil will be fertile.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Exhausted soil</a:t>
            </a:r>
            <a:endParaRPr lang="en-US" dirty="0"/>
          </a:p>
        </p:txBody>
      </p:sp>
      <p:sp>
        <p:nvSpPr>
          <p:cNvPr id="3" name="Content Placeholder 2"/>
          <p:cNvSpPr>
            <a:spLocks noGrp="1"/>
          </p:cNvSpPr>
          <p:nvPr>
            <p:ph idx="1"/>
          </p:nvPr>
        </p:nvSpPr>
        <p:spPr/>
        <p:txBody>
          <a:bodyPr/>
          <a:lstStyle/>
          <a:p>
            <a:r>
              <a:rPr lang="en-US" dirty="0" smtClean="0"/>
              <a:t>These are soils in which crops are grown one after another and so they might have lost their nutrients. Fertility of the soil can be affected by    a) amount of fixed nitrogen    b) N, P, K and minerals       c) P</a:t>
            </a:r>
            <a:r>
              <a:rPr lang="en-US" baseline="30000" dirty="0" smtClean="0"/>
              <a:t>H</a:t>
            </a:r>
            <a:r>
              <a:rPr lang="en-US" dirty="0" smtClean="0"/>
              <a:t> value of soil.</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a:t>
            </a:r>
            <a:r>
              <a:rPr lang="en-US" b="1" u="sng" baseline="30000" dirty="0" smtClean="0"/>
              <a:t>H</a:t>
            </a:r>
            <a:r>
              <a:rPr lang="en-US" b="1" u="sng" dirty="0" smtClean="0"/>
              <a:t> value:</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r>
              <a:rPr lang="en-US" dirty="0" smtClean="0"/>
              <a:t>The P</a:t>
            </a:r>
            <a:r>
              <a:rPr lang="en-US" baseline="30000" dirty="0" smtClean="0"/>
              <a:t>H</a:t>
            </a:r>
            <a:r>
              <a:rPr lang="en-US" dirty="0" smtClean="0"/>
              <a:t> value of the soil must be between 7 and 8, </a:t>
            </a:r>
            <a:r>
              <a:rPr lang="en-US" dirty="0" err="1" smtClean="0"/>
              <a:t>ie</a:t>
            </a:r>
            <a:r>
              <a:rPr lang="en-US" dirty="0" smtClean="0"/>
              <a:t> neutral or slightly alkaline. If the P</a:t>
            </a:r>
            <a:r>
              <a:rPr lang="en-US" baseline="30000" dirty="0" smtClean="0"/>
              <a:t>H </a:t>
            </a:r>
            <a:r>
              <a:rPr lang="en-US" dirty="0" smtClean="0"/>
              <a:t>is greater than 10 or less than 3 then the soil is sterile soil.</a:t>
            </a:r>
          </a:p>
          <a:p>
            <a:r>
              <a:rPr lang="en-US" dirty="0" smtClean="0"/>
              <a:t>During cultivation Ca, Mg etc are removed, so P</a:t>
            </a:r>
            <a:r>
              <a:rPr lang="en-US" baseline="30000" dirty="0" smtClean="0"/>
              <a:t>H</a:t>
            </a:r>
            <a:r>
              <a:rPr lang="en-US" dirty="0" smtClean="0"/>
              <a:t> decreases and so acidity increases. If this is the case then add base like lime. If P</a:t>
            </a:r>
            <a:r>
              <a:rPr lang="en-US" baseline="30000" dirty="0" smtClean="0"/>
              <a:t>H</a:t>
            </a:r>
            <a:r>
              <a:rPr lang="en-US" dirty="0" smtClean="0"/>
              <a:t> is less than 3 then no cultivation is possible.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Classifications of fertilizers</a:t>
            </a:r>
            <a:endParaRPr lang="en-US" dirty="0"/>
          </a:p>
        </p:txBody>
      </p:sp>
      <p:sp>
        <p:nvSpPr>
          <p:cNvPr id="3" name="Content Placeholder 2"/>
          <p:cNvSpPr>
            <a:spLocks noGrp="1"/>
          </p:cNvSpPr>
          <p:nvPr>
            <p:ph idx="1"/>
          </p:nvPr>
        </p:nvSpPr>
        <p:spPr/>
        <p:txBody>
          <a:bodyPr/>
          <a:lstStyle/>
          <a:p>
            <a:pPr>
              <a:buNone/>
            </a:pPr>
            <a:r>
              <a:rPr lang="en-US" dirty="0" smtClean="0"/>
              <a:t>Based on the mode of operation on the soil fertilizers can be classified as </a:t>
            </a:r>
            <a:r>
              <a:rPr lang="en-US" dirty="0" smtClean="0"/>
              <a:t>follows</a:t>
            </a:r>
          </a:p>
          <a:p>
            <a:pPr lvl="0">
              <a:buNone/>
            </a:pPr>
            <a:r>
              <a:rPr lang="en-US" b="1" u="sng" dirty="0" smtClean="0"/>
              <a:t>Direct fertilizers</a:t>
            </a:r>
            <a:endParaRPr lang="en-US" dirty="0" smtClean="0"/>
          </a:p>
          <a:p>
            <a:pPr>
              <a:buNone/>
            </a:pPr>
            <a:r>
              <a:rPr lang="en-US" dirty="0" smtClean="0"/>
              <a:t>                  These are fertilizers which are directly absorbed by the plants. </a:t>
            </a:r>
            <a:r>
              <a:rPr lang="en-US" dirty="0" err="1" smtClean="0"/>
              <a:t>eg</a:t>
            </a:r>
            <a:r>
              <a:rPr lang="en-US" dirty="0" smtClean="0"/>
              <a:t>. Nitrates,  super phosphates and ammonium compounds.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lvl="0">
              <a:buNone/>
            </a:pPr>
            <a:r>
              <a:rPr lang="en-US" b="1" u="sng" dirty="0" smtClean="0"/>
              <a:t>In direct fertilizers </a:t>
            </a:r>
            <a:endParaRPr lang="en-US" dirty="0" smtClean="0"/>
          </a:p>
          <a:p>
            <a:r>
              <a:rPr lang="en-US" dirty="0" smtClean="0"/>
              <a:t>                   These are fertilizers which do not act as fertilizers, but help fertilization indirectly in keeping the soils P</a:t>
            </a:r>
            <a:r>
              <a:rPr lang="en-US" baseline="30000" dirty="0" smtClean="0"/>
              <a:t>H</a:t>
            </a:r>
            <a:r>
              <a:rPr lang="en-US" dirty="0" smtClean="0"/>
              <a:t> suitable for plant growth. </a:t>
            </a:r>
            <a:r>
              <a:rPr lang="en-US" dirty="0" err="1" smtClean="0"/>
              <a:t>eg</a:t>
            </a:r>
            <a:r>
              <a:rPr lang="en-US" dirty="0" smtClean="0"/>
              <a:t>. Lime, barn yard</a:t>
            </a:r>
          </a:p>
          <a:p>
            <a:pPr lvl="0">
              <a:buNone/>
            </a:pPr>
            <a:r>
              <a:rPr lang="en-US" b="1" u="sng" dirty="0" smtClean="0"/>
              <a:t>Complete fertilizers</a:t>
            </a:r>
            <a:endParaRPr lang="en-US" dirty="0" smtClean="0"/>
          </a:p>
          <a:p>
            <a:r>
              <a:rPr lang="en-US" dirty="0" smtClean="0"/>
              <a:t>                  These are fertilizers which provide all the essential elements like N, P, K etc. </a:t>
            </a:r>
            <a:r>
              <a:rPr lang="en-US" dirty="0" err="1" smtClean="0"/>
              <a:t>eg</a:t>
            </a:r>
            <a:r>
              <a:rPr lang="en-US" dirty="0" smtClean="0"/>
              <a:t>: Guano</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u="sng" dirty="0" smtClean="0"/>
              <a:t>Incomplete fertilizers</a:t>
            </a:r>
            <a:endParaRPr lang="en-US" dirty="0" smtClean="0"/>
          </a:p>
          <a:p>
            <a:r>
              <a:rPr lang="en-US" dirty="0" smtClean="0"/>
              <a:t>                     These are fertilizers which contain only one or two needed elements. </a:t>
            </a:r>
            <a:r>
              <a:rPr lang="en-US" dirty="0" err="1" smtClean="0"/>
              <a:t>Eg</a:t>
            </a:r>
            <a:r>
              <a:rPr lang="en-US" dirty="0" smtClean="0"/>
              <a:t>: ammonium phosphate, KNO</a:t>
            </a:r>
            <a:r>
              <a:rPr lang="en-US" baseline="-25000" dirty="0" smtClean="0"/>
              <a:t>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u="sng" dirty="0" smtClean="0"/>
              <a:t>Straight and mixed</a:t>
            </a:r>
            <a:endParaRPr lang="en-US" dirty="0" smtClean="0"/>
          </a:p>
          <a:p>
            <a:r>
              <a:rPr lang="en-US" dirty="0" smtClean="0"/>
              <a:t>                  Most crop need more than one nutrient and they are prepared by mixing appropriate amounts of ammonium salts, super phosphates, and potassium salts etc.</a:t>
            </a:r>
          </a:p>
          <a:p>
            <a:r>
              <a:rPr lang="en-US" dirty="0" smtClean="0"/>
              <a:t>Straight fertilizers are used in special situations, like giving plants additional supply of nitrogen. </a:t>
            </a:r>
            <a:r>
              <a:rPr lang="en-US" dirty="0" err="1" smtClean="0"/>
              <a:t>Eg</a:t>
            </a:r>
            <a:r>
              <a:rPr lang="en-US" dirty="0" smtClean="0"/>
              <a:t> : potash , phosphates.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Various materials are used in mixed fertilizer. </a:t>
            </a:r>
            <a:r>
              <a:rPr lang="en-US" dirty="0" err="1" smtClean="0"/>
              <a:t>Eg</a:t>
            </a:r>
            <a:r>
              <a:rPr lang="en-US" dirty="0" smtClean="0"/>
              <a:t> : ammonium solution and super phosphates + </a:t>
            </a:r>
            <a:r>
              <a:rPr lang="en-US" dirty="0" err="1" smtClean="0"/>
              <a:t>KCl</a:t>
            </a:r>
            <a:r>
              <a:rPr lang="en-US" dirty="0" smtClean="0"/>
              <a:t>. Ammoniate solution contain NH</a:t>
            </a:r>
            <a:r>
              <a:rPr lang="en-US" baseline="-25000" dirty="0" smtClean="0"/>
              <a:t>3 </a:t>
            </a:r>
            <a:r>
              <a:rPr lang="en-US" dirty="0" smtClean="0"/>
              <a:t>along with ammonium nitrate or urea or both. This supplies supplemented nitrogen.</a:t>
            </a:r>
          </a:p>
          <a:p>
            <a:r>
              <a:rPr lang="en-US" dirty="0" smtClean="0"/>
              <a:t>The following proportion can be mixed and used – 2% N, 8% P</a:t>
            </a:r>
            <a:r>
              <a:rPr lang="en-US" baseline="-25000" dirty="0" smtClean="0"/>
              <a:t>2</a:t>
            </a:r>
            <a:r>
              <a:rPr lang="en-US" dirty="0" smtClean="0"/>
              <a:t>O</a:t>
            </a:r>
            <a:r>
              <a:rPr lang="en-US" baseline="-25000" dirty="0" smtClean="0"/>
              <a:t>5</a:t>
            </a:r>
            <a:r>
              <a:rPr lang="en-US" dirty="0" smtClean="0"/>
              <a:t>, 2% K</a:t>
            </a:r>
            <a:r>
              <a:rPr lang="en-US" baseline="-25000" dirty="0" smtClean="0"/>
              <a:t>2</a:t>
            </a:r>
            <a:r>
              <a:rPr lang="en-US" dirty="0" smtClean="0"/>
              <a:t>O etc and this differ from crops and season. </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Other classifications</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I : Based on number of nutrient elements </a:t>
            </a:r>
            <a:endParaRPr lang="en-US" dirty="0" smtClean="0"/>
          </a:p>
          <a:p>
            <a:pPr>
              <a:buNone/>
            </a:pPr>
            <a:r>
              <a:rPr lang="en-US" dirty="0" smtClean="0"/>
              <a:t> </a:t>
            </a:r>
            <a:r>
              <a:rPr lang="en-US" dirty="0" smtClean="0"/>
              <a:t>           </a:t>
            </a:r>
            <a:r>
              <a:rPr lang="en-US" dirty="0" err="1" smtClean="0"/>
              <a:t>i</a:t>
            </a:r>
            <a:r>
              <a:rPr lang="en-US" dirty="0" smtClean="0"/>
              <a:t>) single  ii) compound or multiple.</a:t>
            </a:r>
          </a:p>
          <a:p>
            <a:pPr>
              <a:buNone/>
            </a:pPr>
            <a:r>
              <a:rPr lang="en-US" dirty="0" smtClean="0"/>
              <a:t>                   Single: only one single nutrient</a:t>
            </a:r>
          </a:p>
          <a:p>
            <a:pPr>
              <a:buNone/>
            </a:pPr>
            <a:r>
              <a:rPr lang="en-US" dirty="0" smtClean="0"/>
              <a:t>                   Compound: Two or more nutrients </a:t>
            </a:r>
            <a:r>
              <a:rPr lang="en-US" dirty="0" err="1" smtClean="0"/>
              <a:t>eg</a:t>
            </a:r>
            <a:r>
              <a:rPr lang="en-US" dirty="0" smtClean="0"/>
              <a:t>: CAN, ammonium super phosphate</a:t>
            </a:r>
          </a:p>
          <a:p>
            <a:pPr>
              <a:buNone/>
            </a:pPr>
            <a:r>
              <a:rPr lang="en-US" dirty="0" smtClean="0"/>
              <a:t>II : 1) </a:t>
            </a:r>
            <a:r>
              <a:rPr lang="en-US" b="1" u="sng" dirty="0" smtClean="0"/>
              <a:t>Solid fertilizers</a:t>
            </a:r>
            <a:r>
              <a:rPr lang="en-US" dirty="0" smtClean="0"/>
              <a:t> : Produced in the form of powders and granules. Granular </a:t>
            </a:r>
            <a:r>
              <a:rPr lang="en-US" dirty="0" smtClean="0"/>
              <a:t>type is </a:t>
            </a:r>
            <a:r>
              <a:rPr lang="en-US" dirty="0" smtClean="0"/>
              <a:t>superior to powder type.</a:t>
            </a:r>
          </a:p>
          <a:p>
            <a:pPr>
              <a:buNone/>
            </a:pPr>
            <a:r>
              <a:rPr lang="en-US" dirty="0" smtClean="0"/>
              <a:t>      2) </a:t>
            </a:r>
            <a:r>
              <a:rPr lang="en-US" b="1" u="sng" dirty="0" smtClean="0"/>
              <a:t>Liquid</a:t>
            </a:r>
            <a:r>
              <a:rPr lang="en-US" dirty="0" smtClean="0"/>
              <a:t>: Liquid ammonia, aqueous ammonia, ammonium nitrate</a:t>
            </a:r>
          </a:p>
          <a:p>
            <a:pPr>
              <a:buNone/>
            </a:pPr>
            <a:r>
              <a:rPr lang="en-US" b="1"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Fertilizers or manure are substances that are added to soil to increase its fertility and for the healthy growth of plants. They are naturally occurring inorganic or organic substances or artificially made substances.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Nitrogen cycle and its fixation:</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Nitrogen is the essential constituent of vegetable and animal tissues, but both cannot absorb nitrogen directly, except leguminous plants (these uses symbiotic bacteria in their roots).During electric discharge in atmosphere, nitrogen is converted to nitric oxide. This on oxidation by excess oxygen gives nitrogen dioxide. This reacts with rain water and forms nitric acid which is washed down by rain to soil. In the soil it is converted to nitrates by bases.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This fixed nitrates and nitrites which are soluble are absorbed by plants through their roots. Plants convert them into complex nitrogenous organic substance called proteins. 250000 tones of nitric acid are produced daily by electric discharge. Animals gain nitrogen from the protein present in plants by eating them. Herbivorous animals gain nitrogen directly from plants and carnivorous by consuming other animals.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Due to this nitrogen content of air gradually decreases. But much of the nitrogen consumed by animals is resorted to the soil in the form of urea in the excreta. Urea is readily hydrolyzed to ammonia and carbon dioxide. Plant or animal body decay and the organic matter liberates nitrogen to the soil as ammonia, this is then oxidized in soil by </a:t>
            </a:r>
            <a:r>
              <a:rPr lang="en-US" dirty="0" err="1" smtClean="0"/>
              <a:t>nitrosofying</a:t>
            </a:r>
            <a:r>
              <a:rPr lang="en-US" dirty="0" smtClean="0"/>
              <a:t> bacteria and nitrifying bacteria into nitrates, which again can be assimilated by plants.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fixed nitrogen can be set free by de-nitrifying bacteria in the soil. So nature maintains the nitrogen amount. This process of fixing and setting free nitrogen is called nitrogen cycle. </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During fixation most of nitrogen is lost in sea and other water bodies. So ammonia formed during fixation is made into fertilizers as</a:t>
            </a:r>
          </a:p>
          <a:p>
            <a:pPr lvl="0"/>
            <a:r>
              <a:rPr lang="en-US" dirty="0" smtClean="0"/>
              <a:t>Ammonium </a:t>
            </a:r>
            <a:r>
              <a:rPr lang="en-US" dirty="0" err="1" smtClean="0"/>
              <a:t>sulphate</a:t>
            </a:r>
            <a:r>
              <a:rPr lang="en-US" dirty="0" smtClean="0"/>
              <a:t> , prepared  by passing ammonia gas into </a:t>
            </a:r>
            <a:r>
              <a:rPr lang="en-US" dirty="0" err="1" smtClean="0"/>
              <a:t>sulphuric</a:t>
            </a:r>
            <a:r>
              <a:rPr lang="en-US" dirty="0" smtClean="0"/>
              <a:t> acid.</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Ammonium </a:t>
            </a:r>
            <a:r>
              <a:rPr lang="en-US" dirty="0" err="1" smtClean="0"/>
              <a:t>sulphate</a:t>
            </a:r>
            <a:r>
              <a:rPr lang="en-US" dirty="0" smtClean="0"/>
              <a:t> and calcium carbonate mixture prepared from the reaction between gypsum, carbon dioxide and ammonia.</a:t>
            </a:r>
          </a:p>
          <a:p>
            <a:pPr lvl="0"/>
            <a:r>
              <a:rPr lang="en-US" dirty="0" smtClean="0"/>
              <a:t>Double salt of ammonium </a:t>
            </a:r>
            <a:r>
              <a:rPr lang="en-US" dirty="0" err="1" smtClean="0"/>
              <a:t>sulphate</a:t>
            </a:r>
            <a:r>
              <a:rPr lang="en-US" dirty="0" smtClean="0"/>
              <a:t> and ammonium nitrate</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smtClean="0"/>
              <a:t>Urea from synthetic ammonia</a:t>
            </a:r>
          </a:p>
          <a:p>
            <a:pPr lvl="0"/>
            <a:r>
              <a:rPr lang="en-US" dirty="0" smtClean="0"/>
              <a:t>Manufacture of nitric acid by ammonia</a:t>
            </a:r>
          </a:p>
          <a:p>
            <a:pPr lvl="0"/>
            <a:r>
              <a:rPr lang="en-US" dirty="0" smtClean="0"/>
              <a:t>Manufacture of calcium </a:t>
            </a:r>
            <a:r>
              <a:rPr lang="en-US" dirty="0" err="1" smtClean="0"/>
              <a:t>cyanamide</a:t>
            </a:r>
            <a:r>
              <a:rPr lang="en-US" dirty="0" smtClean="0"/>
              <a:t> or </a:t>
            </a:r>
            <a:r>
              <a:rPr lang="en-US" dirty="0" err="1" smtClean="0"/>
              <a:t>nitrolim</a:t>
            </a:r>
            <a:r>
              <a:rPr lang="en-US" dirty="0" smtClean="0"/>
              <a:t>.</a:t>
            </a:r>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Source of fertilizer:</a:t>
            </a:r>
            <a:endParaRPr lang="en-US" dirty="0"/>
          </a:p>
        </p:txBody>
      </p:sp>
      <p:sp>
        <p:nvSpPr>
          <p:cNvPr id="3" name="Content Placeholder 2"/>
          <p:cNvSpPr>
            <a:spLocks noGrp="1"/>
          </p:cNvSpPr>
          <p:nvPr>
            <p:ph idx="1"/>
          </p:nvPr>
        </p:nvSpPr>
        <p:spPr/>
        <p:txBody>
          <a:bodyPr/>
          <a:lstStyle/>
          <a:p>
            <a:pPr>
              <a:buNone/>
            </a:pPr>
            <a:r>
              <a:rPr lang="en-US" b="1" dirty="0" smtClean="0"/>
              <a:t>I)  </a:t>
            </a:r>
            <a:r>
              <a:rPr lang="en-US" b="1" u="sng" dirty="0" smtClean="0"/>
              <a:t>Natural</a:t>
            </a:r>
            <a:endParaRPr lang="en-US" dirty="0" smtClean="0"/>
          </a:p>
          <a:p>
            <a:pPr>
              <a:buNone/>
            </a:pPr>
            <a:r>
              <a:rPr lang="en-US" b="1" dirty="0" smtClean="0"/>
              <a:t>         a) Plant matter- </a:t>
            </a:r>
            <a:r>
              <a:rPr lang="en-US" dirty="0" smtClean="0"/>
              <a:t>oil cakes</a:t>
            </a:r>
          </a:p>
          <a:p>
            <a:pPr>
              <a:buNone/>
            </a:pPr>
            <a:r>
              <a:rPr lang="en-US" b="1" dirty="0" smtClean="0"/>
              <a:t>         b) Farm yard manures-</a:t>
            </a:r>
            <a:r>
              <a:rPr lang="en-US" dirty="0" smtClean="0"/>
              <a:t>Cow dung, sheep dung and human excretions</a:t>
            </a:r>
          </a:p>
          <a:p>
            <a:pPr>
              <a:buNone/>
            </a:pPr>
            <a:r>
              <a:rPr lang="en-US" b="1" dirty="0" smtClean="0"/>
              <a:t>         c) Animal matter-</a:t>
            </a:r>
            <a:r>
              <a:rPr lang="en-US" dirty="0" smtClean="0"/>
              <a:t> Powdered dry fish, red dry blood from slaughter house.</a:t>
            </a:r>
          </a:p>
          <a:p>
            <a:pPr>
              <a:buNone/>
            </a:pPr>
            <a:r>
              <a:rPr lang="en-US" b="1" dirty="0" smtClean="0"/>
              <a:t>         d) Guano –</a:t>
            </a:r>
            <a:r>
              <a:rPr lang="en-US" dirty="0" smtClean="0"/>
              <a:t> Bird’s excrement, fish refuge, fish hones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II</a:t>
            </a:r>
            <a:r>
              <a:rPr lang="en-US" b="1" u="sng" dirty="0" smtClean="0"/>
              <a:t>) Natural Organic Fertilizers</a:t>
            </a:r>
            <a:endParaRPr lang="en-US" dirty="0"/>
          </a:p>
        </p:txBody>
      </p:sp>
      <p:sp>
        <p:nvSpPr>
          <p:cNvPr id="3" name="Content Placeholder 2"/>
          <p:cNvSpPr>
            <a:spLocks noGrp="1"/>
          </p:cNvSpPr>
          <p:nvPr>
            <p:ph idx="1"/>
          </p:nvPr>
        </p:nvSpPr>
        <p:spPr/>
        <p:txBody>
          <a:bodyPr/>
          <a:lstStyle/>
          <a:p>
            <a:pPr lvl="0">
              <a:buNone/>
            </a:pPr>
            <a:r>
              <a:rPr lang="en-US" dirty="0" smtClean="0"/>
              <a:t>Chile salt peter : NaNO</a:t>
            </a:r>
            <a:r>
              <a:rPr lang="en-US" baseline="-25000" dirty="0" smtClean="0"/>
              <a:t>3</a:t>
            </a:r>
            <a:endParaRPr lang="en-US" dirty="0" smtClean="0"/>
          </a:p>
          <a:p>
            <a:pPr lvl="0">
              <a:buNone/>
            </a:pPr>
            <a:r>
              <a:rPr lang="en-US" dirty="0" smtClean="0"/>
              <a:t>Rock phosphates : </a:t>
            </a:r>
          </a:p>
          <a:p>
            <a:pPr>
              <a:buNone/>
            </a:pPr>
            <a:r>
              <a:rPr lang="en-US" dirty="0" smtClean="0"/>
              <a:t>                  Insoluble in water, finely divided, weathers rapidly</a:t>
            </a:r>
          </a:p>
          <a:p>
            <a:pPr lvl="0">
              <a:buNone/>
            </a:pPr>
            <a:r>
              <a:rPr lang="en-US" dirty="0" smtClean="0"/>
              <a:t>Potassium salts : </a:t>
            </a:r>
          </a:p>
          <a:p>
            <a:pPr>
              <a:buNone/>
            </a:pPr>
            <a:r>
              <a:rPr lang="en-US" dirty="0" smtClean="0"/>
              <a:t>        Wood ash and waste materials of sugar beet crops.</a:t>
            </a:r>
          </a:p>
          <a:p>
            <a:pPr>
              <a:buNone/>
            </a:pPr>
            <a:r>
              <a:rPr lang="en-US" b="1" dirty="0" smtClean="0"/>
              <a:t>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Nitrogenous fertilizers</a:t>
            </a:r>
            <a:endParaRPr lang="en-US" dirty="0"/>
          </a:p>
        </p:txBody>
      </p:sp>
      <p:sp>
        <p:nvSpPr>
          <p:cNvPr id="3" name="Content Placeholder 2"/>
          <p:cNvSpPr>
            <a:spLocks noGrp="1"/>
          </p:cNvSpPr>
          <p:nvPr>
            <p:ph idx="1"/>
          </p:nvPr>
        </p:nvSpPr>
        <p:spPr/>
        <p:txBody>
          <a:bodyPr>
            <a:normAutofit lnSpcReduction="10000"/>
          </a:bodyPr>
          <a:lstStyle/>
          <a:p>
            <a:pPr lvl="0">
              <a:buNone/>
            </a:pPr>
            <a:r>
              <a:rPr lang="en-US" b="1" u="sng" dirty="0" smtClean="0"/>
              <a:t>Ammonium </a:t>
            </a:r>
            <a:r>
              <a:rPr lang="en-US" b="1" u="sng" dirty="0" err="1" smtClean="0"/>
              <a:t>sulphate</a:t>
            </a:r>
            <a:r>
              <a:rPr lang="en-US" b="1" u="sng" dirty="0" smtClean="0"/>
              <a:t>: (NH</a:t>
            </a:r>
            <a:r>
              <a:rPr lang="en-US" b="1" u="sng" baseline="-25000" dirty="0" smtClean="0"/>
              <a:t>4</a:t>
            </a:r>
            <a:r>
              <a:rPr lang="en-US" b="1" u="sng" dirty="0" smtClean="0"/>
              <a:t>)</a:t>
            </a:r>
            <a:r>
              <a:rPr lang="en-US" b="1" u="sng" baseline="-25000" dirty="0" smtClean="0"/>
              <a:t>2</a:t>
            </a:r>
            <a:r>
              <a:rPr lang="en-US" b="1" u="sng" dirty="0" smtClean="0"/>
              <a:t>SO</a:t>
            </a:r>
            <a:r>
              <a:rPr lang="en-US" b="1" u="sng" baseline="-25000" dirty="0" smtClean="0"/>
              <a:t>4</a:t>
            </a:r>
            <a:endParaRPr lang="en-US" dirty="0" smtClean="0"/>
          </a:p>
          <a:p>
            <a:pPr>
              <a:buNone/>
            </a:pPr>
            <a:r>
              <a:rPr lang="en-US" dirty="0" smtClean="0"/>
              <a:t>                         This is manufactured by passing ammonia gas into 60% H</a:t>
            </a:r>
            <a:r>
              <a:rPr lang="en-US" baseline="-25000" dirty="0" smtClean="0"/>
              <a:t>2</a:t>
            </a:r>
            <a:r>
              <a:rPr lang="en-US" dirty="0" smtClean="0"/>
              <a:t>SO</a:t>
            </a:r>
            <a:r>
              <a:rPr lang="en-US" baseline="-25000" dirty="0" smtClean="0"/>
              <a:t>4</a:t>
            </a:r>
            <a:r>
              <a:rPr lang="en-US" dirty="0" smtClean="0"/>
              <a:t> solution. On large scale it is prepared by passing ammonia into a suspension of gypsum powder in water and then passing CO</a:t>
            </a:r>
            <a:r>
              <a:rPr lang="en-US" baseline="-25000" dirty="0" smtClean="0"/>
              <a:t>2 </a:t>
            </a:r>
            <a:r>
              <a:rPr lang="en-US" dirty="0" smtClean="0"/>
              <a:t>through the liquid. Then separate CaCO</a:t>
            </a:r>
            <a:r>
              <a:rPr lang="en-US" baseline="-25000" dirty="0" smtClean="0"/>
              <a:t>3</a:t>
            </a:r>
            <a:r>
              <a:rPr lang="en-US" dirty="0" smtClean="0"/>
              <a:t> formed. Ammonium </a:t>
            </a:r>
            <a:r>
              <a:rPr lang="en-US" dirty="0" err="1" smtClean="0"/>
              <a:t>sulphate</a:t>
            </a:r>
            <a:r>
              <a:rPr lang="en-US" dirty="0" smtClean="0"/>
              <a:t> solution on evaporation gives needle shaped crystal.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Need for fertilizer:</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Plants need the following substances for their growth: water, nitrogen compounds, potassium compounds, C, H, O</a:t>
            </a:r>
            <a:r>
              <a:rPr lang="en-US" baseline="-25000" dirty="0" smtClean="0"/>
              <a:t>2</a:t>
            </a:r>
            <a:r>
              <a:rPr lang="en-US" dirty="0" smtClean="0"/>
              <a:t>, Ca, Mg, S, Zn, Boron, Cu, </a:t>
            </a:r>
            <a:r>
              <a:rPr lang="en-US" dirty="0" err="1" smtClean="0"/>
              <a:t>Mn</a:t>
            </a:r>
            <a:r>
              <a:rPr lang="en-US" dirty="0" smtClean="0"/>
              <a:t>, Mo, </a:t>
            </a:r>
            <a:r>
              <a:rPr lang="en-US" dirty="0" err="1" smtClean="0"/>
              <a:t>Cl</a:t>
            </a:r>
            <a:r>
              <a:rPr lang="en-US" dirty="0" smtClean="0"/>
              <a:t>, Fe etc. C, H, and O</a:t>
            </a:r>
            <a:r>
              <a:rPr lang="en-US" baseline="-25000" dirty="0" smtClean="0"/>
              <a:t>2</a:t>
            </a:r>
            <a:r>
              <a:rPr lang="en-US" dirty="0" smtClean="0"/>
              <a:t> are derived from air and water and are called as natural nutrients.</a:t>
            </a:r>
          </a:p>
          <a:p>
            <a:r>
              <a:rPr lang="en-US" dirty="0" smtClean="0"/>
              <a:t>N, P, and potassium are consumed in large amounts and so they are called as primary nutrients. Ca, Mg and S are secondary nutrients. Rest of the elements is required in minute amounts so they are called as micro nutrients. </a:t>
            </a:r>
          </a:p>
          <a:p>
            <a:pPr>
              <a:buNone/>
            </a:pP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Action as fertilizer</a:t>
            </a:r>
            <a:endParaRPr lang="en-US" dirty="0"/>
          </a:p>
        </p:txBody>
      </p:sp>
      <p:sp>
        <p:nvSpPr>
          <p:cNvPr id="3" name="Content Placeholder 2"/>
          <p:cNvSpPr>
            <a:spLocks noGrp="1"/>
          </p:cNvSpPr>
          <p:nvPr>
            <p:ph idx="1"/>
          </p:nvPr>
        </p:nvSpPr>
        <p:spPr/>
        <p:txBody>
          <a:bodyPr/>
          <a:lstStyle/>
          <a:p>
            <a:r>
              <a:rPr lang="en-US" dirty="0" smtClean="0"/>
              <a:t>It reacts with lime of the soil to form ammonium hydroxide, this then gets oxidized by air with the help of </a:t>
            </a:r>
            <a:r>
              <a:rPr lang="en-US" dirty="0" err="1" smtClean="0"/>
              <a:t>nitrolifying</a:t>
            </a:r>
            <a:r>
              <a:rPr lang="en-US" dirty="0" smtClean="0"/>
              <a:t> bacteria into nitrous acid and then to nitrites. And these are then oxidized to nitric acid and nitrates. Nitric acid is converted to calcium nitrate and potassium nitrate in the soil. Most plants takes up nitrogen in the form of soluble nitrates.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a:t>
            </a:r>
            <a:r>
              <a:rPr lang="en-US" b="1" u="sng" dirty="0" smtClean="0"/>
              <a:t>Double salt of ammonium </a:t>
            </a:r>
            <a:r>
              <a:rPr lang="en-US" b="1" u="sng" dirty="0" err="1" smtClean="0"/>
              <a:t>sulphate</a:t>
            </a:r>
            <a:r>
              <a:rPr lang="en-US" b="1" u="sng" dirty="0" smtClean="0"/>
              <a:t> and ammonium nitrate</a:t>
            </a:r>
            <a:endParaRPr lang="en-US" dirty="0"/>
          </a:p>
        </p:txBody>
      </p:sp>
      <p:sp>
        <p:nvSpPr>
          <p:cNvPr id="3" name="Content Placeholder 2"/>
          <p:cNvSpPr>
            <a:spLocks noGrp="1"/>
          </p:cNvSpPr>
          <p:nvPr>
            <p:ph idx="1"/>
          </p:nvPr>
        </p:nvSpPr>
        <p:spPr/>
        <p:txBody>
          <a:bodyPr/>
          <a:lstStyle/>
          <a:p>
            <a:r>
              <a:rPr lang="en-US" dirty="0" smtClean="0"/>
              <a:t>Ammonium </a:t>
            </a:r>
            <a:r>
              <a:rPr lang="en-US" dirty="0" err="1" smtClean="0"/>
              <a:t>sulphate</a:t>
            </a:r>
            <a:r>
              <a:rPr lang="en-US" dirty="0" smtClean="0"/>
              <a:t> is manufactured as above. Ammonium nitrate is prepared from the reaction between ammonia and nitric acid. Mix these two we get the  valuable double salt  fertilizer. Ammonium nitrate is and explosive so if used as a single fertilizer add calcium carbonate (this mixture is called nitro chalk) or ammonium </a:t>
            </a:r>
            <a:r>
              <a:rPr lang="en-US" dirty="0" err="1" smtClean="0"/>
              <a:t>sulphate</a:t>
            </a:r>
            <a:r>
              <a:rPr lang="en-US" dirty="0" smtClean="0"/>
              <a: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t>
            </a:r>
            <a:r>
              <a:rPr lang="en-US" b="1" u="sng" dirty="0" smtClean="0"/>
              <a:t>Urea</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This is manufactured by the action of ammonia with carbon dioxide under high pressure and at a temperature 200-210</a:t>
            </a:r>
            <a:r>
              <a:rPr lang="en-US" baseline="30000" dirty="0" smtClean="0"/>
              <a:t>o</a:t>
            </a:r>
            <a:r>
              <a:rPr lang="en-US" dirty="0" smtClean="0"/>
              <a:t>C. This is an exothermic reaction. At ordinary pressure the reaction is slow and in the presence of water, ammonium carbonate is formed. At high temperatures ammonium carbonate formed decomposes to urea and water. This method gives a high yield.</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also manufactured by the action of liquid ammonia with carbon dioxide at 180</a:t>
            </a:r>
            <a:r>
              <a:rPr lang="en-US" baseline="30000" dirty="0" smtClean="0"/>
              <a:t>o</a:t>
            </a:r>
            <a:r>
              <a:rPr lang="en-US" dirty="0" smtClean="0"/>
              <a:t>C. The yield by this method is only37%. So ammonia and carbon dioxide are left out, and these two are converted to ammonium carbonate. This on treatment with dilute nitric acid gives ammonium nitrate and carbon dioxide. Carbon dioxide formed can be recycled.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This fertilizer is less hygroscopic than ammonium nitrate. If </a:t>
            </a:r>
            <a:r>
              <a:rPr lang="en-US" dirty="0" err="1" smtClean="0"/>
              <a:t>biuret</a:t>
            </a:r>
            <a:r>
              <a:rPr lang="en-US" dirty="0" smtClean="0"/>
              <a:t> (NH</a:t>
            </a:r>
            <a:r>
              <a:rPr lang="en-US" baseline="-25000" dirty="0" smtClean="0"/>
              <a:t>2</a:t>
            </a:r>
            <a:r>
              <a:rPr lang="en-US" dirty="0" smtClean="0"/>
              <a:t>CONHCONH</a:t>
            </a:r>
            <a:r>
              <a:rPr lang="en-US" baseline="-25000" dirty="0" smtClean="0"/>
              <a:t>2</a:t>
            </a:r>
            <a:r>
              <a:rPr lang="en-US" dirty="0" smtClean="0"/>
              <a:t>) is a component of urea, it is toxic to plants like citrus crops. This fertilizer is easily </a:t>
            </a:r>
            <a:r>
              <a:rPr lang="en-US" dirty="0" err="1" smtClean="0"/>
              <a:t>hydrolysed</a:t>
            </a:r>
            <a:r>
              <a:rPr lang="en-US" dirty="0" smtClean="0"/>
              <a:t> and loses ammonia to atmosphere, generally at high temperature. It is slow in conversion to nitrates in soils compared to ammonium nitrate and ammonium </a:t>
            </a:r>
            <a:r>
              <a:rPr lang="en-US" dirty="0" err="1" smtClean="0"/>
              <a:t>sulphate</a:t>
            </a:r>
            <a:r>
              <a:rPr lang="en-US" dirty="0" smtClean="0"/>
              <a: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u="sng" dirty="0" smtClean="0"/>
              <a:t>Calcium </a:t>
            </a:r>
            <a:r>
              <a:rPr lang="en-US" b="1" u="sng" dirty="0" err="1" smtClean="0"/>
              <a:t>cyanamide</a:t>
            </a:r>
            <a:r>
              <a:rPr lang="en-US" b="1" u="sng" dirty="0" smtClean="0"/>
              <a:t> : Ca(CN)</a:t>
            </a:r>
            <a:r>
              <a:rPr lang="en-US" b="1" u="sng" baseline="-25000" dirty="0" smtClean="0"/>
              <a:t>2</a:t>
            </a:r>
            <a:endParaRPr lang="en-US" dirty="0"/>
          </a:p>
        </p:txBody>
      </p:sp>
      <p:sp>
        <p:nvSpPr>
          <p:cNvPr id="3" name="Content Placeholder 2"/>
          <p:cNvSpPr>
            <a:spLocks noGrp="1"/>
          </p:cNvSpPr>
          <p:nvPr>
            <p:ph idx="1"/>
          </p:nvPr>
        </p:nvSpPr>
        <p:spPr/>
        <p:txBody>
          <a:bodyPr/>
          <a:lstStyle/>
          <a:p>
            <a:r>
              <a:rPr lang="en-US" dirty="0" smtClean="0"/>
              <a:t>This has 21% of nitrogen. This is manufactured by combining lime and coke in an electric furnace, gives calcium carbide. Treat this calcium carbide with nitrogen to produce calcium </a:t>
            </a:r>
            <a:r>
              <a:rPr lang="en-US" dirty="0" err="1" smtClean="0"/>
              <a:t>cyanamide</a:t>
            </a:r>
            <a:r>
              <a:rPr lang="en-US" dirty="0" smtClean="0"/>
              <a:t>. </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Calcium </a:t>
            </a:r>
            <a:r>
              <a:rPr lang="en-US" dirty="0" err="1" smtClean="0"/>
              <a:t>cyanamide</a:t>
            </a:r>
            <a:r>
              <a:rPr lang="en-US" dirty="0" smtClean="0"/>
              <a:t> mixed with carbon is called </a:t>
            </a:r>
            <a:r>
              <a:rPr lang="en-US" dirty="0" err="1" smtClean="0"/>
              <a:t>nitrolim</a:t>
            </a:r>
            <a:r>
              <a:rPr lang="en-US" dirty="0" smtClean="0"/>
              <a:t>, which is used as a nitrogenous fertilizer. Calcium </a:t>
            </a:r>
            <a:r>
              <a:rPr lang="en-US" dirty="0" err="1" smtClean="0"/>
              <a:t>cyanamide</a:t>
            </a:r>
            <a:r>
              <a:rPr lang="en-US" dirty="0" smtClean="0"/>
              <a:t> is a good fertilizer since it slowly converts to ammonia and nitrates, so prolonged action.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In soil it first changes into calcium carbonate and </a:t>
            </a:r>
            <a:r>
              <a:rPr lang="en-US" dirty="0" err="1" smtClean="0"/>
              <a:t>cyanamide</a:t>
            </a:r>
            <a:r>
              <a:rPr lang="en-US" dirty="0" smtClean="0"/>
              <a:t>. The </a:t>
            </a:r>
            <a:r>
              <a:rPr lang="en-US" dirty="0" err="1" smtClean="0"/>
              <a:t>cyanamide</a:t>
            </a:r>
            <a:r>
              <a:rPr lang="en-US" dirty="0" smtClean="0"/>
              <a:t> formed reacts with water to form urea. Urea is hydrolyzed by water by </a:t>
            </a:r>
            <a:r>
              <a:rPr lang="en-US" dirty="0" err="1" smtClean="0"/>
              <a:t>urase</a:t>
            </a:r>
            <a:r>
              <a:rPr lang="en-US" dirty="0" smtClean="0"/>
              <a:t> enzyme and forms ammonia. Ammonia formed is converted into nitrates by nitrifying bacteria.</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a:t>
            </a:r>
            <a:r>
              <a:rPr lang="en-US" b="1" u="sng" dirty="0" smtClean="0"/>
              <a:t>Calcium ammonium nitrate (CAN)</a:t>
            </a:r>
            <a:endParaRPr lang="en-US" dirty="0"/>
          </a:p>
        </p:txBody>
      </p:sp>
      <p:sp>
        <p:nvSpPr>
          <p:cNvPr id="3" name="Content Placeholder 2"/>
          <p:cNvSpPr>
            <a:spLocks noGrp="1"/>
          </p:cNvSpPr>
          <p:nvPr>
            <p:ph idx="1"/>
          </p:nvPr>
        </p:nvSpPr>
        <p:spPr/>
        <p:txBody>
          <a:bodyPr/>
          <a:lstStyle/>
          <a:p>
            <a:r>
              <a:rPr lang="en-US" dirty="0" smtClean="0"/>
              <a:t>This is manufactured by reacting lime stone with concentrated nitric acid. Ammonia is added to neutralize excess acid, and evaporate the resulting solution. Then convert the melt into flakes, the double salt 5Ca(NO</a:t>
            </a:r>
            <a:r>
              <a:rPr lang="en-US" baseline="-25000" dirty="0" smtClean="0"/>
              <a:t>3</a:t>
            </a:r>
            <a:r>
              <a:rPr lang="en-US" dirty="0" smtClean="0"/>
              <a:t>)</a:t>
            </a:r>
            <a:r>
              <a:rPr lang="en-US" baseline="-25000" dirty="0" smtClean="0"/>
              <a:t>2</a:t>
            </a:r>
            <a:r>
              <a:rPr lang="en-US" dirty="0" smtClean="0"/>
              <a:t>. NH</a:t>
            </a:r>
            <a:r>
              <a:rPr lang="en-US" baseline="-25000" dirty="0" smtClean="0"/>
              <a:t>4</a:t>
            </a:r>
            <a:r>
              <a:rPr lang="en-US" dirty="0" smtClean="0"/>
              <a:t>NO</a:t>
            </a:r>
            <a:r>
              <a:rPr lang="en-US" baseline="-25000" dirty="0" smtClean="0"/>
              <a:t>3</a:t>
            </a:r>
            <a:r>
              <a:rPr lang="en-US" dirty="0" smtClean="0"/>
              <a:t> is formed. This is more useful than calcium nitrate since this has only 15.5% 0f nitrogen but CAN has 19% of nitrogen.</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Ammonium nitrate is first prepared by reacting ammonia and nitric acid. Neutralize the un reacted nitric acid by adding calcium carbonate and cool , CAN separates out. Granules of CAN are coated with a thin layer of soap stone which acts as a protective coating and prevents absorption of moisture during storage and transportation.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Soil becomes exhausted, drained by successive crops and so loses the vital minerals present in it. So fertilizers are added to </a:t>
            </a:r>
            <a:r>
              <a:rPr lang="en-US" dirty="0" err="1" smtClean="0"/>
              <a:t>i</a:t>
            </a:r>
            <a:r>
              <a:rPr lang="en-US" dirty="0" smtClean="0"/>
              <a:t>) replenish the loss due to plant growth ii) increases the fertility of soils iii) maintain the P</a:t>
            </a:r>
            <a:r>
              <a:rPr lang="en-US" baseline="30000" dirty="0" smtClean="0"/>
              <a:t>H</a:t>
            </a:r>
            <a:r>
              <a:rPr lang="en-US" dirty="0" smtClean="0"/>
              <a:t> of the soil in 7-8, to facilitate optimum growth and health  iv) supply them additional tonic and good food, so that plants grow healthier and gives better yield.</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a:t>
            </a:r>
            <a:r>
              <a:rPr lang="en-US" b="1" u="sng" dirty="0" smtClean="0"/>
              <a:t>Sodium nitrate: NaNO</a:t>
            </a:r>
            <a:r>
              <a:rPr lang="en-US" b="1" u="sng" baseline="-25000" dirty="0" smtClean="0"/>
              <a:t>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This has 16% of nitrogen, rarely used and mined from Chile. This if used as fertilizer reduces the acidity of the soil.</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7) Ammonium chloride: NH</a:t>
            </a:r>
            <a:r>
              <a:rPr lang="en-US" b="1" u="sng" baseline="-25000" dirty="0" smtClean="0"/>
              <a:t>4</a:t>
            </a:r>
            <a:r>
              <a:rPr lang="en-US" b="1" u="sng" dirty="0" smtClean="0"/>
              <a:t>Cl</a:t>
            </a:r>
            <a:endParaRPr lang="en-US" dirty="0"/>
          </a:p>
        </p:txBody>
      </p:sp>
      <p:sp>
        <p:nvSpPr>
          <p:cNvPr id="3" name="Content Placeholder 2"/>
          <p:cNvSpPr>
            <a:spLocks noGrp="1"/>
          </p:cNvSpPr>
          <p:nvPr>
            <p:ph idx="1"/>
          </p:nvPr>
        </p:nvSpPr>
        <p:spPr/>
        <p:txBody>
          <a:bodyPr/>
          <a:lstStyle/>
          <a:p>
            <a:r>
              <a:rPr lang="en-US" dirty="0" smtClean="0"/>
              <a:t>This has 26% of nitrogen, and prepared by reacting ammonia with hydrochloric acid.</a:t>
            </a:r>
          </a:p>
          <a:p>
            <a:pPr>
              <a:buNone/>
            </a:pPr>
            <a:r>
              <a:rPr lang="en-US" b="1" dirty="0" smtClean="0"/>
              <a:t> </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Phosphate fertilizers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b="1" u="sng" dirty="0" smtClean="0"/>
              <a:t>1) Super phosphates</a:t>
            </a:r>
            <a:r>
              <a:rPr lang="en-US" b="1" dirty="0" smtClean="0"/>
              <a:t>:</a:t>
            </a:r>
            <a:endParaRPr lang="en-US" dirty="0" smtClean="0"/>
          </a:p>
          <a:p>
            <a:pPr>
              <a:buNone/>
            </a:pPr>
            <a:r>
              <a:rPr lang="en-US" dirty="0" smtClean="0"/>
              <a:t>                   These are soluble phosphates of calcium. There are three types namely; mono, </a:t>
            </a:r>
            <a:r>
              <a:rPr lang="en-US" dirty="0" err="1" smtClean="0"/>
              <a:t>di</a:t>
            </a:r>
            <a:r>
              <a:rPr lang="en-US" dirty="0" smtClean="0"/>
              <a:t> and tri super phosphates. Among these only mono calcium phosphate is soluble.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Phosphatic</a:t>
            </a:r>
            <a:r>
              <a:rPr lang="en-US" dirty="0" smtClean="0"/>
              <a:t> fertilizers are taken up by the plants in the soluble form. When tri calcium phosphate in the form of bone-meal or rock phosphate powder is applied to the soil it is slowly transformed into mono calcium phosphate and then the soluble phosphate is taken by the plant.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avoid this slow process rock phosphate is transformed quickly into soluble phosphate when applied to the soil. This artificially prepared mono calcium phosphate is called as super phosphate. Commercial super phosphate is a mixture of mono calcium super phosphate and calcium </a:t>
            </a:r>
            <a:r>
              <a:rPr lang="en-US" dirty="0" err="1" smtClean="0"/>
              <a:t>sulphate</a:t>
            </a:r>
            <a:r>
              <a:rPr lang="en-US" dirty="0" smtClean="0"/>
              <a:t>. It contains 16% of P</a:t>
            </a:r>
            <a:r>
              <a:rPr lang="en-US" baseline="-25000" dirty="0" smtClean="0"/>
              <a:t>2</a:t>
            </a:r>
            <a:r>
              <a:rPr lang="en-US" dirty="0" smtClean="0"/>
              <a:t>O</a:t>
            </a:r>
            <a:r>
              <a:rPr lang="en-US" baseline="-25000" dirty="0" smtClean="0"/>
              <a:t>5</a:t>
            </a:r>
            <a:r>
              <a:rPr lang="en-US" dirty="0" smtClean="0"/>
              <a:t>.</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a:t>
            </a:r>
            <a:r>
              <a:rPr lang="en-US" b="1" u="sng" dirty="0" smtClean="0"/>
              <a:t>Normal super phosphate:</a:t>
            </a:r>
            <a:endParaRPr lang="en-US" dirty="0"/>
          </a:p>
        </p:txBody>
      </p:sp>
      <p:sp>
        <p:nvSpPr>
          <p:cNvPr id="3" name="Content Placeholder 2"/>
          <p:cNvSpPr>
            <a:spLocks noGrp="1"/>
          </p:cNvSpPr>
          <p:nvPr>
            <p:ph idx="1"/>
          </p:nvPr>
        </p:nvSpPr>
        <p:spPr/>
        <p:txBody>
          <a:bodyPr/>
          <a:lstStyle/>
          <a:p>
            <a:r>
              <a:rPr lang="en-US" dirty="0" smtClean="0"/>
              <a:t>The soluble calcium phosphate prepared by reacting rock phosphate with </a:t>
            </a:r>
            <a:r>
              <a:rPr lang="en-US" dirty="0" err="1" smtClean="0"/>
              <a:t>sulphuric</a:t>
            </a:r>
            <a:r>
              <a:rPr lang="en-US" dirty="0" smtClean="0"/>
              <a:t> acid is called super phosphate. Normal super phosphate is manufactured by mixing equal quantities of powdered phosphate rock and </a:t>
            </a:r>
            <a:r>
              <a:rPr lang="en-US" dirty="0" err="1" smtClean="0"/>
              <a:t>sulphuric</a:t>
            </a:r>
            <a:r>
              <a:rPr lang="en-US" dirty="0" smtClean="0"/>
              <a:t> acid in a cast iron mixer. </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Mix the contents for five minutes and leave for a day, a solid mass is formed. The phosphate rock used should contain 20% P</a:t>
            </a:r>
            <a:r>
              <a:rPr lang="en-US" baseline="-25000" dirty="0" smtClean="0"/>
              <a:t>2</a:t>
            </a:r>
            <a:r>
              <a:rPr lang="en-US" dirty="0" smtClean="0"/>
              <a:t>O</a:t>
            </a:r>
            <a:r>
              <a:rPr lang="en-US" baseline="-25000" dirty="0" smtClean="0"/>
              <a:t>5</a:t>
            </a:r>
            <a:r>
              <a:rPr lang="en-US" dirty="0" smtClean="0"/>
              <a:t>. Normally the rock containing 33.5% P</a:t>
            </a:r>
            <a:r>
              <a:rPr lang="en-US" baseline="-25000" dirty="0" smtClean="0"/>
              <a:t>2</a:t>
            </a:r>
            <a:r>
              <a:rPr lang="en-US" dirty="0" smtClean="0"/>
              <a:t>O</a:t>
            </a:r>
            <a:r>
              <a:rPr lang="en-US" baseline="-25000" dirty="0" smtClean="0"/>
              <a:t>5</a:t>
            </a:r>
            <a:r>
              <a:rPr lang="en-US" dirty="0" smtClean="0"/>
              <a:t> is used, and 93-98% </a:t>
            </a:r>
            <a:r>
              <a:rPr lang="en-US" dirty="0" err="1" smtClean="0"/>
              <a:t>sulphuric</a:t>
            </a:r>
            <a:r>
              <a:rPr lang="en-US" dirty="0" smtClean="0"/>
              <a:t> acid is used.</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t>
            </a:r>
            <a:r>
              <a:rPr lang="en-US" b="1" u="sng" dirty="0" smtClean="0"/>
              <a:t>Triple super phosphate or concentrated super phosphate Ca (H</a:t>
            </a:r>
            <a:r>
              <a:rPr lang="en-US" b="1" u="sng" baseline="-25000" dirty="0" smtClean="0"/>
              <a:t>2</a:t>
            </a:r>
            <a:r>
              <a:rPr lang="en-US" b="1" u="sng" dirty="0" smtClean="0"/>
              <a:t>PO</a:t>
            </a:r>
            <a:r>
              <a:rPr lang="en-US" b="1" u="sng" baseline="-25000" dirty="0" smtClean="0"/>
              <a:t>4</a:t>
            </a:r>
            <a:r>
              <a:rPr lang="en-US" b="1" u="sng" dirty="0" smtClean="0"/>
              <a:t>)</a:t>
            </a:r>
            <a:r>
              <a:rPr lang="en-US" b="1" u="sng" baseline="-25000" dirty="0" smtClean="0"/>
              <a:t>2</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This has 44-47% of P</a:t>
            </a:r>
            <a:r>
              <a:rPr lang="en-US" baseline="-25000" dirty="0" smtClean="0"/>
              <a:t>2</a:t>
            </a:r>
            <a:r>
              <a:rPr lang="en-US" dirty="0" smtClean="0"/>
              <a:t>O</a:t>
            </a:r>
            <a:r>
              <a:rPr lang="en-US" baseline="-25000" dirty="0" smtClean="0"/>
              <a:t>5</a:t>
            </a:r>
            <a:r>
              <a:rPr lang="en-US" dirty="0" smtClean="0"/>
              <a:t>, three times higher than normal super phosphate. This is manufactured by the action of 78% phosphoric acid (has 52-54% P</a:t>
            </a:r>
            <a:r>
              <a:rPr lang="en-US" baseline="-25000" dirty="0" smtClean="0"/>
              <a:t>2</a:t>
            </a:r>
            <a:r>
              <a:rPr lang="en-US" dirty="0" smtClean="0"/>
              <a:t>O</a:t>
            </a:r>
            <a:r>
              <a:rPr lang="en-US" baseline="-25000" dirty="0" smtClean="0"/>
              <a:t>5</a:t>
            </a:r>
            <a:r>
              <a:rPr lang="en-US" dirty="0" smtClean="0"/>
              <a:t>) on finely divided calcium phosphate or phosphate rock containing 32.5-33% of P</a:t>
            </a:r>
            <a:r>
              <a:rPr lang="en-US" baseline="-25000" dirty="0" smtClean="0"/>
              <a:t>2</a:t>
            </a:r>
            <a:r>
              <a:rPr lang="en-US" dirty="0" smtClean="0"/>
              <a:t>O</a:t>
            </a:r>
            <a:r>
              <a:rPr lang="en-US" baseline="-25000" dirty="0" smtClean="0"/>
              <a:t>5</a:t>
            </a:r>
            <a:r>
              <a:rPr lang="en-US" dirty="0" smtClean="0"/>
              <a:t>. In an impure mono calcium phosphate form it is obtained from the following reaction</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Ca</a:t>
            </a:r>
            <a:r>
              <a:rPr lang="en-US" baseline="-25000" dirty="0" smtClean="0"/>
              <a:t>10 </a:t>
            </a:r>
            <a:r>
              <a:rPr lang="en-US" dirty="0" smtClean="0"/>
              <a:t>(PO</a:t>
            </a:r>
            <a:r>
              <a:rPr lang="en-US" baseline="-25000" dirty="0" smtClean="0"/>
              <a:t>4</a:t>
            </a:r>
            <a:r>
              <a:rPr lang="en-US" dirty="0" smtClean="0"/>
              <a:t>)</a:t>
            </a:r>
            <a:r>
              <a:rPr lang="en-US" baseline="-25000" dirty="0" smtClean="0"/>
              <a:t>6</a:t>
            </a:r>
            <a:r>
              <a:rPr lang="en-US" dirty="0" smtClean="0"/>
              <a:t>F</a:t>
            </a:r>
            <a:r>
              <a:rPr lang="en-US" baseline="-25000" dirty="0" smtClean="0"/>
              <a:t>2</a:t>
            </a:r>
            <a:r>
              <a:rPr lang="en-US" dirty="0" smtClean="0"/>
              <a:t>  +  14H</a:t>
            </a:r>
            <a:r>
              <a:rPr lang="en-US" baseline="-25000" dirty="0" smtClean="0"/>
              <a:t>3</a:t>
            </a:r>
            <a:r>
              <a:rPr lang="en-US" dirty="0" smtClean="0"/>
              <a:t>PO</a:t>
            </a:r>
            <a:r>
              <a:rPr lang="en-US" baseline="-25000" dirty="0" smtClean="0"/>
              <a:t>4</a:t>
            </a:r>
            <a:r>
              <a:rPr lang="en-US" dirty="0" smtClean="0"/>
              <a:t>  +  10 H</a:t>
            </a:r>
            <a:r>
              <a:rPr lang="en-US" baseline="-25000" dirty="0" smtClean="0"/>
              <a:t>2</a:t>
            </a:r>
            <a:r>
              <a:rPr lang="en-US" dirty="0" smtClean="0"/>
              <a:t>O →  </a:t>
            </a:r>
            <a:r>
              <a:rPr lang="en-US" dirty="0" smtClean="0"/>
              <a:t>		10CaH</a:t>
            </a:r>
            <a:r>
              <a:rPr lang="en-US" baseline="-25000" dirty="0" smtClean="0"/>
              <a:t>4</a:t>
            </a:r>
            <a:r>
              <a:rPr lang="en-US" dirty="0" smtClean="0"/>
              <a:t>(PO</a:t>
            </a:r>
            <a:r>
              <a:rPr lang="en-US" baseline="-25000" dirty="0" smtClean="0"/>
              <a:t>4</a:t>
            </a:r>
            <a:r>
              <a:rPr lang="en-US" dirty="0" smtClean="0"/>
              <a:t>)</a:t>
            </a:r>
            <a:r>
              <a:rPr lang="en-US" baseline="-25000" dirty="0" smtClean="0"/>
              <a:t>2</a:t>
            </a:r>
            <a:r>
              <a:rPr lang="en-US" dirty="0" smtClean="0"/>
              <a:t>. H</a:t>
            </a:r>
            <a:r>
              <a:rPr lang="en-US" baseline="-25000" dirty="0" smtClean="0"/>
              <a:t>2</a:t>
            </a:r>
            <a:r>
              <a:rPr lang="en-US" dirty="0" smtClean="0"/>
              <a:t>O   +   2 HF</a:t>
            </a:r>
          </a:p>
          <a:p>
            <a:pPr>
              <a:buNone/>
            </a:pPr>
            <a:r>
              <a:rPr lang="en-US" dirty="0" smtClean="0"/>
              <a:t>             </a:t>
            </a:r>
            <a:r>
              <a:rPr lang="en-US" dirty="0" smtClean="0"/>
              <a:t>Its property depends on the type of rock and acid used for the production and on granular of non granular nature of the product.</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a:t>
            </a:r>
            <a:r>
              <a:rPr lang="en-US" b="1" u="sng" dirty="0" smtClean="0"/>
              <a:t>Ammonium phosphate</a:t>
            </a:r>
            <a:endParaRPr lang="en-US" dirty="0"/>
          </a:p>
        </p:txBody>
      </p:sp>
      <p:sp>
        <p:nvSpPr>
          <p:cNvPr id="3" name="Content Placeholder 2"/>
          <p:cNvSpPr>
            <a:spLocks noGrp="1"/>
          </p:cNvSpPr>
          <p:nvPr>
            <p:ph idx="1"/>
          </p:nvPr>
        </p:nvSpPr>
        <p:spPr/>
        <p:txBody>
          <a:bodyPr/>
          <a:lstStyle/>
          <a:p>
            <a:pPr lvl="1">
              <a:buNone/>
            </a:pPr>
            <a:r>
              <a:rPr lang="en-US" b="1" u="sng" dirty="0" smtClean="0"/>
              <a:t>1. Mono </a:t>
            </a:r>
            <a:r>
              <a:rPr lang="en-US" b="1" u="sng" dirty="0" smtClean="0"/>
              <a:t>ammonium phosphate</a:t>
            </a:r>
            <a:r>
              <a:rPr lang="en-US" b="1" dirty="0" smtClean="0"/>
              <a:t>:</a:t>
            </a:r>
          </a:p>
          <a:p>
            <a:pPr lvl="1">
              <a:buNone/>
            </a:pPr>
            <a:r>
              <a:rPr lang="en-US" dirty="0" smtClean="0"/>
              <a:t> This is prepared by the action of </a:t>
            </a:r>
            <a:r>
              <a:rPr lang="en-US" dirty="0" err="1" smtClean="0"/>
              <a:t>sulphuric</a:t>
            </a:r>
            <a:r>
              <a:rPr lang="en-US" dirty="0" smtClean="0"/>
              <a:t> acid on a mixture of calcium phosphate and ammonium </a:t>
            </a:r>
            <a:r>
              <a:rPr lang="en-US" dirty="0" err="1" smtClean="0"/>
              <a:t>sulphate</a:t>
            </a:r>
            <a:r>
              <a:rPr lang="en-US" dirty="0" smtClean="0"/>
              <a:t>. This has 12% of nitrogen and 50% of P</a:t>
            </a:r>
            <a:r>
              <a:rPr lang="en-US" baseline="-25000" dirty="0" smtClean="0"/>
              <a:t>2</a:t>
            </a:r>
            <a:r>
              <a:rPr lang="en-US" dirty="0" smtClean="0"/>
              <a:t>O</a:t>
            </a:r>
            <a:r>
              <a:rPr lang="en-US" baseline="-25000" dirty="0" smtClean="0"/>
              <a:t>5</a:t>
            </a:r>
            <a:r>
              <a:rPr lang="en-US" dirty="0" smtClean="0"/>
              <a: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 In the ancient period people used natural manures like cow dung, horse dung, urines and wastes from the stables, wood, ash etc., for replenishing the soil. Organic bacteria present in these materials produce humus and </a:t>
            </a:r>
            <a:r>
              <a:rPr lang="en-US" dirty="0" err="1" smtClean="0"/>
              <a:t>humic</a:t>
            </a:r>
            <a:r>
              <a:rPr lang="en-US" dirty="0" smtClean="0"/>
              <a:t> acid which are absorbed by the soil.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1">
              <a:buNone/>
            </a:pPr>
            <a:r>
              <a:rPr lang="en-US" b="1" u="sng" dirty="0" smtClean="0"/>
              <a:t>2. Di </a:t>
            </a:r>
            <a:r>
              <a:rPr lang="en-US" b="1" u="sng" dirty="0" smtClean="0"/>
              <a:t>ammonium phosphate:</a:t>
            </a:r>
            <a:endParaRPr lang="en-US" dirty="0" smtClean="0"/>
          </a:p>
          <a:p>
            <a:pPr>
              <a:buNone/>
            </a:pPr>
            <a:r>
              <a:rPr lang="en-US" dirty="0" smtClean="0"/>
              <a:t>                   This is prepared by passing anhydrous ammonia gas and pure phosphoric acid into a saturated mother liquor containing mono ammonium phosphate.</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Potassium </a:t>
            </a:r>
            <a:r>
              <a:rPr lang="en-US" b="1" u="sng" dirty="0" err="1" smtClean="0"/>
              <a:t>fertilisers</a:t>
            </a:r>
            <a:endParaRPr lang="en-US" dirty="0"/>
          </a:p>
        </p:txBody>
      </p:sp>
      <p:sp>
        <p:nvSpPr>
          <p:cNvPr id="3" name="Content Placeholder 2"/>
          <p:cNvSpPr>
            <a:spLocks noGrp="1"/>
          </p:cNvSpPr>
          <p:nvPr>
            <p:ph idx="1"/>
          </p:nvPr>
        </p:nvSpPr>
        <p:spPr/>
        <p:txBody>
          <a:bodyPr/>
          <a:lstStyle/>
          <a:p>
            <a:pPr lvl="0">
              <a:buNone/>
            </a:pPr>
            <a:r>
              <a:rPr lang="en-US" b="1" u="sng" dirty="0" smtClean="0"/>
              <a:t>Potassium nitrate</a:t>
            </a:r>
            <a:endParaRPr lang="en-US" dirty="0" smtClean="0"/>
          </a:p>
          <a:p>
            <a:pPr>
              <a:buNone/>
            </a:pPr>
            <a:r>
              <a:rPr lang="en-US" dirty="0" smtClean="0"/>
              <a:t>                  This is an important potassium fertilizer, also called as Chile salt peter (K</a:t>
            </a:r>
            <a:r>
              <a:rPr lang="en-US" baseline="-25000" dirty="0" smtClean="0"/>
              <a:t>2</a:t>
            </a:r>
            <a:r>
              <a:rPr lang="en-US" dirty="0" smtClean="0"/>
              <a:t>O.KNO</a:t>
            </a:r>
            <a:r>
              <a:rPr lang="en-US" baseline="-25000" dirty="0" smtClean="0"/>
              <a:t>3</a:t>
            </a:r>
            <a:r>
              <a:rPr lang="en-US" dirty="0" smtClean="0"/>
              <a:t>) and is obtained from nature.</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buNone/>
            </a:pPr>
            <a:r>
              <a:rPr lang="en-US" b="1" u="sng" dirty="0" smtClean="0"/>
              <a:t>Potassium chloride</a:t>
            </a:r>
            <a:endParaRPr lang="en-US" dirty="0" smtClean="0"/>
          </a:p>
          <a:p>
            <a:pPr>
              <a:buNone/>
            </a:pPr>
            <a:r>
              <a:rPr lang="en-US" dirty="0" smtClean="0"/>
              <a:t>           This prepared by evaporating Dead Sea brine by solar energy. By this method 97% pure </a:t>
            </a:r>
            <a:r>
              <a:rPr lang="en-US" dirty="0" err="1" smtClean="0"/>
              <a:t>KCl</a:t>
            </a:r>
            <a:r>
              <a:rPr lang="en-US" dirty="0" smtClean="0"/>
              <a:t> is obtained. This has 63.17% K</a:t>
            </a:r>
            <a:r>
              <a:rPr lang="en-US" baseline="-25000" dirty="0" smtClean="0"/>
              <a:t>2</a:t>
            </a:r>
            <a:r>
              <a:rPr lang="en-US" dirty="0" smtClean="0"/>
              <a:t>O and52.44% of potassium.</a:t>
            </a:r>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buNone/>
            </a:pPr>
            <a:r>
              <a:rPr lang="en-US" b="1" u="sng" dirty="0" smtClean="0"/>
              <a:t>Potassium </a:t>
            </a:r>
            <a:r>
              <a:rPr lang="en-US" b="1" u="sng" dirty="0" err="1" smtClean="0"/>
              <a:t>sulphate</a:t>
            </a:r>
            <a:endParaRPr lang="en-US" dirty="0" smtClean="0"/>
          </a:p>
          <a:p>
            <a:pPr>
              <a:buNone/>
            </a:pPr>
            <a:r>
              <a:rPr lang="en-US" dirty="0" smtClean="0"/>
              <a:t>          </a:t>
            </a:r>
            <a:r>
              <a:rPr lang="en-US" dirty="0" smtClean="0"/>
              <a:t>This is prepared by the action of </a:t>
            </a:r>
            <a:r>
              <a:rPr lang="en-US" dirty="0" err="1" smtClean="0"/>
              <a:t>sulphuric</a:t>
            </a:r>
            <a:r>
              <a:rPr lang="en-US" dirty="0" smtClean="0"/>
              <a:t> acid on </a:t>
            </a:r>
            <a:r>
              <a:rPr lang="en-US" dirty="0" err="1" smtClean="0"/>
              <a:t>KCl</a:t>
            </a:r>
            <a:r>
              <a:rPr lang="en-US" dirty="0" smtClean="0"/>
              <a:t>, or by the action of </a:t>
            </a:r>
            <a:r>
              <a:rPr lang="en-US" dirty="0" err="1" smtClean="0"/>
              <a:t>KCl</a:t>
            </a:r>
            <a:r>
              <a:rPr lang="en-US" dirty="0" smtClean="0"/>
              <a:t> and </a:t>
            </a:r>
            <a:r>
              <a:rPr lang="en-US" dirty="0" err="1" smtClean="0"/>
              <a:t>sulphur</a:t>
            </a:r>
            <a:r>
              <a:rPr lang="en-US" dirty="0" smtClean="0"/>
              <a:t> or from </a:t>
            </a:r>
            <a:r>
              <a:rPr lang="en-US" dirty="0" err="1" smtClean="0"/>
              <a:t>burkeite</a:t>
            </a:r>
            <a:r>
              <a:rPr lang="en-US" dirty="0" smtClean="0"/>
              <a:t>(Na</a:t>
            </a:r>
            <a:r>
              <a:rPr lang="en-US" baseline="-25000" dirty="0" smtClean="0"/>
              <a:t>2</a:t>
            </a:r>
            <a:r>
              <a:rPr lang="en-US" dirty="0" smtClean="0"/>
              <a:t>CO</a:t>
            </a:r>
            <a:r>
              <a:rPr lang="en-US" baseline="-25000" dirty="0" smtClean="0"/>
              <a:t>3</a:t>
            </a:r>
            <a:r>
              <a:rPr lang="en-US" dirty="0" smtClean="0"/>
              <a:t>.2Na</a:t>
            </a:r>
            <a:r>
              <a:rPr lang="en-US" baseline="-25000" dirty="0" smtClean="0"/>
              <a:t>2</a:t>
            </a:r>
            <a:r>
              <a:rPr lang="en-US" dirty="0" smtClean="0"/>
              <a:t>SO</a:t>
            </a:r>
            <a:r>
              <a:rPr lang="en-US" baseline="-25000" dirty="0" smtClean="0"/>
              <a:t>4</a:t>
            </a:r>
            <a:r>
              <a:rPr lang="en-US" dirty="0" smtClean="0"/>
              <a:t>) by reacting this with </a:t>
            </a:r>
            <a:r>
              <a:rPr lang="en-US" dirty="0" err="1" smtClean="0"/>
              <a:t>KCl</a:t>
            </a:r>
            <a:r>
              <a:rPr lang="en-US" dirty="0" smtClean="0"/>
              <a:t> or from </a:t>
            </a:r>
            <a:r>
              <a:rPr lang="en-US" dirty="0" err="1" smtClean="0"/>
              <a:t>langbeinite</a:t>
            </a:r>
            <a:r>
              <a:rPr lang="en-US" dirty="0" smtClean="0"/>
              <a:t>(K</a:t>
            </a:r>
            <a:r>
              <a:rPr lang="en-US" baseline="-25000" dirty="0" smtClean="0"/>
              <a:t>2</a:t>
            </a:r>
            <a:r>
              <a:rPr lang="en-US" dirty="0" smtClean="0"/>
              <a:t>SO</a:t>
            </a:r>
            <a:r>
              <a:rPr lang="en-US" baseline="-25000" dirty="0" smtClean="0"/>
              <a:t>4</a:t>
            </a:r>
            <a:r>
              <a:rPr lang="en-US" dirty="0" smtClean="0"/>
              <a:t>.2MgSO</a:t>
            </a:r>
            <a:r>
              <a:rPr lang="en-US" baseline="-25000" dirty="0" smtClean="0"/>
              <a:t>4</a:t>
            </a:r>
            <a:r>
              <a:rPr lang="en-US" dirty="0" smtClean="0"/>
              <a:t>) by ion exchange to remove magnesium </a:t>
            </a:r>
            <a:r>
              <a:rPr lang="en-US" dirty="0" err="1" smtClean="0"/>
              <a:t>sulphate</a:t>
            </a:r>
            <a:r>
              <a:rPr lang="en-US" dirty="0" smtClean="0"/>
              <a:t>. This has 54% of K</a:t>
            </a:r>
            <a:r>
              <a:rPr lang="en-US" baseline="-25000" dirty="0" smtClean="0"/>
              <a:t>2</a:t>
            </a:r>
            <a:r>
              <a:rPr lang="en-US" dirty="0" smtClean="0"/>
              <a:t>O.</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Natural organic materials:</a:t>
            </a:r>
            <a:endParaRPr lang="en-US" dirty="0"/>
          </a:p>
        </p:txBody>
      </p:sp>
      <p:sp>
        <p:nvSpPr>
          <p:cNvPr id="3" name="Content Placeholder 2"/>
          <p:cNvSpPr>
            <a:spLocks noGrp="1"/>
          </p:cNvSpPr>
          <p:nvPr>
            <p:ph idx="1"/>
          </p:nvPr>
        </p:nvSpPr>
        <p:spPr/>
        <p:txBody>
          <a:bodyPr>
            <a:normAutofit/>
          </a:bodyPr>
          <a:lstStyle/>
          <a:p>
            <a:r>
              <a:rPr lang="en-US" dirty="0" smtClean="0"/>
              <a:t> Besides synthetic N, P, K fertilizers natural organic materials are also used as fertilizers. Commonly used of these types is cow dung and horse dung. Nitrogen present in </a:t>
            </a:r>
            <a:r>
              <a:rPr lang="en-US" dirty="0" err="1" smtClean="0"/>
              <a:t>Humous</a:t>
            </a:r>
            <a:r>
              <a:rPr lang="en-US" dirty="0" smtClean="0"/>
              <a:t> and </a:t>
            </a:r>
            <a:r>
              <a:rPr lang="en-US" dirty="0" err="1" smtClean="0"/>
              <a:t>humic</a:t>
            </a:r>
            <a:r>
              <a:rPr lang="en-US" dirty="0" smtClean="0"/>
              <a:t> acid in cow dung by the use of bacteria is fixed easily in the soil. Other materials used are dried blood, castor </a:t>
            </a:r>
            <a:r>
              <a:rPr lang="en-US" dirty="0" err="1" smtClean="0"/>
              <a:t>pomace</a:t>
            </a:r>
            <a:r>
              <a:rPr lang="en-US" dirty="0" smtClean="0"/>
              <a:t>, mustard </a:t>
            </a:r>
            <a:r>
              <a:rPr lang="en-US" dirty="0" err="1" smtClean="0"/>
              <a:t>pomace</a:t>
            </a:r>
            <a:r>
              <a:rPr lang="en-US" dirty="0" smtClean="0"/>
              <a:t>, compost, cotton seed meal, fish scrap, sewage sludge etc.</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Essential requirements for a fertilizer:</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lstStyle/>
          <a:p>
            <a:r>
              <a:rPr lang="en-US" dirty="0" smtClean="0"/>
              <a:t>Every compound with N,P, Ca etc cannot be used as fertilizer, the important requirements for a fertilizers are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lvl="0"/>
            <a:r>
              <a:rPr lang="en-US" dirty="0" smtClean="0"/>
              <a:t>Element present in the compound must be easily available to plant </a:t>
            </a:r>
          </a:p>
          <a:p>
            <a:pPr lvl="0"/>
            <a:r>
              <a:rPr lang="en-US" dirty="0" smtClean="0"/>
              <a:t>soluble in water</a:t>
            </a:r>
          </a:p>
          <a:p>
            <a:pPr lvl="0"/>
            <a:r>
              <a:rPr lang="en-US" dirty="0" smtClean="0"/>
              <a:t>stable, so that made available to plant for a long time</a:t>
            </a:r>
          </a:p>
          <a:p>
            <a:pPr lvl="0"/>
            <a:r>
              <a:rPr lang="en-US" dirty="0" smtClean="0"/>
              <a:t>Should not be very costly</a:t>
            </a:r>
          </a:p>
          <a:p>
            <a:pPr lvl="0"/>
            <a:r>
              <a:rPr lang="en-US" dirty="0" smtClean="0"/>
              <a:t>Should maintain P</a:t>
            </a:r>
            <a:r>
              <a:rPr lang="en-US" baseline="30000" dirty="0" smtClean="0"/>
              <a:t>H</a:t>
            </a:r>
            <a:r>
              <a:rPr lang="en-US" dirty="0" smtClean="0"/>
              <a:t> of soil </a:t>
            </a:r>
          </a:p>
          <a:p>
            <a:pPr lvl="0"/>
            <a:r>
              <a:rPr lang="en-US" dirty="0" smtClean="0"/>
              <a:t>Should no be a poison to plant</a:t>
            </a:r>
          </a:p>
          <a:p>
            <a:pPr lvl="0"/>
            <a:r>
              <a:rPr lang="en-US" dirty="0" smtClean="0"/>
              <a:t>Should not be hygroscopic</a:t>
            </a:r>
          </a:p>
          <a:p>
            <a:pPr>
              <a:buNone/>
            </a:pP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Important functioning of fertilizers is</a:t>
            </a:r>
            <a:endParaRPr lang="en-US" dirty="0"/>
          </a:p>
        </p:txBody>
      </p:sp>
      <p:sp>
        <p:nvSpPr>
          <p:cNvPr id="3" name="Content Placeholder 2"/>
          <p:cNvSpPr>
            <a:spLocks noGrp="1"/>
          </p:cNvSpPr>
          <p:nvPr>
            <p:ph idx="1"/>
          </p:nvPr>
        </p:nvSpPr>
        <p:spPr/>
        <p:txBody>
          <a:bodyPr/>
          <a:lstStyle/>
          <a:p>
            <a:pPr lvl="0"/>
            <a:r>
              <a:rPr lang="en-US" dirty="0" smtClean="0"/>
              <a:t>the movement of water in the soil- lime opens the pores of the soil and enable a free circulation of </a:t>
            </a:r>
            <a:r>
              <a:rPr lang="en-US" dirty="0" smtClean="0"/>
              <a:t>water </a:t>
            </a:r>
          </a:p>
          <a:p>
            <a:pPr lvl="0"/>
            <a:r>
              <a:rPr lang="en-US" dirty="0" smtClean="0"/>
              <a:t>action </a:t>
            </a:r>
            <a:r>
              <a:rPr lang="en-US" dirty="0" smtClean="0"/>
              <a:t>of CO</a:t>
            </a:r>
            <a:r>
              <a:rPr lang="en-US" baseline="-25000" dirty="0" smtClean="0"/>
              <a:t>2</a:t>
            </a:r>
            <a:r>
              <a:rPr lang="en-US" dirty="0" smtClean="0"/>
              <a:t> on the material in the soil- CO</a:t>
            </a:r>
            <a:r>
              <a:rPr lang="en-US" baseline="-25000" dirty="0" smtClean="0"/>
              <a:t>2</a:t>
            </a:r>
            <a:r>
              <a:rPr lang="en-US" dirty="0" smtClean="0"/>
              <a:t> soluble in water and forms carbonic acid, which easily dissolves carbonates of Ca, Mg and oxides of iron, </a:t>
            </a:r>
            <a:r>
              <a:rPr lang="en-US" dirty="0" err="1" smtClean="0"/>
              <a:t>Mn</a:t>
            </a:r>
            <a:r>
              <a:rPr lang="en-US" dirty="0" smtClean="0"/>
              <a:t> which are insoluble in water.</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Soil improvers: </a:t>
            </a:r>
            <a:endParaRPr lang="en-US" dirty="0"/>
          </a:p>
        </p:txBody>
      </p:sp>
      <p:sp>
        <p:nvSpPr>
          <p:cNvPr id="3" name="Content Placeholder 2"/>
          <p:cNvSpPr>
            <a:spLocks noGrp="1"/>
          </p:cNvSpPr>
          <p:nvPr>
            <p:ph idx="1"/>
          </p:nvPr>
        </p:nvSpPr>
        <p:spPr/>
        <p:txBody>
          <a:bodyPr/>
          <a:lstStyle/>
          <a:p>
            <a:r>
              <a:rPr lang="en-US" dirty="0" smtClean="0"/>
              <a:t>Substances that are added to improve the soil texture is called soil </a:t>
            </a:r>
            <a:r>
              <a:rPr lang="en-US" dirty="0" smtClean="0"/>
              <a:t>improvers</a:t>
            </a:r>
            <a:r>
              <a:rPr lang="en-US" dirty="0" smtClean="0"/>
              <a: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2652</Words>
  <Application>Microsoft Office PowerPoint</Application>
  <PresentationFormat>On-screen Show (4:3)</PresentationFormat>
  <Paragraphs>131</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UNIT V</vt:lpstr>
      <vt:lpstr>Slide 2</vt:lpstr>
      <vt:lpstr>Need for fertilizer:</vt:lpstr>
      <vt:lpstr>Slide 4</vt:lpstr>
      <vt:lpstr>Slide 5</vt:lpstr>
      <vt:lpstr>Essential requirements for a fertilizer:  </vt:lpstr>
      <vt:lpstr>Slide 7</vt:lpstr>
      <vt:lpstr>Important functioning of fertilizers is</vt:lpstr>
      <vt:lpstr>Soil improvers: </vt:lpstr>
      <vt:lpstr>Soil amendments: </vt:lpstr>
      <vt:lpstr>Fertility of the soil </vt:lpstr>
      <vt:lpstr>Exhausted soil</vt:lpstr>
      <vt:lpstr>PH value:  </vt:lpstr>
      <vt:lpstr>Classifications of fertilizers</vt:lpstr>
      <vt:lpstr>Slide 15</vt:lpstr>
      <vt:lpstr>Slide 16</vt:lpstr>
      <vt:lpstr>Slide 17</vt:lpstr>
      <vt:lpstr>Slide 18</vt:lpstr>
      <vt:lpstr>Other classifications</vt:lpstr>
      <vt:lpstr> Nitrogen cycle and its fixation:  </vt:lpstr>
      <vt:lpstr>Slide 21</vt:lpstr>
      <vt:lpstr>Slide 22</vt:lpstr>
      <vt:lpstr>Slide 23</vt:lpstr>
      <vt:lpstr>Slide 24</vt:lpstr>
      <vt:lpstr>Slide 25</vt:lpstr>
      <vt:lpstr>Slide 26</vt:lpstr>
      <vt:lpstr>Source of fertilizer:</vt:lpstr>
      <vt:lpstr>II) Natural Organic Fertilizers</vt:lpstr>
      <vt:lpstr>Nitrogenous fertilizers</vt:lpstr>
      <vt:lpstr>Action as fertilizer</vt:lpstr>
      <vt:lpstr>2) Double salt of ammonium sulphate and ammonium nitrate</vt:lpstr>
      <vt:lpstr>3) Urea </vt:lpstr>
      <vt:lpstr>Slide 33</vt:lpstr>
      <vt:lpstr>Slide 34</vt:lpstr>
      <vt:lpstr>Calcium cyanamide : Ca(CN)2</vt:lpstr>
      <vt:lpstr>Slide 36</vt:lpstr>
      <vt:lpstr>Slide 37</vt:lpstr>
      <vt:lpstr>5) Calcium ammonium nitrate (CAN)</vt:lpstr>
      <vt:lpstr>Slide 39</vt:lpstr>
      <vt:lpstr>6) Sodium nitrate: NaNO3 </vt:lpstr>
      <vt:lpstr>7) Ammonium chloride: NH4Cl</vt:lpstr>
      <vt:lpstr>Phosphate fertilizers </vt:lpstr>
      <vt:lpstr>Slide 43</vt:lpstr>
      <vt:lpstr>Slide 44</vt:lpstr>
      <vt:lpstr>2) Normal super phosphate:</vt:lpstr>
      <vt:lpstr>Slide 46</vt:lpstr>
      <vt:lpstr>3) Triple super phosphate or concentrated super phosphate Ca (H2PO4)2 </vt:lpstr>
      <vt:lpstr>Slide 48</vt:lpstr>
      <vt:lpstr>4) Ammonium phosphate</vt:lpstr>
      <vt:lpstr>Slide 50</vt:lpstr>
      <vt:lpstr>Potassium fertilisers</vt:lpstr>
      <vt:lpstr>Slide 52</vt:lpstr>
      <vt:lpstr>Slide 53</vt:lpstr>
      <vt:lpstr>Natural organic materials: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V</dc:title>
  <dc:creator/>
  <cp:lastModifiedBy>venis</cp:lastModifiedBy>
  <cp:revision>18</cp:revision>
  <dcterms:created xsi:type="dcterms:W3CDTF">2006-08-16T00:00:00Z</dcterms:created>
  <dcterms:modified xsi:type="dcterms:W3CDTF">2011-08-10T16:57:27Z</dcterms:modified>
</cp:coreProperties>
</file>