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309" r:id="rId2"/>
    <p:sldId id="256" r:id="rId3"/>
    <p:sldId id="280" r:id="rId4"/>
    <p:sldId id="257" r:id="rId5"/>
    <p:sldId id="258" r:id="rId6"/>
    <p:sldId id="259" r:id="rId7"/>
    <p:sldId id="260" r:id="rId8"/>
    <p:sldId id="281" r:id="rId9"/>
    <p:sldId id="263" r:id="rId10"/>
    <p:sldId id="262" r:id="rId11"/>
    <p:sldId id="265" r:id="rId12"/>
    <p:sldId id="266" r:id="rId13"/>
    <p:sldId id="264" r:id="rId14"/>
    <p:sldId id="267" r:id="rId15"/>
    <p:sldId id="261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77" r:id="rId27"/>
    <p:sldId id="278" r:id="rId28"/>
    <p:sldId id="282" r:id="rId29"/>
    <p:sldId id="283" r:id="rId30"/>
    <p:sldId id="284" r:id="rId31"/>
    <p:sldId id="285" r:id="rId32"/>
    <p:sldId id="290" r:id="rId33"/>
    <p:sldId id="286" r:id="rId34"/>
    <p:sldId id="287" r:id="rId35"/>
    <p:sldId id="288" r:id="rId36"/>
    <p:sldId id="289" r:id="rId37"/>
    <p:sldId id="291" r:id="rId38"/>
    <p:sldId id="293" r:id="rId39"/>
    <p:sldId id="306" r:id="rId40"/>
    <p:sldId id="307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9A5D-3218-481B-BF51-86CC767EE0B8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E0820-41A1-4704-A047-16423DC52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3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471E-0BB7-4E9F-93E0-3F59D5E0E910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902A-786A-4798-BFC8-137F2BCDF8C2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FEE-99FC-48E6-B638-54DC7BC885D8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1477-3B84-4889-BDD8-87D2B72761EE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44B1-1640-407B-A862-E3499B74B064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A331-15A8-477A-B58B-B0A3017987BC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9DB8-C452-41E9-9006-3E8295C45899}" type="datetime1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DCAD-2001-486C-95FC-05848460D2A6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77B7-2643-4F3E-8B82-D0048AF5634F}" type="datetime1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061F-391D-4E12-89B1-F27FFC638420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F3A7-643E-40E2-8DDA-0F165C86B19D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2CE8-779C-487A-815E-5FF81001770B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8" y="191170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CHEMOSELECTIVITY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6194073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1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9" y="1371600"/>
            <a:ext cx="806965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" y="3200400"/>
            <a:ext cx="83679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896" y="101025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Example 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1" y="904364"/>
            <a:ext cx="9001125" cy="107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2438400"/>
            <a:ext cx="8767396" cy="14763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" y="4267200"/>
            <a:ext cx="8839200" cy="220341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81896" y="10102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OH group  -  </a:t>
            </a:r>
            <a:r>
              <a:rPr lang="en-US" sz="3200" b="1" dirty="0" smtClean="0">
                <a:solidFill>
                  <a:srgbClr val="00B050"/>
                </a:solidFill>
              </a:rPr>
              <a:t>TBDMS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" y="685800"/>
            <a:ext cx="901372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28850"/>
            <a:ext cx="90487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5257800"/>
            <a:ext cx="9111124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896" y="10102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OH group  -  </a:t>
            </a:r>
            <a:r>
              <a:rPr lang="en-US" sz="3200" b="1" dirty="0" smtClean="0">
                <a:solidFill>
                  <a:srgbClr val="00B050"/>
                </a:solidFill>
              </a:rPr>
              <a:t>THP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" y="1676400"/>
            <a:ext cx="9144001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576317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896" y="10102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OH group  -  </a:t>
            </a:r>
            <a:r>
              <a:rPr lang="en-US" sz="3200" b="1" dirty="0" err="1" smtClean="0">
                <a:solidFill>
                  <a:srgbClr val="00B050"/>
                </a:solidFill>
              </a:rPr>
              <a:t>Bn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37" y="841147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1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8996363" cy="41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309" y="751053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2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9270" y="14047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OH group  -  </a:t>
            </a:r>
            <a:r>
              <a:rPr lang="en-US" sz="3200" b="1" dirty="0" err="1" smtClean="0">
                <a:solidFill>
                  <a:srgbClr val="00B050"/>
                </a:solidFill>
              </a:rPr>
              <a:t>Bn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" y="1600200"/>
            <a:ext cx="9067801" cy="1559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827913"/>
            <a:ext cx="8839201" cy="13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993" y="685800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3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1896" y="10102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OH group  -  </a:t>
            </a:r>
            <a:r>
              <a:rPr lang="en-US" sz="3200" b="1" dirty="0" err="1" smtClean="0">
                <a:solidFill>
                  <a:srgbClr val="00B050"/>
                </a:solidFill>
              </a:rPr>
              <a:t>Bn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" y="533400"/>
            <a:ext cx="9110817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8" y="3657600"/>
            <a:ext cx="9147688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896" y="10102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Summary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333"/>
            <a:ext cx="9126794" cy="15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819400"/>
            <a:ext cx="8991600" cy="94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9" y="3886200"/>
            <a:ext cx="81656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102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COOH / NH</a:t>
            </a:r>
            <a:r>
              <a:rPr lang="en-US" sz="3200" b="1" baseline="-25000" dirty="0" smtClean="0">
                <a:solidFill>
                  <a:srgbClr val="7030A0"/>
                </a:solidFill>
              </a:rPr>
              <a:t>2  </a:t>
            </a:r>
            <a:r>
              <a:rPr lang="en-US" sz="3200" b="1" dirty="0" smtClean="0">
                <a:solidFill>
                  <a:srgbClr val="7030A0"/>
                </a:solidFill>
              </a:rPr>
              <a:t>groups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10076"/>
            <a:ext cx="3505199" cy="56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" y="1524000"/>
            <a:ext cx="88392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30"/>
            <a:ext cx="3505199" cy="56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" y="4572000"/>
            <a:ext cx="904813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48" y="838200"/>
            <a:ext cx="5516693" cy="155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8" y="2702411"/>
            <a:ext cx="7376820" cy="145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1025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COOH - Esterification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124825" cy="13144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3970389"/>
            <a:ext cx="79057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658225" cy="9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3" y="1361768"/>
            <a:ext cx="7667896" cy="1715056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5" y="664906"/>
            <a:ext cx="5332735" cy="31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33" y="957477"/>
            <a:ext cx="4386228" cy="27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8445"/>
            <a:ext cx="73247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71" y="0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NH</a:t>
            </a:r>
            <a:r>
              <a:rPr lang="en-US" sz="3200" b="1" baseline="-25000" dirty="0" smtClean="0">
                <a:solidFill>
                  <a:srgbClr val="7030A0"/>
                </a:solidFill>
              </a:rPr>
              <a:t>2  </a:t>
            </a:r>
            <a:r>
              <a:rPr lang="en-US" sz="3200" b="1" dirty="0" smtClean="0">
                <a:solidFill>
                  <a:srgbClr val="7030A0"/>
                </a:solidFill>
              </a:rPr>
              <a:t>group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" y="5113235"/>
            <a:ext cx="8954729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5" y="533400"/>
            <a:ext cx="916366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3" y="3048000"/>
            <a:ext cx="8954729" cy="151147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57" y="18873"/>
            <a:ext cx="3505199" cy="56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1066800"/>
            <a:ext cx="9144000" cy="155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" y="2895600"/>
            <a:ext cx="8952271" cy="354127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232"/>
            <a:ext cx="3505199" cy="56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7" y="993058"/>
            <a:ext cx="7790646" cy="21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5" y="4038600"/>
            <a:ext cx="8723291" cy="127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11" y="155872"/>
            <a:ext cx="3723223" cy="4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47" y="44722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NH</a:t>
            </a:r>
            <a:r>
              <a:rPr lang="en-US" sz="3200" b="1" baseline="-25000" dirty="0" smtClean="0">
                <a:solidFill>
                  <a:srgbClr val="7030A0"/>
                </a:solidFill>
              </a:rPr>
              <a:t>2  </a:t>
            </a:r>
            <a:r>
              <a:rPr lang="en-US" sz="3200" b="1" dirty="0" smtClean="0">
                <a:solidFill>
                  <a:srgbClr val="7030A0"/>
                </a:solidFill>
              </a:rPr>
              <a:t>group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3" y="1720645"/>
            <a:ext cx="8488389" cy="34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1301"/>
            <a:ext cx="45230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8874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Protection of COOH - Esterification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4" y="1447800"/>
            <a:ext cx="88274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9" y="152400"/>
            <a:ext cx="7999141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" y="5105400"/>
            <a:ext cx="9136626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9" y="152400"/>
            <a:ext cx="7999141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1" y="762000"/>
            <a:ext cx="89249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2" y="3553747"/>
            <a:ext cx="9034462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5" y="533400"/>
            <a:ext cx="7371735" cy="62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394" y="14749"/>
            <a:ext cx="88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Summary 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" y="228600"/>
            <a:ext cx="893752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219200"/>
            <a:ext cx="5876925" cy="2209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33916"/>
            <a:ext cx="5334000" cy="319589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" y="4419600"/>
            <a:ext cx="2955977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4345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" y="108328"/>
            <a:ext cx="8799938" cy="352714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35477"/>
            <a:ext cx="9063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b="1" smtClean="0"/>
              <a:pPr/>
              <a:t>29</a:t>
            </a:fld>
            <a:endParaRPr lang="en-US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55200"/>
            <a:ext cx="57054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3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Regioselective</a:t>
            </a:r>
            <a:r>
              <a:rPr lang="en-US" b="1" dirty="0" smtClean="0">
                <a:solidFill>
                  <a:srgbClr val="7030A0"/>
                </a:solidFill>
              </a:rPr>
              <a:t> Reactions: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i="1" dirty="0" smtClean="0">
                <a:solidFill>
                  <a:srgbClr val="00B050"/>
                </a:solidFill>
              </a:rPr>
              <a:t>Where the reaction occurs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" y="2171700"/>
            <a:ext cx="885221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4891790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" y="1423428"/>
            <a:ext cx="8850174" cy="199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3810000"/>
            <a:ext cx="905256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89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216"/>
            <a:ext cx="90678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24216"/>
            <a:ext cx="7189039" cy="16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43400"/>
            <a:ext cx="9144000" cy="1828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752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" y="533400"/>
            <a:ext cx="8954729" cy="272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17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29"/>
            <a:ext cx="64371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62179"/>
            <a:ext cx="7086600" cy="45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614948"/>
            <a:ext cx="8810625" cy="158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3429000"/>
            <a:ext cx="88392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16" y="4953000"/>
            <a:ext cx="563494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898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09600"/>
            <a:ext cx="289843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1" y="3429000"/>
            <a:ext cx="9029959" cy="247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40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2097"/>
            <a:ext cx="751289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4297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" y="3506737"/>
            <a:ext cx="8983243" cy="124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787383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88490"/>
            <a:ext cx="8299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0605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2" y="3886200"/>
            <a:ext cx="8674510" cy="115303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658"/>
            <a:ext cx="878967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52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0" y="1371600"/>
            <a:ext cx="7454080" cy="11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6784258" cy="108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90107"/>
            <a:ext cx="421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30" y="2752731"/>
            <a:ext cx="4999779" cy="106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3126" y="3733800"/>
            <a:ext cx="8777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9" y="3826484"/>
            <a:ext cx="7315200" cy="14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0" y="5554786"/>
            <a:ext cx="8136040" cy="127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9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0" y="11447"/>
            <a:ext cx="5359810" cy="55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68655"/>
            <a:ext cx="6019800" cy="15049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97177"/>
            <a:ext cx="3438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9" y="2514600"/>
            <a:ext cx="897341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" y="3657600"/>
            <a:ext cx="55149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72294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21" y="3913238"/>
            <a:ext cx="3558480" cy="119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801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447800"/>
            <a:ext cx="896112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124200"/>
            <a:ext cx="8982075" cy="291465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533400"/>
            <a:ext cx="91095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80" y="415413"/>
            <a:ext cx="7360355" cy="58501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6886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3" y="3657600"/>
            <a:ext cx="9139084" cy="14097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4549877" y="2782669"/>
            <a:ext cx="257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selectivity – </a:t>
            </a:r>
          </a:p>
          <a:p>
            <a:r>
              <a:rPr lang="en-US" dirty="0" smtClean="0"/>
              <a:t>both OH and NH</a:t>
            </a:r>
            <a:r>
              <a:rPr lang="en-US" baseline="-25000" dirty="0" smtClean="0"/>
              <a:t>2</a:t>
            </a:r>
            <a:r>
              <a:rPr lang="en-US" dirty="0" smtClean="0"/>
              <a:t> reacted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1" y="3733800"/>
            <a:ext cx="6848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371600"/>
            <a:ext cx="432067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49252"/>
            <a:ext cx="407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Predict the product 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9580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"/>
            <a:ext cx="78824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693174"/>
            <a:ext cx="83792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4" y="2466975"/>
            <a:ext cx="8122184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191000"/>
            <a:ext cx="7239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1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2" y="1215206"/>
            <a:ext cx="892463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40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8" y="2743200"/>
            <a:ext cx="892463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838200"/>
            <a:ext cx="897193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6889954" cy="18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" y="762000"/>
            <a:ext cx="89916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" y="2743200"/>
            <a:ext cx="898271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2" y="1447800"/>
            <a:ext cx="918594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439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2" y="2957052"/>
            <a:ext cx="879433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89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9" y="0"/>
            <a:ext cx="898901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198"/>
            <a:ext cx="9127804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6941"/>
            <a:ext cx="8305800" cy="15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3" y="4483510"/>
            <a:ext cx="8374501" cy="222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152400"/>
            <a:ext cx="9144000" cy="50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9848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90575"/>
            <a:ext cx="38957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871788"/>
            <a:ext cx="90487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8" y="4548188"/>
            <a:ext cx="66008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40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20000" cy="4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5153332" cy="15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4" y="2514600"/>
            <a:ext cx="5796116" cy="130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" y="3816892"/>
            <a:ext cx="7537523" cy="281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9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086600" cy="1485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564"/>
            <a:ext cx="60293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4419"/>
            <a:ext cx="7010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5181600"/>
            <a:ext cx="71818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" y="990600"/>
            <a:ext cx="9067800" cy="141277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4" y="2811719"/>
            <a:ext cx="7584769" cy="191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6705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9584" y="-26588"/>
            <a:ext cx="5172250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Chemoselectivity</a:t>
            </a:r>
            <a:endParaRPr lang="en-US" sz="4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4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10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632"/>
            <a:ext cx="6944166" cy="10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62232"/>
            <a:ext cx="865791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6" y="1976437"/>
            <a:ext cx="8153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6" y="5105400"/>
            <a:ext cx="7372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8880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69088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4650"/>
            <a:ext cx="899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87549"/>
            <a:ext cx="8915400" cy="58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51169"/>
            <a:ext cx="914400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Chemoselectivity</a:t>
            </a:r>
            <a:r>
              <a:rPr lang="en-US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REDUCTION OF CARBONYL COMPOUNDS</a:t>
            </a:r>
            <a:endParaRPr lang="en-US" sz="4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1" y="167148"/>
            <a:ext cx="7591778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409"/>
            <a:ext cx="79724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" y="2133600"/>
            <a:ext cx="8577263" cy="148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8" y="4114800"/>
            <a:ext cx="5495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Protection of aldehyde/ketone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" y="1572547"/>
            <a:ext cx="8986684" cy="12573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" y="838200"/>
            <a:ext cx="887285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" y="5334000"/>
            <a:ext cx="8686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896" y="101025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Example 1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143</Words>
  <Application>Microsoft Office PowerPoint</Application>
  <PresentationFormat>On-screen Show (4:3)</PresentationFormat>
  <Paragraphs>76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CHEMOSELECTIVITY</vt:lpstr>
      <vt:lpstr>PowerPoint Presentation</vt:lpstr>
      <vt:lpstr>Regioselective Reactions:  Where the reaction occurs</vt:lpstr>
      <vt:lpstr>PowerPoint Presentation</vt:lpstr>
      <vt:lpstr>PowerPoint Presentation</vt:lpstr>
      <vt:lpstr>PowerPoint Presentation</vt:lpstr>
      <vt:lpstr>PowerPoint Presentation</vt:lpstr>
      <vt:lpstr>Protection of aldehyde/ketone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hasee</dc:creator>
  <cp:lastModifiedBy>hasee</cp:lastModifiedBy>
  <cp:revision>77</cp:revision>
  <dcterms:created xsi:type="dcterms:W3CDTF">2006-08-16T00:00:00Z</dcterms:created>
  <dcterms:modified xsi:type="dcterms:W3CDTF">2018-06-20T22:55:12Z</dcterms:modified>
</cp:coreProperties>
</file>