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99"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28800" y="3810000"/>
            <a:ext cx="5410200" cy="1661993"/>
          </a:xfrm>
          <a:prstGeom prst="rect">
            <a:avLst/>
          </a:prstGeom>
        </p:spPr>
        <p:txBody>
          <a:bodyPr wrap="square">
            <a:spAutoFit/>
          </a:bodyPr>
          <a:lstStyle/>
          <a:p>
            <a:pPr algn="ctr"/>
            <a:r>
              <a:rPr lang="en-US" sz="2400" b="1" dirty="0" smtClean="0">
                <a:solidFill>
                  <a:srgbClr val="7030A0"/>
                </a:solidFill>
              </a:rPr>
              <a:t>J.RAJEES </a:t>
            </a:r>
            <a:r>
              <a:rPr lang="en-US" sz="2000" b="1" dirty="0" smtClean="0">
                <a:solidFill>
                  <a:srgbClr val="7030A0"/>
                </a:solidFill>
              </a:rPr>
              <a:t/>
            </a:r>
            <a:br>
              <a:rPr lang="en-US" sz="2000" b="1" dirty="0" smtClean="0">
                <a:solidFill>
                  <a:srgbClr val="7030A0"/>
                </a:solidFill>
              </a:rPr>
            </a:br>
            <a:r>
              <a:rPr lang="en-US" sz="2000" dirty="0" smtClean="0">
                <a:solidFill>
                  <a:srgbClr val="7030A0"/>
                </a:solidFill>
              </a:rPr>
              <a:t>Assistant Professor</a:t>
            </a:r>
            <a:br>
              <a:rPr lang="en-US" sz="2000" dirty="0" smtClean="0">
                <a:solidFill>
                  <a:srgbClr val="7030A0"/>
                </a:solidFill>
              </a:rPr>
            </a:br>
            <a:r>
              <a:rPr lang="en-US" dirty="0" smtClean="0">
                <a:solidFill>
                  <a:srgbClr val="7030A0"/>
                </a:solidFill>
              </a:rPr>
              <a:t>Department Of Commerce Computer Application</a:t>
            </a:r>
            <a:br>
              <a:rPr lang="en-US" dirty="0" smtClean="0">
                <a:solidFill>
                  <a:srgbClr val="7030A0"/>
                </a:solidFill>
              </a:rPr>
            </a:br>
            <a:r>
              <a:rPr lang="en-US" sz="2000" dirty="0" smtClean="0">
                <a:solidFill>
                  <a:srgbClr val="7030A0"/>
                </a:solidFill>
              </a:rPr>
              <a:t>St.Joseph’s College (Autonomous)</a:t>
            </a:r>
            <a:br>
              <a:rPr lang="en-US" sz="2000" dirty="0" smtClean="0">
                <a:solidFill>
                  <a:srgbClr val="7030A0"/>
                </a:solidFill>
              </a:rPr>
            </a:br>
            <a:r>
              <a:rPr lang="en-US" sz="2000" dirty="0" smtClean="0">
                <a:solidFill>
                  <a:srgbClr val="7030A0"/>
                </a:solidFill>
              </a:rPr>
              <a:t>Tiruchirappalli </a:t>
            </a:r>
            <a:endParaRPr lang="en-US" sz="2000" dirty="0"/>
          </a:p>
        </p:txBody>
      </p:sp>
      <p:sp>
        <p:nvSpPr>
          <p:cNvPr id="7" name="Rectangle 6"/>
          <p:cNvSpPr/>
          <p:nvPr/>
        </p:nvSpPr>
        <p:spPr>
          <a:xfrm>
            <a:off x="3200400" y="1295400"/>
            <a:ext cx="2929520" cy="830997"/>
          </a:xfrm>
          <a:prstGeom prst="rect">
            <a:avLst/>
          </a:prstGeom>
        </p:spPr>
        <p:style>
          <a:lnRef idx="1">
            <a:schemeClr val="accent2"/>
          </a:lnRef>
          <a:fillRef idx="3">
            <a:schemeClr val="accent2"/>
          </a:fillRef>
          <a:effectRef idx="2">
            <a:schemeClr val="accent2"/>
          </a:effectRef>
          <a:fontRef idx="minor">
            <a:schemeClr val="lt1"/>
          </a:fontRef>
        </p:style>
        <p:txBody>
          <a:bodyPr wrap="none">
            <a:spAutoFit/>
          </a:bodyPr>
          <a:lstStyle/>
          <a:p>
            <a:r>
              <a:rPr lang="en-US" sz="4800" b="1" dirty="0" smtClean="0">
                <a:solidFill>
                  <a:schemeClr val="bg1"/>
                </a:solidFill>
              </a:rPr>
              <a:t>SAMPLING</a:t>
            </a:r>
            <a:endParaRPr lang="en-US" sz="32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Random number method</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smtClean="0"/>
              <a:t>  </a:t>
            </a:r>
            <a:r>
              <a:rPr lang="en-US" dirty="0" smtClean="0">
                <a:solidFill>
                  <a:srgbClr val="002060"/>
                </a:solidFill>
              </a:rPr>
              <a:t>  This method is an alternative to lottery method. Samples are drawn by using the table of random numbers. The random numbers are generally obtained by some mechanism that could be expected in a random sequence of the digits 0 to 9</a:t>
            </a:r>
            <a:endParaRPr lang="en-US"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Standard tables of random sample</a:t>
            </a:r>
            <a:endParaRPr lang="en-US" b="1" dirty="0">
              <a:solidFill>
                <a:srgbClr val="C0000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solidFill>
                  <a:srgbClr val="002060"/>
                </a:solidFill>
              </a:rPr>
              <a:t> </a:t>
            </a:r>
            <a:r>
              <a:rPr lang="en-US" dirty="0" err="1" smtClean="0">
                <a:solidFill>
                  <a:srgbClr val="002060"/>
                </a:solidFill>
              </a:rPr>
              <a:t>Tippett’s</a:t>
            </a:r>
            <a:r>
              <a:rPr lang="en-US" dirty="0" smtClean="0">
                <a:solidFill>
                  <a:srgbClr val="002060"/>
                </a:solidFill>
              </a:rPr>
              <a:t> (1927) random number tables consisting of 41,600 random digits.</a:t>
            </a:r>
          </a:p>
          <a:p>
            <a:pPr>
              <a:buNone/>
            </a:pPr>
            <a:r>
              <a:rPr lang="en-US" dirty="0" smtClean="0">
                <a:solidFill>
                  <a:srgbClr val="00B050"/>
                </a:solidFill>
              </a:rPr>
              <a:t> Fisher and Yates (1938) table of random numbers with 15,000 random digits.</a:t>
            </a:r>
          </a:p>
          <a:p>
            <a:pPr>
              <a:buNone/>
            </a:pPr>
            <a:r>
              <a:rPr lang="en-US" dirty="0" smtClean="0">
                <a:solidFill>
                  <a:schemeClr val="accent6">
                    <a:lumMod val="75000"/>
                  </a:schemeClr>
                </a:solidFill>
              </a:rPr>
              <a:t>Kendal and Babington Smith (1939) table of random numbers consisting of 1,00,000 random digits.</a:t>
            </a:r>
          </a:p>
          <a:p>
            <a:pPr>
              <a:buNone/>
            </a:pPr>
            <a:r>
              <a:rPr lang="en-US" dirty="0" smtClean="0"/>
              <a:t> </a:t>
            </a:r>
            <a:r>
              <a:rPr lang="en-US" dirty="0" err="1" smtClean="0">
                <a:solidFill>
                  <a:srgbClr val="7030A0"/>
                </a:solidFill>
              </a:rPr>
              <a:t>C.R.Rao</a:t>
            </a:r>
            <a:r>
              <a:rPr lang="en-US" dirty="0" smtClean="0">
                <a:solidFill>
                  <a:srgbClr val="7030A0"/>
                </a:solidFill>
              </a:rPr>
              <a:t>,  </a:t>
            </a:r>
            <a:r>
              <a:rPr lang="en-US" dirty="0" err="1" smtClean="0">
                <a:solidFill>
                  <a:srgbClr val="7030A0"/>
                </a:solidFill>
              </a:rPr>
              <a:t>Mitra</a:t>
            </a:r>
            <a:r>
              <a:rPr lang="en-US" dirty="0" smtClean="0">
                <a:solidFill>
                  <a:srgbClr val="7030A0"/>
                </a:solidFill>
              </a:rPr>
              <a:t> and </a:t>
            </a:r>
            <a:r>
              <a:rPr lang="en-US" dirty="0" err="1" smtClean="0">
                <a:solidFill>
                  <a:srgbClr val="7030A0"/>
                </a:solidFill>
              </a:rPr>
              <a:t>Mathai</a:t>
            </a:r>
            <a:r>
              <a:rPr lang="en-US" dirty="0" smtClean="0">
                <a:solidFill>
                  <a:srgbClr val="7030A0"/>
                </a:solidFill>
              </a:rPr>
              <a:t>(1966) table of random numbers.</a:t>
            </a:r>
            <a:endParaRPr lang="en-US"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Restricted sampling method</a:t>
            </a:r>
            <a:endParaRPr lang="en-US" b="1" dirty="0">
              <a:solidFill>
                <a:srgbClr val="FF0000"/>
              </a:solidFill>
            </a:endParaRPr>
          </a:p>
        </p:txBody>
      </p:sp>
      <p:sp>
        <p:nvSpPr>
          <p:cNvPr id="3" name="Content Placeholder 2"/>
          <p:cNvSpPr>
            <a:spLocks noGrp="1"/>
          </p:cNvSpPr>
          <p:nvPr>
            <p:ph idx="1"/>
          </p:nvPr>
        </p:nvSpPr>
        <p:spPr/>
        <p:txBody>
          <a:bodyPr/>
          <a:lstStyle/>
          <a:p>
            <a:pPr>
              <a:buNone/>
            </a:pPr>
            <a:r>
              <a:rPr lang="en-US" dirty="0" smtClean="0"/>
              <a:t>    </a:t>
            </a:r>
            <a:r>
              <a:rPr lang="en-US" sz="5400" dirty="0" smtClean="0">
                <a:solidFill>
                  <a:srgbClr val="002060"/>
                </a:solidFill>
              </a:rPr>
              <a:t>Under this method the size of the population is restricted to normal size on the basis of certain characteristics.   </a:t>
            </a:r>
            <a:endParaRPr lang="en-US" sz="5400"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Methods of obtaining restricted random sample  </a:t>
            </a:r>
            <a:endParaRPr lang="en-US" b="1" dirty="0">
              <a:solidFill>
                <a:srgbClr val="C00000"/>
              </a:solidFill>
            </a:endParaRPr>
          </a:p>
        </p:txBody>
      </p:sp>
      <p:sp>
        <p:nvSpPr>
          <p:cNvPr id="3" name="Content Placeholder 2"/>
          <p:cNvSpPr>
            <a:spLocks noGrp="1"/>
          </p:cNvSpPr>
          <p:nvPr>
            <p:ph idx="1"/>
          </p:nvPr>
        </p:nvSpPr>
        <p:spPr/>
        <p:txBody>
          <a:bodyPr>
            <a:normAutofit/>
          </a:bodyPr>
          <a:lstStyle/>
          <a:p>
            <a:r>
              <a:rPr lang="en-US" sz="4800" dirty="0" smtClean="0"/>
              <a:t>Stratified random sampling</a:t>
            </a:r>
          </a:p>
          <a:p>
            <a:r>
              <a:rPr lang="en-US" sz="4800" dirty="0" smtClean="0"/>
              <a:t>Systematic sampling </a:t>
            </a:r>
          </a:p>
          <a:p>
            <a:r>
              <a:rPr lang="en-US" sz="4800" dirty="0" smtClean="0"/>
              <a:t>Cluster and area sampling </a:t>
            </a:r>
          </a:p>
          <a:p>
            <a:r>
              <a:rPr lang="en-US" sz="4800" dirty="0" smtClean="0"/>
              <a:t>Multi stage sampling</a:t>
            </a:r>
          </a:p>
          <a:p>
            <a:r>
              <a:rPr lang="en-US" sz="4800" dirty="0" smtClean="0"/>
              <a:t>Sequential sampling </a:t>
            </a:r>
            <a:endParaRPr lang="en-US" sz="4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Stratified random sampling</a:t>
            </a:r>
            <a:endParaRPr lang="en-US" b="1" dirty="0">
              <a:solidFill>
                <a:srgbClr val="C00000"/>
              </a:solidFill>
            </a:endParaRPr>
          </a:p>
        </p:txBody>
      </p:sp>
      <p:sp>
        <p:nvSpPr>
          <p:cNvPr id="3" name="Content Placeholder 2"/>
          <p:cNvSpPr>
            <a:spLocks noGrp="1"/>
          </p:cNvSpPr>
          <p:nvPr>
            <p:ph idx="1"/>
          </p:nvPr>
        </p:nvSpPr>
        <p:spPr/>
        <p:txBody>
          <a:bodyPr>
            <a:normAutofit/>
          </a:bodyPr>
          <a:lstStyle/>
          <a:p>
            <a:pPr>
              <a:buNone/>
            </a:pPr>
            <a:r>
              <a:rPr lang="en-US" sz="4400" dirty="0" smtClean="0"/>
              <a:t>  Under this method the population is divided in to some groups or classes(stratum) based on their homogeneity and samples are drawn from each stratum at random .</a:t>
            </a:r>
            <a:endParaRPr lang="en-US" sz="4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Systematic sampling </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Under this method the universe is arranged on the basis of some systems. (alphabetical , numerical , geographical etc.,)</a:t>
            </a:r>
          </a:p>
          <a:p>
            <a:r>
              <a:rPr lang="en-US" dirty="0" smtClean="0">
                <a:solidFill>
                  <a:srgbClr val="C00000"/>
                </a:solidFill>
              </a:rPr>
              <a:t>Sampling internal (or) K</a:t>
            </a:r>
            <a:r>
              <a:rPr lang="en-US" dirty="0" smtClean="0"/>
              <a:t>   size of population</a:t>
            </a:r>
          </a:p>
          <a:p>
            <a:pPr>
              <a:buNone/>
            </a:pPr>
            <a:r>
              <a:rPr lang="en-US" dirty="0" smtClean="0"/>
              <a:t>                                       =   ----------------------------</a:t>
            </a:r>
          </a:p>
          <a:p>
            <a:pPr>
              <a:buNone/>
            </a:pPr>
            <a:r>
              <a:rPr lang="en-US" dirty="0" smtClean="0"/>
              <a:t>                                               size of sample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Cluster and area sampling </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smtClean="0">
                <a:solidFill>
                  <a:srgbClr val="7030A0"/>
                </a:solidFill>
              </a:rPr>
              <a:t>    </a:t>
            </a:r>
            <a:r>
              <a:rPr lang="en-US" sz="4400" dirty="0" smtClean="0">
                <a:solidFill>
                  <a:srgbClr val="7030A0"/>
                </a:solidFill>
              </a:rPr>
              <a:t>Cluster sampling refers to the procedure of dividing  population into groups called clusters and samples are drawn from these clusters.</a:t>
            </a:r>
            <a:endParaRPr lang="en-US" sz="4400"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Multistage sampling </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smtClean="0">
                <a:solidFill>
                  <a:srgbClr val="0070C0"/>
                </a:solidFill>
              </a:rPr>
              <a:t>   </a:t>
            </a:r>
            <a:r>
              <a:rPr lang="en-US" sz="4400" dirty="0" smtClean="0">
                <a:solidFill>
                  <a:srgbClr val="0070C0"/>
                </a:solidFill>
              </a:rPr>
              <a:t>Multi stage sampling is a type of sample design in which some information is collected from the whole sample and additional information is also collected from sub sample of the full sample. </a:t>
            </a:r>
            <a:endParaRPr lang="en-US" sz="4400" dirty="0">
              <a:solidFill>
                <a:srgbClr val="0070C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Sequential sampling </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pPr algn="just">
              <a:buNone/>
            </a:pPr>
            <a:r>
              <a:rPr lang="en-US" dirty="0" smtClean="0"/>
              <a:t>   </a:t>
            </a:r>
            <a:r>
              <a:rPr lang="en-US" sz="4000" dirty="0" smtClean="0"/>
              <a:t>Under this method , the size of the sample units is not determined in advance , but fixed according to mathematical decision rules based on the survey. This is usually adopted in case of acceptance sampling plan in context of statistical quality control.</a:t>
            </a:r>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 PRABABILITY SAMPLING</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sz="4000" dirty="0" smtClean="0"/>
              <a:t>NON PRABABILITY SAMPLING</a:t>
            </a:r>
          </a:p>
          <a:p>
            <a:endParaRPr lang="en-US" sz="4000" dirty="0" smtClean="0"/>
          </a:p>
          <a:p>
            <a:pPr>
              <a:buNone/>
            </a:pPr>
            <a:r>
              <a:rPr lang="en-US" sz="4000" dirty="0" smtClean="0"/>
              <a:t>                Convenience sampling </a:t>
            </a:r>
          </a:p>
          <a:p>
            <a:endParaRPr lang="en-US" sz="4000" dirty="0" smtClean="0"/>
          </a:p>
          <a:p>
            <a:pPr>
              <a:buNone/>
            </a:pPr>
            <a:r>
              <a:rPr lang="en-US" sz="4000" dirty="0" smtClean="0"/>
              <a:t>       Judgment (or) purposive sampling</a:t>
            </a:r>
          </a:p>
          <a:p>
            <a:pPr>
              <a:buNone/>
            </a:pPr>
            <a:endParaRPr lang="en-US" sz="4000" dirty="0" smtClean="0"/>
          </a:p>
          <a:p>
            <a:pPr>
              <a:buNone/>
            </a:pPr>
            <a:r>
              <a:rPr lang="en-US" sz="4000" dirty="0" smtClean="0"/>
              <a:t>                       Quota sampling </a:t>
            </a:r>
            <a:endParaRPr lang="en-US" sz="4000" dirty="0"/>
          </a:p>
        </p:txBody>
      </p:sp>
      <p:sp>
        <p:nvSpPr>
          <p:cNvPr id="4" name="Down Arrow 3"/>
          <p:cNvSpPr/>
          <p:nvPr/>
        </p:nvSpPr>
        <p:spPr>
          <a:xfrm>
            <a:off x="3733800" y="2362200"/>
            <a:ext cx="484632" cy="521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dirty="0"/>
          </a:p>
        </p:txBody>
      </p:sp>
      <p:sp>
        <p:nvSpPr>
          <p:cNvPr id="5" name="Down Arrow 4"/>
          <p:cNvSpPr/>
          <p:nvPr/>
        </p:nvSpPr>
        <p:spPr>
          <a:xfrm>
            <a:off x="3733800" y="3429000"/>
            <a:ext cx="484632" cy="597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3810000" y="4648200"/>
            <a:ext cx="484632" cy="673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SAMPLING</a:t>
            </a:r>
            <a:endParaRPr lang="en-US" b="1" dirty="0">
              <a:solidFill>
                <a:srgbClr val="FF0000"/>
              </a:solidFill>
            </a:endParaRPr>
          </a:p>
        </p:txBody>
      </p:sp>
      <p:sp>
        <p:nvSpPr>
          <p:cNvPr id="3" name="Content Placeholder 2"/>
          <p:cNvSpPr>
            <a:spLocks noGrp="1"/>
          </p:cNvSpPr>
          <p:nvPr>
            <p:ph idx="1"/>
          </p:nvPr>
        </p:nvSpPr>
        <p:spPr/>
        <p:txBody>
          <a:bodyPr/>
          <a:lstStyle/>
          <a:p>
            <a:pPr>
              <a:buNone/>
            </a:pPr>
            <a:r>
              <a:rPr lang="en-US" dirty="0" smtClean="0"/>
              <a:t>Definition :</a:t>
            </a:r>
          </a:p>
          <a:p>
            <a:pPr>
              <a:buNone/>
            </a:pPr>
            <a:r>
              <a:rPr lang="en-US" dirty="0" smtClean="0"/>
              <a:t>“ </a:t>
            </a:r>
            <a:r>
              <a:rPr lang="en-US" dirty="0" smtClean="0">
                <a:solidFill>
                  <a:srgbClr val="0070C0"/>
                </a:solidFill>
              </a:rPr>
              <a:t>a sample  is a smaller representation of a larger whole”  </a:t>
            </a:r>
            <a:r>
              <a:rPr lang="en-US" dirty="0" smtClean="0"/>
              <a:t>                               -</a:t>
            </a:r>
            <a:r>
              <a:rPr lang="en-US" i="1" dirty="0" smtClean="0">
                <a:solidFill>
                  <a:srgbClr val="FF0000"/>
                </a:solidFill>
                <a:latin typeface="Aldhabi" pitchFamily="2" charset="-78"/>
                <a:cs typeface="Aldhabi" pitchFamily="2" charset="-78"/>
              </a:rPr>
              <a:t>Goode and </a:t>
            </a:r>
            <a:r>
              <a:rPr lang="en-US" i="1" dirty="0" err="1" smtClean="0">
                <a:solidFill>
                  <a:srgbClr val="FF0000"/>
                </a:solidFill>
                <a:latin typeface="Aldhabi" pitchFamily="2" charset="-78"/>
                <a:cs typeface="Aldhabi" pitchFamily="2" charset="-78"/>
              </a:rPr>
              <a:t>Hatt</a:t>
            </a:r>
            <a:endParaRPr lang="en-US" i="1" dirty="0" smtClean="0">
              <a:solidFill>
                <a:srgbClr val="FF0000"/>
              </a:solidFill>
              <a:latin typeface="Aldhabi" pitchFamily="2" charset="-78"/>
              <a:cs typeface="Aldhabi" pitchFamily="2" charset="-78"/>
            </a:endParaRPr>
          </a:p>
          <a:p>
            <a:pPr>
              <a:buNone/>
            </a:pPr>
            <a:r>
              <a:rPr lang="en-US" dirty="0" smtClean="0">
                <a:latin typeface="Times New Roman" pitchFamily="18" charset="0"/>
                <a:cs typeface="Times New Roman" pitchFamily="18" charset="0"/>
              </a:rPr>
              <a:t>  “samples are devices for learning about large masses by observing  a few individuals”    </a:t>
            </a:r>
          </a:p>
          <a:p>
            <a:pPr>
              <a:buNone/>
            </a:pPr>
            <a:r>
              <a:rPr lang="en-US" dirty="0" smtClean="0">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Snedecor</a:t>
            </a:r>
            <a:r>
              <a:rPr lang="en-US" dirty="0" smtClean="0">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Convenience sampling  </a:t>
            </a:r>
            <a:endParaRPr lang="en-US" b="1" dirty="0">
              <a:solidFill>
                <a:srgbClr val="FF0000"/>
              </a:solidFill>
            </a:endParaRPr>
          </a:p>
        </p:txBody>
      </p:sp>
      <p:sp>
        <p:nvSpPr>
          <p:cNvPr id="3" name="Content Placeholder 2"/>
          <p:cNvSpPr>
            <a:spLocks noGrp="1"/>
          </p:cNvSpPr>
          <p:nvPr>
            <p:ph idx="1"/>
          </p:nvPr>
        </p:nvSpPr>
        <p:spPr/>
        <p:txBody>
          <a:bodyPr>
            <a:normAutofit/>
          </a:bodyPr>
          <a:lstStyle/>
          <a:p>
            <a:pPr algn="just"/>
            <a:r>
              <a:rPr lang="en-US" sz="4000" dirty="0" smtClean="0">
                <a:solidFill>
                  <a:srgbClr val="002060"/>
                </a:solidFill>
              </a:rPr>
              <a:t>This method also called as chunk method which means to the fraction of population to be invested </a:t>
            </a:r>
          </a:p>
          <a:p>
            <a:pPr algn="just"/>
            <a:r>
              <a:rPr lang="en-US" sz="4000" dirty="0" err="1" smtClean="0">
                <a:solidFill>
                  <a:srgbClr val="002060"/>
                </a:solidFill>
              </a:rPr>
              <a:t>Eg</a:t>
            </a:r>
            <a:r>
              <a:rPr lang="en-US" sz="4000" dirty="0" smtClean="0">
                <a:solidFill>
                  <a:srgbClr val="002060"/>
                </a:solidFill>
              </a:rPr>
              <a:t>. Sample obtained from readily available list such as car booking , telephone directories , etc.,</a:t>
            </a:r>
            <a:endParaRPr lang="en-US" sz="4000" dirty="0">
              <a:solidFill>
                <a:srgbClr val="00206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Purposive sampling</a:t>
            </a:r>
            <a:r>
              <a:rPr lang="en-US" dirty="0" smtClean="0"/>
              <a:t> </a:t>
            </a:r>
            <a:endParaRPr lang="en-US" dirty="0"/>
          </a:p>
        </p:txBody>
      </p:sp>
      <p:sp>
        <p:nvSpPr>
          <p:cNvPr id="3" name="Content Placeholder 2"/>
          <p:cNvSpPr>
            <a:spLocks noGrp="1"/>
          </p:cNvSpPr>
          <p:nvPr>
            <p:ph idx="1"/>
          </p:nvPr>
        </p:nvSpPr>
        <p:spPr/>
        <p:txBody>
          <a:bodyPr>
            <a:normAutofit/>
          </a:bodyPr>
          <a:lstStyle/>
          <a:p>
            <a:pPr algn="just">
              <a:buNone/>
            </a:pPr>
            <a:r>
              <a:rPr lang="en-US" sz="4800" dirty="0" smtClean="0"/>
              <a:t>  Under this method the samples are drawn on the basis of personal judgment of a person. </a:t>
            </a:r>
            <a:endParaRPr lang="en-US" sz="4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Quota sampling </a:t>
            </a:r>
            <a:endParaRPr lang="en-US" b="1" dirty="0">
              <a:solidFill>
                <a:srgbClr val="FF0000"/>
              </a:solidFill>
            </a:endParaRPr>
          </a:p>
        </p:txBody>
      </p:sp>
      <p:sp>
        <p:nvSpPr>
          <p:cNvPr id="3" name="Content Placeholder 2"/>
          <p:cNvSpPr>
            <a:spLocks noGrp="1"/>
          </p:cNvSpPr>
          <p:nvPr>
            <p:ph idx="1"/>
          </p:nvPr>
        </p:nvSpPr>
        <p:spPr/>
        <p:txBody>
          <a:bodyPr>
            <a:normAutofit/>
          </a:bodyPr>
          <a:lstStyle/>
          <a:p>
            <a:pPr algn="just">
              <a:buNone/>
            </a:pPr>
            <a:r>
              <a:rPr lang="en-US" sz="6000" dirty="0" smtClean="0"/>
              <a:t>This method is adopted in the market survey </a:t>
            </a:r>
            <a:endParaRPr lang="en-US" sz="6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2743200"/>
          </a:xfrm>
        </p:spPr>
        <p:txBody>
          <a:bodyPr>
            <a:normAutofit/>
          </a:bodyPr>
          <a:lstStyle/>
          <a:p>
            <a:r>
              <a:rPr lang="en-US" sz="7200" dirty="0" smtClean="0">
                <a:solidFill>
                  <a:srgbClr val="00B050"/>
                </a:solidFill>
              </a:rPr>
              <a:t>THANK YOU</a:t>
            </a:r>
            <a:endParaRPr lang="en-US" sz="7200" dirty="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Why sampling is used</a:t>
            </a:r>
            <a:endParaRPr lang="en-US" b="1" dirty="0">
              <a:solidFill>
                <a:srgbClr val="FF0000"/>
              </a:solidFill>
            </a:endParaRPr>
          </a:p>
        </p:txBody>
      </p:sp>
      <p:sp>
        <p:nvSpPr>
          <p:cNvPr id="3" name="Content Placeholder 2"/>
          <p:cNvSpPr>
            <a:spLocks noGrp="1"/>
          </p:cNvSpPr>
          <p:nvPr>
            <p:ph idx="1"/>
          </p:nvPr>
        </p:nvSpPr>
        <p:spPr/>
        <p:txBody>
          <a:bodyPr/>
          <a:lstStyle/>
          <a:p>
            <a:r>
              <a:rPr lang="en-US" smtClean="0"/>
              <a:t>Economical </a:t>
            </a:r>
            <a:endParaRPr lang="en-US" dirty="0" smtClean="0"/>
          </a:p>
          <a:p>
            <a:r>
              <a:rPr lang="en-US" dirty="0" smtClean="0"/>
              <a:t>Less time consuming </a:t>
            </a:r>
          </a:p>
          <a:p>
            <a:r>
              <a:rPr lang="en-US" dirty="0" smtClean="0"/>
              <a:t>Reliability </a:t>
            </a:r>
          </a:p>
          <a:p>
            <a:r>
              <a:rPr lang="en-US" dirty="0" smtClean="0"/>
              <a:t>Detailed study</a:t>
            </a:r>
          </a:p>
          <a:p>
            <a:r>
              <a:rPr lang="en-US" dirty="0" smtClean="0"/>
              <a:t>Sampling is a scientific technique</a:t>
            </a:r>
          </a:p>
          <a:p>
            <a:r>
              <a:rPr lang="en-US" dirty="0" smtClean="0"/>
              <a:t>Greater suitability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Objectives of sampling</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To make an inference about an unknown parameter from a measurable sample </a:t>
            </a:r>
          </a:p>
          <a:p>
            <a:r>
              <a:rPr lang="en-US" dirty="0" smtClean="0"/>
              <a:t>To test the hypotheses relating to population</a:t>
            </a:r>
          </a:p>
          <a:p>
            <a:r>
              <a:rPr lang="en-US" dirty="0" smtClean="0"/>
              <a:t>To avoid the vast study about the entire population</a:t>
            </a:r>
          </a:p>
          <a:p>
            <a:r>
              <a:rPr lang="en-US" dirty="0" smtClean="0"/>
              <a:t>To obtain quick result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Characteristics of a good sampling </a:t>
            </a:r>
            <a:endParaRPr lang="en-US" b="1" dirty="0">
              <a:solidFill>
                <a:srgbClr val="FF0000"/>
              </a:solidFill>
            </a:endParaRPr>
          </a:p>
        </p:txBody>
      </p:sp>
      <p:sp>
        <p:nvSpPr>
          <p:cNvPr id="3" name="Content Placeholder 2"/>
          <p:cNvSpPr>
            <a:spLocks noGrp="1"/>
          </p:cNvSpPr>
          <p:nvPr>
            <p:ph idx="1"/>
          </p:nvPr>
        </p:nvSpPr>
        <p:spPr/>
        <p:txBody>
          <a:bodyPr/>
          <a:lstStyle/>
          <a:p>
            <a:r>
              <a:rPr lang="en-US" sz="4800" dirty="0" smtClean="0"/>
              <a:t>Representativeness</a:t>
            </a:r>
          </a:p>
          <a:p>
            <a:r>
              <a:rPr lang="en-US" sz="4800" dirty="0" smtClean="0"/>
              <a:t>Independence </a:t>
            </a:r>
          </a:p>
          <a:p>
            <a:r>
              <a:rPr lang="en-US" sz="4800" dirty="0" smtClean="0"/>
              <a:t>Adequacy </a:t>
            </a:r>
          </a:p>
          <a:p>
            <a:r>
              <a:rPr lang="en-US" sz="4800" dirty="0" smtClean="0"/>
              <a:t>Homogeneity  </a:t>
            </a:r>
          </a:p>
          <a:p>
            <a:pPr>
              <a:buFont typeface="Wingdings" pitchFamily="2" charset="2"/>
              <a:buChar char="v"/>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solidFill>
                  <a:srgbClr val="FF0000"/>
                </a:solidFill>
              </a:rPr>
              <a:t>Steps taken to make the sample useful and reliable </a:t>
            </a:r>
            <a:endParaRPr lang="en-US" sz="5400" dirty="0">
              <a:solidFill>
                <a:srgbClr val="FF0000"/>
              </a:solidFill>
            </a:endParaRPr>
          </a:p>
        </p:txBody>
      </p:sp>
      <p:sp>
        <p:nvSpPr>
          <p:cNvPr id="3" name="Content Placeholder 2"/>
          <p:cNvSpPr>
            <a:spLocks noGrp="1"/>
          </p:cNvSpPr>
          <p:nvPr>
            <p:ph idx="1"/>
          </p:nvPr>
        </p:nvSpPr>
        <p:spPr/>
        <p:txBody>
          <a:bodyPr/>
          <a:lstStyle/>
          <a:p>
            <a:r>
              <a:rPr lang="en-US" dirty="0" smtClean="0"/>
              <a:t>Defining the population  </a:t>
            </a:r>
          </a:p>
          <a:p>
            <a:r>
              <a:rPr lang="en-US" dirty="0" smtClean="0"/>
              <a:t>Specifying the sampling frame</a:t>
            </a:r>
          </a:p>
          <a:p>
            <a:r>
              <a:rPr lang="en-US" dirty="0" smtClean="0"/>
              <a:t>Specifying the sampling unit</a:t>
            </a:r>
          </a:p>
          <a:p>
            <a:r>
              <a:rPr lang="en-US" dirty="0" smtClean="0"/>
              <a:t>Specifying the method of sampling </a:t>
            </a:r>
          </a:p>
          <a:p>
            <a:r>
              <a:rPr lang="en-US" dirty="0" smtClean="0"/>
              <a:t>Determining the size of sample </a:t>
            </a:r>
          </a:p>
          <a:p>
            <a:r>
              <a:rPr lang="en-US" dirty="0" smtClean="0"/>
              <a:t>Specifying the sampling plan</a:t>
            </a:r>
          </a:p>
          <a:p>
            <a:r>
              <a:rPr lang="en-US" dirty="0" smtClean="0"/>
              <a:t>Selection of sample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Types of sampling methods </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4800" dirty="0" smtClean="0"/>
              <a:t>Probability sampling (or)random sampling </a:t>
            </a:r>
          </a:p>
          <a:p>
            <a:r>
              <a:rPr lang="en-US" sz="4800" dirty="0" smtClean="0"/>
              <a:t>Non probability sapling (or ) non random sampling</a:t>
            </a:r>
            <a:endParaRPr lang="en-US" sz="4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Probability sampling </a:t>
            </a:r>
            <a:endParaRPr lang="en-US" dirty="0"/>
          </a:p>
        </p:txBody>
      </p:sp>
      <p:sp>
        <p:nvSpPr>
          <p:cNvPr id="3" name="Content Placeholder 2"/>
          <p:cNvSpPr>
            <a:spLocks noGrp="1"/>
          </p:cNvSpPr>
          <p:nvPr>
            <p:ph sz="half" idx="1"/>
          </p:nvPr>
        </p:nvSpPr>
        <p:spPr/>
        <p:txBody>
          <a:bodyPr/>
          <a:lstStyle/>
          <a:p>
            <a:r>
              <a:rPr lang="en-US" sz="3200" dirty="0" smtClean="0">
                <a:solidFill>
                  <a:srgbClr val="FF0000"/>
                </a:solidFill>
              </a:rPr>
              <a:t>Random Unrestricted random sampling  (or) simple random sampling</a:t>
            </a:r>
          </a:p>
          <a:p>
            <a:pPr>
              <a:buFont typeface="Wingdings" pitchFamily="2" charset="2"/>
              <a:buChar char="ü"/>
            </a:pPr>
            <a:r>
              <a:rPr lang="en-US" dirty="0" smtClean="0"/>
              <a:t>Lottery method</a:t>
            </a:r>
          </a:p>
          <a:p>
            <a:pPr>
              <a:buFont typeface="Wingdings" pitchFamily="2" charset="2"/>
              <a:buChar char="ü"/>
            </a:pPr>
            <a:r>
              <a:rPr lang="en-US" dirty="0" smtClean="0"/>
              <a:t>Random number method</a:t>
            </a:r>
          </a:p>
          <a:p>
            <a:endParaRPr lang="en-US" dirty="0"/>
          </a:p>
        </p:txBody>
      </p:sp>
      <p:sp>
        <p:nvSpPr>
          <p:cNvPr id="4" name="Content Placeholder 3"/>
          <p:cNvSpPr>
            <a:spLocks noGrp="1"/>
          </p:cNvSpPr>
          <p:nvPr>
            <p:ph sz="half" idx="2"/>
          </p:nvPr>
        </p:nvSpPr>
        <p:spPr/>
        <p:txBody>
          <a:bodyPr/>
          <a:lstStyle/>
          <a:p>
            <a:r>
              <a:rPr lang="en-US" sz="3200" dirty="0" smtClean="0">
                <a:solidFill>
                  <a:srgbClr val="00B050"/>
                </a:solidFill>
              </a:rPr>
              <a:t>Restricted random sampling </a:t>
            </a:r>
          </a:p>
          <a:p>
            <a:pPr>
              <a:buFont typeface="Wingdings" pitchFamily="2" charset="2"/>
              <a:buChar char="Ø"/>
            </a:pPr>
            <a:r>
              <a:rPr lang="en-US" dirty="0" smtClean="0"/>
              <a:t>Stratified  random sampling</a:t>
            </a:r>
          </a:p>
          <a:p>
            <a:pPr>
              <a:buFont typeface="Wingdings" pitchFamily="2" charset="2"/>
              <a:buChar char="Ø"/>
            </a:pPr>
            <a:r>
              <a:rPr lang="en-US" dirty="0" smtClean="0"/>
              <a:t>Systematic sampling </a:t>
            </a:r>
          </a:p>
          <a:p>
            <a:pPr>
              <a:buFont typeface="Wingdings" pitchFamily="2" charset="2"/>
              <a:buChar char="Ø"/>
            </a:pPr>
            <a:r>
              <a:rPr lang="en-US" dirty="0" smtClean="0"/>
              <a:t>Cluster and area sampling </a:t>
            </a:r>
          </a:p>
          <a:p>
            <a:pPr>
              <a:buFont typeface="Wingdings" pitchFamily="2" charset="2"/>
              <a:buChar char="Ø"/>
            </a:pPr>
            <a:r>
              <a:rPr lang="en-US" dirty="0" smtClean="0"/>
              <a:t>Multi stage sampling </a:t>
            </a:r>
          </a:p>
          <a:p>
            <a:pPr>
              <a:buFont typeface="Wingdings" pitchFamily="2" charset="2"/>
              <a:buChar char="Ø"/>
            </a:pPr>
            <a:r>
              <a:rPr lang="en-US" dirty="0" smtClean="0"/>
              <a:t>Sequential sampling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Autofit/>
          </a:bodyPr>
          <a:lstStyle/>
          <a:p>
            <a:r>
              <a:rPr lang="en-US" sz="5400" dirty="0" smtClean="0">
                <a:solidFill>
                  <a:srgbClr val="FF0000"/>
                </a:solidFill>
                <a:latin typeface="Times New Roman" pitchFamily="18" charset="0"/>
                <a:cs typeface="Times New Roman" pitchFamily="18" charset="0"/>
              </a:rPr>
              <a:t>Lottery  method</a:t>
            </a:r>
            <a:br>
              <a:rPr lang="en-US" sz="5400" dirty="0" smtClean="0">
                <a:solidFill>
                  <a:srgbClr val="FF0000"/>
                </a:solidFill>
                <a:latin typeface="Times New Roman" pitchFamily="18" charset="0"/>
                <a:cs typeface="Times New Roman" pitchFamily="18" charset="0"/>
              </a:rPr>
            </a:br>
            <a:endParaRPr lang="en-US" sz="54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solidFill>
                  <a:srgbClr val="0070C0"/>
                </a:solidFill>
              </a:rPr>
              <a:t>    Lottery method of sampling refers to the process of drawing a lot among the population  or universe. Under this method the required number of samples are selected from the total population by blindfold from the drum or urn. </a:t>
            </a:r>
            <a:endParaRPr lang="en-US" dirty="0">
              <a:solidFill>
                <a:srgbClr val="0070C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659</Words>
  <Application>Microsoft Office PowerPoint</Application>
  <PresentationFormat>On-screen Show (4:3)</PresentationFormat>
  <Paragraphs>91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SAMPLING</vt:lpstr>
      <vt:lpstr>Why sampling is used</vt:lpstr>
      <vt:lpstr>Objectives of sampling </vt:lpstr>
      <vt:lpstr>Characteristics of a good sampling </vt:lpstr>
      <vt:lpstr>Steps taken to make the sample useful and reliable </vt:lpstr>
      <vt:lpstr>Types of sampling methods </vt:lpstr>
      <vt:lpstr>Probability sampling </vt:lpstr>
      <vt:lpstr>Lottery  method </vt:lpstr>
      <vt:lpstr>Random number method</vt:lpstr>
      <vt:lpstr>Standard tables of random sample</vt:lpstr>
      <vt:lpstr>Restricted sampling method</vt:lpstr>
      <vt:lpstr>Methods of obtaining restricted random sample  </vt:lpstr>
      <vt:lpstr>Stratified random sampling</vt:lpstr>
      <vt:lpstr>Systematic sampling </vt:lpstr>
      <vt:lpstr>Cluster and area sampling </vt:lpstr>
      <vt:lpstr>Multistage sampling </vt:lpstr>
      <vt:lpstr>Sequential sampling </vt:lpstr>
      <vt:lpstr>NON PRABABILITY SAMPLING</vt:lpstr>
      <vt:lpstr>Convenience sampling  </vt:lpstr>
      <vt:lpstr>Purposive sampling </vt:lpstr>
      <vt:lpstr>Quota sampling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UDAYA</dc:creator>
  <cp:lastModifiedBy>admin</cp:lastModifiedBy>
  <cp:revision>73</cp:revision>
  <dcterms:created xsi:type="dcterms:W3CDTF">2006-08-16T00:00:00Z</dcterms:created>
  <dcterms:modified xsi:type="dcterms:W3CDTF">2019-03-20T09:11:10Z</dcterms:modified>
</cp:coreProperties>
</file>