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8EFEFE-5B76-465C-8DE5-DDBB04E2D1ED}"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EFEFE-5B76-465C-8DE5-DDBB04E2D1ED}"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EFEFE-5B76-465C-8DE5-DDBB04E2D1ED}"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EFEFE-5B76-465C-8DE5-DDBB04E2D1ED}"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8EFEFE-5B76-465C-8DE5-DDBB04E2D1ED}" type="datetimeFigureOut">
              <a:rPr lang="en-US" smtClean="0"/>
              <a:pPr/>
              <a:t>3/20/2019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8EFEFE-5B76-465C-8DE5-DDBB04E2D1ED}"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8EFEFE-5B76-465C-8DE5-DDBB04E2D1ED}" type="datetimeFigureOut">
              <a:rPr lang="en-US" smtClean="0"/>
              <a:pPr/>
              <a:t>3/20/2019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8EFEFE-5B76-465C-8DE5-DDBB04E2D1ED}" type="datetimeFigureOut">
              <a:rPr lang="en-US" smtClean="0"/>
              <a:pPr/>
              <a:t>3/20/2019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EFEFE-5B76-465C-8DE5-DDBB04E2D1ED}" type="datetimeFigureOut">
              <a:rPr lang="en-US" smtClean="0"/>
              <a:pPr/>
              <a:t>3/20/2019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EFEFE-5B76-465C-8DE5-DDBB04E2D1ED}"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EFEFE-5B76-465C-8DE5-DDBB04E2D1ED}" type="datetimeFigureOut">
              <a:rPr lang="en-US" smtClean="0"/>
              <a:pPr/>
              <a:t>3/20/2019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3E031-AC72-4208-9120-CD241984AB2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EFEFE-5B76-465C-8DE5-DDBB04E2D1ED}" type="datetimeFigureOut">
              <a:rPr lang="en-US" smtClean="0"/>
              <a:pPr/>
              <a:t>3/20/2019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3E031-AC72-4208-9120-CD241984AB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28800" y="4038600"/>
            <a:ext cx="5410200" cy="1600438"/>
          </a:xfrm>
          <a:prstGeom prst="rect">
            <a:avLst/>
          </a:prstGeom>
        </p:spPr>
        <p:txBody>
          <a:bodyPr wrap="square">
            <a:spAutoFit/>
          </a:bodyPr>
          <a:lstStyle/>
          <a:p>
            <a:pPr algn="ctr"/>
            <a:r>
              <a:rPr lang="en-US" sz="2000" b="1" dirty="0" smtClean="0">
                <a:solidFill>
                  <a:srgbClr val="7030A0"/>
                </a:solidFill>
              </a:rPr>
              <a:t>J.RAJEES </a:t>
            </a:r>
            <a:br>
              <a:rPr lang="en-US" sz="2000" b="1" dirty="0" smtClean="0">
                <a:solidFill>
                  <a:srgbClr val="7030A0"/>
                </a:solidFill>
              </a:rPr>
            </a:br>
            <a:r>
              <a:rPr lang="en-US" sz="2000" dirty="0" smtClean="0">
                <a:solidFill>
                  <a:srgbClr val="7030A0"/>
                </a:solidFill>
              </a:rPr>
              <a:t>Assistant Professor</a:t>
            </a:r>
            <a:br>
              <a:rPr lang="en-US" sz="2000" dirty="0" smtClean="0">
                <a:solidFill>
                  <a:srgbClr val="7030A0"/>
                </a:solidFill>
              </a:rPr>
            </a:br>
            <a:r>
              <a:rPr lang="en-US" dirty="0" smtClean="0">
                <a:solidFill>
                  <a:srgbClr val="7030A0"/>
                </a:solidFill>
              </a:rPr>
              <a:t>Department Of Commerce Computer Application</a:t>
            </a:r>
            <a:br>
              <a:rPr lang="en-US" dirty="0" smtClean="0">
                <a:solidFill>
                  <a:srgbClr val="7030A0"/>
                </a:solidFill>
              </a:rPr>
            </a:br>
            <a:r>
              <a:rPr lang="en-US" sz="2000" dirty="0" smtClean="0">
                <a:solidFill>
                  <a:srgbClr val="7030A0"/>
                </a:solidFill>
              </a:rPr>
              <a:t>St.Joseph’s College (Autonomous)</a:t>
            </a:r>
            <a:br>
              <a:rPr lang="en-US" sz="2000" dirty="0" smtClean="0">
                <a:solidFill>
                  <a:srgbClr val="7030A0"/>
                </a:solidFill>
              </a:rPr>
            </a:br>
            <a:r>
              <a:rPr lang="en-US" sz="2000" dirty="0" smtClean="0">
                <a:solidFill>
                  <a:srgbClr val="7030A0"/>
                </a:solidFill>
              </a:rPr>
              <a:t>Tiruchirappalli </a:t>
            </a:r>
            <a:endParaRPr lang="en-US" sz="2000" dirty="0"/>
          </a:p>
        </p:txBody>
      </p:sp>
      <p:sp>
        <p:nvSpPr>
          <p:cNvPr id="4" name="Rectangle 3"/>
          <p:cNvSpPr/>
          <p:nvPr/>
        </p:nvSpPr>
        <p:spPr>
          <a:xfrm>
            <a:off x="1066800" y="1371600"/>
            <a:ext cx="7391400" cy="1384995"/>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en-US" sz="2800" b="1" dirty="0" smtClean="0">
                <a:solidFill>
                  <a:schemeClr val="bg1"/>
                </a:solidFill>
                <a:latin typeface="Arial" pitchFamily="34" charset="0"/>
                <a:cs typeface="Arial" pitchFamily="34" charset="0"/>
              </a:rPr>
              <a:t>DIFFERENCE BETWEEN RECEIPTS AND PAYMENTS ACCOUNT AND INCOME AND EXPENDITURE ACCOUNT</a:t>
            </a:r>
            <a:endParaRPr lang="en-US" sz="2800" b="1" dirty="0">
              <a:solidFill>
                <a:schemeClr val="bg1"/>
              </a:solidFill>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solidFill>
                  <a:srgbClr val="0070C0"/>
                </a:solidFill>
                <a:latin typeface="Arial Black" pitchFamily="34" charset="0"/>
              </a:rPr>
              <a:t>THANK YOU</a:t>
            </a:r>
            <a:endParaRPr lang="en-US" sz="6000" dirty="0">
              <a:solidFill>
                <a:srgbClr val="0070C0"/>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8"/>
            <a:ext cx="8229600" cy="5059362"/>
          </a:xfrm>
        </p:spPr>
        <p:txBody>
          <a:bodyPr>
            <a:normAutofit/>
          </a:bodyPr>
          <a:lstStyle/>
          <a:p>
            <a:pPr algn="just"/>
            <a:r>
              <a:rPr lang="en-US" sz="3200" dirty="0" smtClean="0">
                <a:solidFill>
                  <a:srgbClr val="FF0000"/>
                </a:solidFill>
              </a:rPr>
              <a:t>DEFINITION</a:t>
            </a:r>
            <a:r>
              <a:rPr lang="en-US" sz="3200" dirty="0" smtClean="0"/>
              <a:t/>
            </a:r>
            <a:br>
              <a:rPr lang="en-US" sz="3200" dirty="0" smtClean="0"/>
            </a:br>
            <a:r>
              <a:rPr lang="en-US" sz="3200" dirty="0" smtClean="0">
                <a:solidFill>
                  <a:srgbClr val="0070C0"/>
                </a:solidFill>
              </a:rPr>
              <a:t>Receipts and payments account is the account which is   prepared like cash book</a:t>
            </a:r>
            <a:br>
              <a:rPr lang="en-US" sz="3200" dirty="0" smtClean="0">
                <a:solidFill>
                  <a:srgbClr val="0070C0"/>
                </a:solidFill>
              </a:rPr>
            </a:br>
            <a:r>
              <a:rPr lang="en-US" sz="3200" dirty="0" smtClean="0"/>
              <a:t>whereas </a:t>
            </a:r>
            <a:br>
              <a:rPr lang="en-US" sz="3200" dirty="0" smtClean="0"/>
            </a:br>
            <a:r>
              <a:rPr lang="en-US" sz="3200" dirty="0" smtClean="0">
                <a:solidFill>
                  <a:srgbClr val="FF0000"/>
                </a:solidFill>
              </a:rPr>
              <a:t>Income and expenditure account is the account which is prepared like profit and loss account to know the financial result for the given period  </a:t>
            </a:r>
            <a:br>
              <a:rPr lang="en-US" sz="3200" dirty="0" smtClean="0">
                <a:solidFill>
                  <a:srgbClr val="FF0000"/>
                </a:solidFill>
              </a:rPr>
            </a:br>
            <a:endParaRPr lang="en-US" sz="32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600199"/>
          </a:xfrm>
        </p:spPr>
        <p:txBody>
          <a:bodyPr/>
          <a:lstStyle/>
          <a:p>
            <a:r>
              <a:rPr lang="en-US" dirty="0" smtClean="0"/>
              <a:t>Format </a:t>
            </a:r>
            <a:endParaRPr lang="en-US" dirty="0"/>
          </a:p>
        </p:txBody>
      </p:sp>
      <p:sp>
        <p:nvSpPr>
          <p:cNvPr id="3" name="Subtitle 2"/>
          <p:cNvSpPr>
            <a:spLocks noGrp="1"/>
          </p:cNvSpPr>
          <p:nvPr>
            <p:ph type="subTitle" idx="1"/>
          </p:nvPr>
        </p:nvSpPr>
        <p:spPr>
          <a:xfrm>
            <a:off x="1371600" y="1676400"/>
            <a:ext cx="6400800" cy="4495800"/>
          </a:xfrm>
        </p:spPr>
        <p:txBody>
          <a:bodyPr>
            <a:normAutofit lnSpcReduction="10000"/>
          </a:bodyPr>
          <a:lstStyle/>
          <a:p>
            <a:pPr algn="just"/>
            <a:r>
              <a:rPr lang="en-US" dirty="0" smtClean="0">
                <a:solidFill>
                  <a:srgbClr val="0070C0"/>
                </a:solidFill>
              </a:rPr>
              <a:t>The debit side of the receipts and payments account consists of the receipts and credit side consists of all payments  of cash</a:t>
            </a:r>
          </a:p>
          <a:p>
            <a:r>
              <a:rPr lang="en-US" dirty="0" smtClean="0">
                <a:solidFill>
                  <a:schemeClr val="tx1"/>
                </a:solidFill>
              </a:rPr>
              <a:t>Whereas </a:t>
            </a:r>
          </a:p>
          <a:p>
            <a:pPr algn="just"/>
            <a:r>
              <a:rPr lang="en-US" dirty="0" smtClean="0">
                <a:solidFill>
                  <a:srgbClr val="FF0000"/>
                </a:solidFill>
              </a:rPr>
              <a:t>Debit side of the income and expenditure account includes the expenditures and credit side includes the incomes     </a:t>
            </a:r>
            <a:endParaRPr lang="en-US"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914399"/>
          </a:xfrm>
        </p:spPr>
        <p:txBody>
          <a:bodyPr/>
          <a:lstStyle/>
          <a:p>
            <a:r>
              <a:rPr lang="en-US" dirty="0" smtClean="0"/>
              <a:t>Nature </a:t>
            </a:r>
            <a:endParaRPr lang="en-US" dirty="0"/>
          </a:p>
        </p:txBody>
      </p:sp>
      <p:sp>
        <p:nvSpPr>
          <p:cNvPr id="3" name="Subtitle 2"/>
          <p:cNvSpPr>
            <a:spLocks noGrp="1"/>
          </p:cNvSpPr>
          <p:nvPr>
            <p:ph type="subTitle" idx="1"/>
          </p:nvPr>
        </p:nvSpPr>
        <p:spPr>
          <a:xfrm>
            <a:off x="1371600" y="1828800"/>
            <a:ext cx="6400800" cy="4343400"/>
          </a:xfrm>
        </p:spPr>
        <p:txBody>
          <a:bodyPr>
            <a:normAutofit fontScale="92500"/>
          </a:bodyPr>
          <a:lstStyle/>
          <a:p>
            <a:pPr algn="just"/>
            <a:r>
              <a:rPr lang="en-US" dirty="0" smtClean="0">
                <a:solidFill>
                  <a:srgbClr val="7030A0"/>
                </a:solidFill>
              </a:rPr>
              <a:t>Receipts and payments  account is real or current asset account  as it includes all the receipts during the year </a:t>
            </a:r>
          </a:p>
          <a:p>
            <a:pPr algn="l"/>
            <a:r>
              <a:rPr lang="en-US" dirty="0" smtClean="0">
                <a:solidFill>
                  <a:schemeClr val="tx1"/>
                </a:solidFill>
              </a:rPr>
              <a:t>whereas</a:t>
            </a:r>
          </a:p>
          <a:p>
            <a:pPr algn="just"/>
            <a:r>
              <a:rPr lang="en-US" dirty="0" smtClean="0">
                <a:solidFill>
                  <a:srgbClr val="FF0000"/>
                </a:solidFill>
              </a:rPr>
              <a:t>Income and expenditure account is nominal account as it takes in to account the income and expenditures  relevant to the concerned period.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676399"/>
          </a:xfrm>
        </p:spPr>
        <p:txBody>
          <a:bodyPr/>
          <a:lstStyle/>
          <a:p>
            <a:r>
              <a:rPr lang="en-US" dirty="0" smtClean="0"/>
              <a:t>Capital and revenue items </a:t>
            </a:r>
            <a:endParaRPr lang="en-US" dirty="0"/>
          </a:p>
        </p:txBody>
      </p:sp>
      <p:sp>
        <p:nvSpPr>
          <p:cNvPr id="3" name="Subtitle 2"/>
          <p:cNvSpPr>
            <a:spLocks noGrp="1"/>
          </p:cNvSpPr>
          <p:nvPr>
            <p:ph type="subTitle" idx="1"/>
          </p:nvPr>
        </p:nvSpPr>
        <p:spPr>
          <a:xfrm>
            <a:off x="1371600" y="2133600"/>
            <a:ext cx="6400800" cy="3505200"/>
          </a:xfrm>
        </p:spPr>
        <p:txBody>
          <a:bodyPr>
            <a:normAutofit fontScale="92500" lnSpcReduction="20000"/>
          </a:bodyPr>
          <a:lstStyle/>
          <a:p>
            <a:pPr algn="just"/>
            <a:r>
              <a:rPr lang="en-US" dirty="0" smtClean="0">
                <a:solidFill>
                  <a:srgbClr val="7030A0"/>
                </a:solidFill>
              </a:rPr>
              <a:t>The income and expenditure account takes into both capital and revenue items irrespective of the nature, period and time</a:t>
            </a:r>
            <a:r>
              <a:rPr lang="en-US" dirty="0" smtClean="0"/>
              <a:t> </a:t>
            </a:r>
          </a:p>
          <a:p>
            <a:pPr algn="l"/>
            <a:r>
              <a:rPr lang="en-US" dirty="0" smtClean="0">
                <a:solidFill>
                  <a:schemeClr val="tx1"/>
                </a:solidFill>
              </a:rPr>
              <a:t>whereas</a:t>
            </a:r>
            <a:r>
              <a:rPr lang="en-US" dirty="0" smtClean="0"/>
              <a:t> </a:t>
            </a:r>
          </a:p>
          <a:p>
            <a:pPr algn="just"/>
            <a:r>
              <a:rPr lang="en-US" dirty="0" smtClean="0">
                <a:solidFill>
                  <a:srgbClr val="FF0000"/>
                </a:solidFill>
              </a:rPr>
              <a:t>income and expenditure account takes into only the revenue items pertaining to the current financial year    </a:t>
            </a:r>
            <a:endParaRPr lang="en-US"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838199"/>
          </a:xfrm>
        </p:spPr>
        <p:txBody>
          <a:bodyPr/>
          <a:lstStyle/>
          <a:p>
            <a:r>
              <a:rPr lang="en-US" dirty="0" smtClean="0"/>
              <a:t>Opening and closing balances </a:t>
            </a:r>
            <a:endParaRPr lang="en-US" dirty="0"/>
          </a:p>
        </p:txBody>
      </p:sp>
      <p:sp>
        <p:nvSpPr>
          <p:cNvPr id="3" name="Subtitle 2"/>
          <p:cNvSpPr>
            <a:spLocks noGrp="1"/>
          </p:cNvSpPr>
          <p:nvPr>
            <p:ph type="subTitle" idx="1"/>
          </p:nvPr>
        </p:nvSpPr>
        <p:spPr>
          <a:xfrm>
            <a:off x="1371600" y="1524000"/>
            <a:ext cx="6400800" cy="4724400"/>
          </a:xfrm>
        </p:spPr>
        <p:txBody>
          <a:bodyPr>
            <a:normAutofit fontScale="25000" lnSpcReduction="20000"/>
          </a:bodyPr>
          <a:lstStyle/>
          <a:p>
            <a:pPr algn="just"/>
            <a:r>
              <a:rPr lang="en-US" sz="9600" dirty="0" smtClean="0">
                <a:solidFill>
                  <a:srgbClr val="7030A0"/>
                </a:solidFill>
              </a:rPr>
              <a:t>The receipts and payments account is just like cash account. Probably this account opens and closes with cash and bank balances which will be shown on the debit side at the beginning and at the end credit side of the account </a:t>
            </a:r>
          </a:p>
          <a:p>
            <a:pPr algn="l"/>
            <a:r>
              <a:rPr lang="en-US" sz="9600" dirty="0" smtClean="0">
                <a:solidFill>
                  <a:schemeClr val="tx1"/>
                </a:solidFill>
              </a:rPr>
              <a:t>whereas</a:t>
            </a:r>
            <a:r>
              <a:rPr lang="en-US" sz="9600" dirty="0" smtClean="0"/>
              <a:t> </a:t>
            </a:r>
          </a:p>
          <a:p>
            <a:pPr algn="just"/>
            <a:r>
              <a:rPr lang="en-US" sz="9600" dirty="0" smtClean="0">
                <a:solidFill>
                  <a:srgbClr val="FF0000"/>
                </a:solidFill>
              </a:rPr>
              <a:t>Income and expenditure account does not have opening balance of cash or bank but it will be closed as, if the balance is on the debit side it indicates income  is more than the expenditures therefore it will be noted as </a:t>
            </a:r>
            <a:r>
              <a:rPr lang="en-US" sz="9600" b="1" dirty="0" smtClean="0">
                <a:solidFill>
                  <a:srgbClr val="00B050"/>
                </a:solidFill>
              </a:rPr>
              <a:t>SURPLUS</a:t>
            </a:r>
            <a:r>
              <a:rPr lang="en-US" sz="9600" dirty="0" smtClean="0">
                <a:solidFill>
                  <a:srgbClr val="FF0000"/>
                </a:solidFill>
              </a:rPr>
              <a:t>  and if the balance is on the credit side it denotes the excess of expenditure over income therefore it will be referred as </a:t>
            </a:r>
            <a:r>
              <a:rPr lang="en-US" sz="9600" b="1" dirty="0" smtClean="0">
                <a:solidFill>
                  <a:srgbClr val="7030A0"/>
                </a:solidFill>
              </a:rPr>
              <a:t>DEFICIT</a:t>
            </a:r>
            <a:r>
              <a:rPr lang="en-US" sz="9600" b="1" dirty="0" smtClean="0">
                <a:solidFill>
                  <a:srgbClr val="FF0000"/>
                </a:solidFill>
              </a:rPr>
              <a:t> </a:t>
            </a:r>
          </a:p>
          <a:p>
            <a:r>
              <a:rPr lang="en-US" dirty="0" smtClean="0">
                <a:solidFill>
                  <a:srgbClr val="00B050"/>
                </a:solidFill>
              </a:rPr>
              <a:t> </a:t>
            </a:r>
            <a:endParaRPr lang="en-US"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752599"/>
          </a:xfrm>
        </p:spPr>
        <p:txBody>
          <a:bodyPr/>
          <a:lstStyle/>
          <a:p>
            <a:r>
              <a:rPr lang="en-US" dirty="0" smtClean="0"/>
              <a:t>Preparation of the accounts</a:t>
            </a:r>
            <a:endParaRPr lang="en-US" dirty="0"/>
          </a:p>
        </p:txBody>
      </p:sp>
      <p:sp>
        <p:nvSpPr>
          <p:cNvPr id="3" name="Subtitle 2"/>
          <p:cNvSpPr>
            <a:spLocks noGrp="1"/>
          </p:cNvSpPr>
          <p:nvPr>
            <p:ph type="subTitle" idx="1"/>
          </p:nvPr>
        </p:nvSpPr>
        <p:spPr>
          <a:xfrm>
            <a:off x="1371600" y="1905000"/>
            <a:ext cx="6400800" cy="4191000"/>
          </a:xfrm>
        </p:spPr>
        <p:txBody>
          <a:bodyPr>
            <a:normAutofit fontScale="85000" lnSpcReduction="10000"/>
          </a:bodyPr>
          <a:lstStyle/>
          <a:p>
            <a:pPr algn="just"/>
            <a:r>
              <a:rPr lang="en-US" dirty="0" smtClean="0">
                <a:solidFill>
                  <a:srgbClr val="7030A0"/>
                </a:solidFill>
              </a:rPr>
              <a:t>The receipts and payments account is prepared by using the information available in the cash book maintained by the Non-Trading concern whose aim is to serve the society rather earning more profits</a:t>
            </a:r>
            <a:r>
              <a:rPr lang="en-US" dirty="0" smtClean="0"/>
              <a:t>  </a:t>
            </a:r>
          </a:p>
          <a:p>
            <a:pPr algn="l"/>
            <a:r>
              <a:rPr lang="en-US" dirty="0" smtClean="0">
                <a:solidFill>
                  <a:schemeClr val="tx1"/>
                </a:solidFill>
              </a:rPr>
              <a:t>whereas</a:t>
            </a:r>
            <a:r>
              <a:rPr lang="en-US" dirty="0" smtClean="0"/>
              <a:t> </a:t>
            </a:r>
          </a:p>
          <a:p>
            <a:pPr algn="just"/>
            <a:r>
              <a:rPr lang="en-US" dirty="0" smtClean="0">
                <a:solidFill>
                  <a:srgbClr val="FF0000"/>
                </a:solidFill>
              </a:rPr>
              <a:t>The income and expenditure account is prepared with the help of the receipts and payments accounts and other relevant information relevant to the accounting year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1"/>
            <a:ext cx="7772400" cy="1600199"/>
          </a:xfrm>
        </p:spPr>
        <p:txBody>
          <a:bodyPr>
            <a:normAutofit/>
          </a:bodyPr>
          <a:lstStyle/>
          <a:p>
            <a:r>
              <a:rPr lang="en-US" sz="3600" dirty="0" smtClean="0"/>
              <a:t>Relevancy with the accounting period</a:t>
            </a:r>
            <a:endParaRPr lang="en-US" sz="3600" dirty="0"/>
          </a:p>
        </p:txBody>
      </p:sp>
      <p:sp>
        <p:nvSpPr>
          <p:cNvPr id="3" name="Subtitle 2"/>
          <p:cNvSpPr>
            <a:spLocks noGrp="1"/>
          </p:cNvSpPr>
          <p:nvPr>
            <p:ph type="subTitle" idx="1"/>
          </p:nvPr>
        </p:nvSpPr>
        <p:spPr>
          <a:xfrm>
            <a:off x="1371600" y="2438400"/>
            <a:ext cx="6400800" cy="3810000"/>
          </a:xfrm>
        </p:spPr>
        <p:txBody>
          <a:bodyPr>
            <a:normAutofit fontScale="92500" lnSpcReduction="10000"/>
          </a:bodyPr>
          <a:lstStyle/>
          <a:p>
            <a:pPr algn="just"/>
            <a:r>
              <a:rPr lang="en-US" dirty="0" smtClean="0">
                <a:solidFill>
                  <a:srgbClr val="7030A0"/>
                </a:solidFill>
              </a:rPr>
              <a:t>The receipts and payments account includes the cash receipts belonging to the present, past and future period</a:t>
            </a:r>
          </a:p>
          <a:p>
            <a:pPr algn="l"/>
            <a:r>
              <a:rPr lang="en-US" dirty="0" smtClean="0">
                <a:solidFill>
                  <a:schemeClr val="tx1"/>
                </a:solidFill>
              </a:rPr>
              <a:t>whereas</a:t>
            </a:r>
            <a:r>
              <a:rPr lang="en-US" dirty="0" smtClean="0"/>
              <a:t> </a:t>
            </a:r>
          </a:p>
          <a:p>
            <a:pPr algn="just"/>
            <a:r>
              <a:rPr lang="en-US" dirty="0" smtClean="0">
                <a:solidFill>
                  <a:srgbClr val="FF0000"/>
                </a:solidFill>
              </a:rPr>
              <a:t>The income and expenditure account reflects the transactions relating to the current accounting period and other adjustments pertaining thereto. </a:t>
            </a: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1523999"/>
          </a:xfrm>
        </p:spPr>
        <p:txBody>
          <a:bodyPr/>
          <a:lstStyle/>
          <a:p>
            <a:r>
              <a:rPr lang="en-US" dirty="0" smtClean="0"/>
              <a:t>Significance and uses</a:t>
            </a:r>
            <a:endParaRPr lang="en-US" dirty="0"/>
          </a:p>
        </p:txBody>
      </p:sp>
      <p:sp>
        <p:nvSpPr>
          <p:cNvPr id="3" name="Subtitle 2"/>
          <p:cNvSpPr>
            <a:spLocks noGrp="1"/>
          </p:cNvSpPr>
          <p:nvPr>
            <p:ph type="subTitle" idx="1"/>
          </p:nvPr>
        </p:nvSpPr>
        <p:spPr>
          <a:xfrm>
            <a:off x="1371600" y="2133600"/>
            <a:ext cx="6400800" cy="3886200"/>
          </a:xfrm>
        </p:spPr>
        <p:txBody>
          <a:bodyPr>
            <a:normAutofit fontScale="85000" lnSpcReduction="10000"/>
          </a:bodyPr>
          <a:lstStyle/>
          <a:p>
            <a:pPr algn="just"/>
            <a:r>
              <a:rPr lang="en-US" dirty="0" smtClean="0">
                <a:solidFill>
                  <a:srgbClr val="7030A0"/>
                </a:solidFill>
              </a:rPr>
              <a:t>The receipts and payments account is not given much importance  by the management this is to know the various  inflows and outflows of cash in a year</a:t>
            </a:r>
          </a:p>
          <a:p>
            <a:r>
              <a:rPr lang="en-US" dirty="0" smtClean="0">
                <a:solidFill>
                  <a:schemeClr val="tx1"/>
                </a:solidFill>
              </a:rPr>
              <a:t>Whereas</a:t>
            </a:r>
            <a:r>
              <a:rPr lang="en-US" dirty="0" smtClean="0"/>
              <a:t> </a:t>
            </a:r>
          </a:p>
          <a:p>
            <a:pPr algn="just"/>
            <a:r>
              <a:rPr lang="en-US" dirty="0" smtClean="0">
                <a:solidFill>
                  <a:srgbClr val="FF0000"/>
                </a:solidFill>
              </a:rPr>
              <a:t>The income and expenditure account is a part of the final accounts of the concern which will be accompanied by the balance sheet of the Non- Trading concern.</a:t>
            </a:r>
            <a:endParaRPr lang="en-US"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422</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DEFINITION Receipts and payments account is the account which is   prepared like cash book whereas  Income and expenditure account is the account which is prepared like profit and loss account to know the financial result for the given period   </vt:lpstr>
      <vt:lpstr>Format </vt:lpstr>
      <vt:lpstr>Nature </vt:lpstr>
      <vt:lpstr>Capital and revenue items </vt:lpstr>
      <vt:lpstr>Opening and closing balances </vt:lpstr>
      <vt:lpstr>Preparation of the accounts</vt:lpstr>
      <vt:lpstr>Relevancy with the accounting period</vt:lpstr>
      <vt:lpstr>Significance and uses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J.RAJEES  Assistant Professor Department Of Commerce Computer Application St.Joseph’s College (Autonomous) Tiruchirappalli</dc:title>
  <dc:creator>commerceCA</dc:creator>
  <cp:lastModifiedBy>admin</cp:lastModifiedBy>
  <cp:revision>43</cp:revision>
  <dcterms:created xsi:type="dcterms:W3CDTF">2018-08-21T08:43:16Z</dcterms:created>
  <dcterms:modified xsi:type="dcterms:W3CDTF">2019-03-20T09:09:44Z</dcterms:modified>
</cp:coreProperties>
</file>