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61" r:id="rId6"/>
    <p:sldId id="260" r:id="rId7"/>
    <p:sldId id="263" r:id="rId8"/>
    <p:sldId id="275" r:id="rId9"/>
    <p:sldId id="274" r:id="rId10"/>
    <p:sldId id="276" r:id="rId11"/>
    <p:sldId id="268" r:id="rId12"/>
    <p:sldId id="267" r:id="rId13"/>
    <p:sldId id="270" r:id="rId14"/>
    <p:sldId id="280" r:id="rId15"/>
    <p:sldId id="277" r:id="rId16"/>
    <p:sldId id="278" r:id="rId17"/>
    <p:sldId id="279" r:id="rId18"/>
    <p:sldId id="282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886C05-A95F-4F01-B782-0E34897FB7E8}" type="doc">
      <dgm:prSet loTypeId="urn:microsoft.com/office/officeart/2005/8/layout/cycle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2416D-3230-40A9-A557-937010B3380B}">
      <dgm:prSet phldrT="[Text]"/>
      <dgm:spPr/>
      <dgm:t>
        <a:bodyPr/>
        <a:lstStyle/>
        <a:p>
          <a:r>
            <a:rPr lang="en-US" dirty="0" smtClean="0"/>
            <a:t>plant</a:t>
          </a:r>
          <a:endParaRPr lang="en-US" dirty="0"/>
        </a:p>
      </dgm:t>
    </dgm:pt>
    <dgm:pt modelId="{B776D959-E298-49B4-82A1-749B8AA07FF9}" type="parTrans" cxnId="{90DDDEC7-3894-4074-9233-87CFA146745D}">
      <dgm:prSet/>
      <dgm:spPr/>
      <dgm:t>
        <a:bodyPr/>
        <a:lstStyle/>
        <a:p>
          <a:endParaRPr lang="en-US"/>
        </a:p>
      </dgm:t>
    </dgm:pt>
    <dgm:pt modelId="{0591BEAC-8A1C-4C24-95E2-E3B7C3A18C7F}" type="sibTrans" cxnId="{90DDDEC7-3894-4074-9233-87CFA146745D}">
      <dgm:prSet/>
      <dgm:spPr/>
      <dgm:t>
        <a:bodyPr/>
        <a:lstStyle/>
        <a:p>
          <a:endParaRPr lang="en-US"/>
        </a:p>
      </dgm:t>
    </dgm:pt>
    <dgm:pt modelId="{AC590CD2-B22A-4712-8500-36D58E00ACEC}">
      <dgm:prSet phldrT="[Text]"/>
      <dgm:spPr/>
      <dgm:t>
        <a:bodyPr/>
        <a:lstStyle/>
        <a:p>
          <a:r>
            <a:rPr lang="en-US" dirty="0" smtClean="0"/>
            <a:t>material</a:t>
          </a:r>
          <a:endParaRPr lang="en-US" dirty="0"/>
        </a:p>
      </dgm:t>
    </dgm:pt>
    <dgm:pt modelId="{EFBDF3D9-8402-4E1E-81B1-1F83A5336ABA}" type="parTrans" cxnId="{4A565AF0-3F86-4530-BE77-FE7CE0BD22CD}">
      <dgm:prSet/>
      <dgm:spPr/>
      <dgm:t>
        <a:bodyPr/>
        <a:lstStyle/>
        <a:p>
          <a:endParaRPr lang="en-US"/>
        </a:p>
      </dgm:t>
    </dgm:pt>
    <dgm:pt modelId="{298BF9D5-A14A-466A-8269-E83B264CCB26}" type="sibTrans" cxnId="{4A565AF0-3F86-4530-BE77-FE7CE0BD22CD}">
      <dgm:prSet/>
      <dgm:spPr/>
      <dgm:t>
        <a:bodyPr/>
        <a:lstStyle/>
        <a:p>
          <a:endParaRPr lang="en-US"/>
        </a:p>
      </dgm:t>
    </dgm:pt>
    <dgm:pt modelId="{327BBD66-40DF-4D4F-AE4B-8896098A62D3}">
      <dgm:prSet phldrT="[Text]"/>
      <dgm:spPr/>
      <dgm:t>
        <a:bodyPr/>
        <a:lstStyle/>
        <a:p>
          <a:r>
            <a:rPr lang="en-US" dirty="0" smtClean="0"/>
            <a:t>invoice</a:t>
          </a:r>
          <a:endParaRPr lang="en-US" dirty="0"/>
        </a:p>
      </dgm:t>
    </dgm:pt>
    <dgm:pt modelId="{D2EBB763-3774-4A53-A79C-D9B857A727C1}" type="parTrans" cxnId="{25A672C2-5E01-4B28-9259-2D3FF9E360D8}">
      <dgm:prSet/>
      <dgm:spPr/>
      <dgm:t>
        <a:bodyPr/>
        <a:lstStyle/>
        <a:p>
          <a:endParaRPr lang="en-US"/>
        </a:p>
      </dgm:t>
    </dgm:pt>
    <dgm:pt modelId="{035D23B2-3FC3-4CBD-86EC-A4724C86AAD2}" type="sibTrans" cxnId="{25A672C2-5E01-4B28-9259-2D3FF9E360D8}">
      <dgm:prSet/>
      <dgm:spPr/>
      <dgm:t>
        <a:bodyPr/>
        <a:lstStyle/>
        <a:p>
          <a:endParaRPr lang="en-US"/>
        </a:p>
      </dgm:t>
    </dgm:pt>
    <dgm:pt modelId="{2CA083BD-BDA2-4505-9CF7-78B13393EF79}">
      <dgm:prSet phldrT="[Text]"/>
      <dgm:spPr/>
      <dgm:t>
        <a:bodyPr/>
        <a:lstStyle/>
        <a:p>
          <a:r>
            <a:rPr lang="en-US" dirty="0" smtClean="0"/>
            <a:t>contract</a:t>
          </a:r>
          <a:endParaRPr lang="en-US" dirty="0"/>
        </a:p>
      </dgm:t>
    </dgm:pt>
    <dgm:pt modelId="{96FB06E0-A6A5-42BE-9B01-49FCE5E6A27B}" type="parTrans" cxnId="{F9ACA132-FFA8-47E7-9C33-8FFE500844D7}">
      <dgm:prSet/>
      <dgm:spPr/>
      <dgm:t>
        <a:bodyPr/>
        <a:lstStyle/>
        <a:p>
          <a:endParaRPr lang="en-US"/>
        </a:p>
      </dgm:t>
    </dgm:pt>
    <dgm:pt modelId="{64C5A7FC-5E26-4307-8E13-A4A7BC9EACC3}" type="sibTrans" cxnId="{F9ACA132-FFA8-47E7-9C33-8FFE500844D7}">
      <dgm:prSet/>
      <dgm:spPr/>
      <dgm:t>
        <a:bodyPr/>
        <a:lstStyle/>
        <a:p>
          <a:endParaRPr lang="en-US"/>
        </a:p>
      </dgm:t>
    </dgm:pt>
    <dgm:pt modelId="{8326A8F1-C47C-4857-95F3-F68BECBC7051}">
      <dgm:prSet phldrT="[Text]"/>
      <dgm:spPr/>
      <dgm:t>
        <a:bodyPr/>
        <a:lstStyle/>
        <a:p>
          <a:r>
            <a:rPr lang="en-US" dirty="0" smtClean="0"/>
            <a:t>Customer order</a:t>
          </a:r>
          <a:endParaRPr lang="en-US" dirty="0"/>
        </a:p>
      </dgm:t>
    </dgm:pt>
    <dgm:pt modelId="{B412B1C8-04C6-476E-BCD6-E283CB432880}" type="parTrans" cxnId="{D37B34E5-5579-4242-B8BA-7E62EE4404DA}">
      <dgm:prSet/>
      <dgm:spPr/>
      <dgm:t>
        <a:bodyPr/>
        <a:lstStyle/>
        <a:p>
          <a:endParaRPr lang="en-US"/>
        </a:p>
      </dgm:t>
    </dgm:pt>
    <dgm:pt modelId="{9335264E-B94E-467F-BDC8-D67F89A37CF3}" type="sibTrans" cxnId="{D37B34E5-5579-4242-B8BA-7E62EE4404DA}">
      <dgm:prSet/>
      <dgm:spPr/>
      <dgm:t>
        <a:bodyPr/>
        <a:lstStyle/>
        <a:p>
          <a:endParaRPr lang="en-US"/>
        </a:p>
      </dgm:t>
    </dgm:pt>
    <dgm:pt modelId="{FB1DE4A1-80A4-4FB8-8DC6-BC9965696132}" type="pres">
      <dgm:prSet presAssocID="{CE886C05-A95F-4F01-B782-0E34897FB7E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C48EF4-5525-4A90-AB13-9DA89B597492}" type="pres">
      <dgm:prSet presAssocID="{E9E2416D-3230-40A9-A557-937010B3380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09972-AA78-49AB-850F-93541FBED3A0}" type="pres">
      <dgm:prSet presAssocID="{E9E2416D-3230-40A9-A557-937010B3380B}" presName="spNode" presStyleCnt="0"/>
      <dgm:spPr/>
    </dgm:pt>
    <dgm:pt modelId="{FDA328E8-F970-4451-9C7B-D4A7B18BF316}" type="pres">
      <dgm:prSet presAssocID="{0591BEAC-8A1C-4C24-95E2-E3B7C3A18C7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C246408E-67C8-4ADC-8E21-4565AA62E5CE}" type="pres">
      <dgm:prSet presAssocID="{AC590CD2-B22A-4712-8500-36D58E00ACE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D1079-3F3F-401F-9E1E-056395621F8A}" type="pres">
      <dgm:prSet presAssocID="{AC590CD2-B22A-4712-8500-36D58E00ACEC}" presName="spNode" presStyleCnt="0"/>
      <dgm:spPr/>
    </dgm:pt>
    <dgm:pt modelId="{60A4D9B6-034B-46AA-BCD2-685AE0B642A0}" type="pres">
      <dgm:prSet presAssocID="{298BF9D5-A14A-466A-8269-E83B264CCB26}" presName="sibTrans" presStyleLbl="sibTrans1D1" presStyleIdx="1" presStyleCnt="5"/>
      <dgm:spPr/>
      <dgm:t>
        <a:bodyPr/>
        <a:lstStyle/>
        <a:p>
          <a:endParaRPr lang="en-US"/>
        </a:p>
      </dgm:t>
    </dgm:pt>
    <dgm:pt modelId="{4FBA0F7E-F7B9-4023-B41E-DDBA1FAA26CF}" type="pres">
      <dgm:prSet presAssocID="{327BBD66-40DF-4D4F-AE4B-8896098A62D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04870-70C6-442D-B131-FBE75BA19BC6}" type="pres">
      <dgm:prSet presAssocID="{327BBD66-40DF-4D4F-AE4B-8896098A62D3}" presName="spNode" presStyleCnt="0"/>
      <dgm:spPr/>
    </dgm:pt>
    <dgm:pt modelId="{79A82C8A-EB19-42AC-845E-5DD165F0C9EB}" type="pres">
      <dgm:prSet presAssocID="{035D23B2-3FC3-4CBD-86EC-A4724C86AAD2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53DD13F-A1F0-455B-ACFC-A7DC6F22C8EB}" type="pres">
      <dgm:prSet presAssocID="{2CA083BD-BDA2-4505-9CF7-78B13393EF7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820CB-0B00-4B83-9044-DA3C61ED6BA8}" type="pres">
      <dgm:prSet presAssocID="{2CA083BD-BDA2-4505-9CF7-78B13393EF79}" presName="spNode" presStyleCnt="0"/>
      <dgm:spPr/>
    </dgm:pt>
    <dgm:pt modelId="{F7E97A59-6BAE-4218-B526-DE3C941A5EF6}" type="pres">
      <dgm:prSet presAssocID="{64C5A7FC-5E26-4307-8E13-A4A7BC9EACC3}" presName="sibTrans" presStyleLbl="sibTrans1D1" presStyleIdx="3" presStyleCnt="5"/>
      <dgm:spPr/>
      <dgm:t>
        <a:bodyPr/>
        <a:lstStyle/>
        <a:p>
          <a:endParaRPr lang="en-US"/>
        </a:p>
      </dgm:t>
    </dgm:pt>
    <dgm:pt modelId="{58BFF7F7-FD5C-4798-A3E0-551913BA31D5}" type="pres">
      <dgm:prSet presAssocID="{8326A8F1-C47C-4857-95F3-F68BECBC705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2A964-82CE-4EEF-A72C-9CEB1F6DA4C0}" type="pres">
      <dgm:prSet presAssocID="{8326A8F1-C47C-4857-95F3-F68BECBC7051}" presName="spNode" presStyleCnt="0"/>
      <dgm:spPr/>
    </dgm:pt>
    <dgm:pt modelId="{0EB98692-08F5-4A2F-98C5-DA1358A5487B}" type="pres">
      <dgm:prSet presAssocID="{9335264E-B94E-467F-BDC8-D67F89A37CF3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EC80C11B-15D2-4C32-93F6-6162910A4211}" type="presOf" srcId="{64C5A7FC-5E26-4307-8E13-A4A7BC9EACC3}" destId="{F7E97A59-6BAE-4218-B526-DE3C941A5EF6}" srcOrd="0" destOrd="0" presId="urn:microsoft.com/office/officeart/2005/8/layout/cycle6"/>
    <dgm:cxn modelId="{A75FE3C5-F020-4C63-A935-BD25A2007F5E}" type="presOf" srcId="{298BF9D5-A14A-466A-8269-E83B264CCB26}" destId="{60A4D9B6-034B-46AA-BCD2-685AE0B642A0}" srcOrd="0" destOrd="0" presId="urn:microsoft.com/office/officeart/2005/8/layout/cycle6"/>
    <dgm:cxn modelId="{E58BD0A3-C09E-4C89-B858-3B52548CAD7A}" type="presOf" srcId="{8326A8F1-C47C-4857-95F3-F68BECBC7051}" destId="{58BFF7F7-FD5C-4798-A3E0-551913BA31D5}" srcOrd="0" destOrd="0" presId="urn:microsoft.com/office/officeart/2005/8/layout/cycle6"/>
    <dgm:cxn modelId="{F9ACA132-FFA8-47E7-9C33-8FFE500844D7}" srcId="{CE886C05-A95F-4F01-B782-0E34897FB7E8}" destId="{2CA083BD-BDA2-4505-9CF7-78B13393EF79}" srcOrd="3" destOrd="0" parTransId="{96FB06E0-A6A5-42BE-9B01-49FCE5E6A27B}" sibTransId="{64C5A7FC-5E26-4307-8E13-A4A7BC9EACC3}"/>
    <dgm:cxn modelId="{90DDDEC7-3894-4074-9233-87CFA146745D}" srcId="{CE886C05-A95F-4F01-B782-0E34897FB7E8}" destId="{E9E2416D-3230-40A9-A557-937010B3380B}" srcOrd="0" destOrd="0" parTransId="{B776D959-E298-49B4-82A1-749B8AA07FF9}" sibTransId="{0591BEAC-8A1C-4C24-95E2-E3B7C3A18C7F}"/>
    <dgm:cxn modelId="{91648E31-2BE9-4DA2-8BCD-6CC9DEEF37C0}" type="presOf" srcId="{2CA083BD-BDA2-4505-9CF7-78B13393EF79}" destId="{953DD13F-A1F0-455B-ACFC-A7DC6F22C8EB}" srcOrd="0" destOrd="0" presId="urn:microsoft.com/office/officeart/2005/8/layout/cycle6"/>
    <dgm:cxn modelId="{5EB3FFC9-960F-4EB4-A37B-FC88B415493F}" type="presOf" srcId="{327BBD66-40DF-4D4F-AE4B-8896098A62D3}" destId="{4FBA0F7E-F7B9-4023-B41E-DDBA1FAA26CF}" srcOrd="0" destOrd="0" presId="urn:microsoft.com/office/officeart/2005/8/layout/cycle6"/>
    <dgm:cxn modelId="{4A565AF0-3F86-4530-BE77-FE7CE0BD22CD}" srcId="{CE886C05-A95F-4F01-B782-0E34897FB7E8}" destId="{AC590CD2-B22A-4712-8500-36D58E00ACEC}" srcOrd="1" destOrd="0" parTransId="{EFBDF3D9-8402-4E1E-81B1-1F83A5336ABA}" sibTransId="{298BF9D5-A14A-466A-8269-E83B264CCB26}"/>
    <dgm:cxn modelId="{414D5071-0CAA-4C05-98CA-66FED83F2DA5}" type="presOf" srcId="{AC590CD2-B22A-4712-8500-36D58E00ACEC}" destId="{C246408E-67C8-4ADC-8E21-4565AA62E5CE}" srcOrd="0" destOrd="0" presId="urn:microsoft.com/office/officeart/2005/8/layout/cycle6"/>
    <dgm:cxn modelId="{259C3662-FB9A-4AE1-82E6-A463102D99C7}" type="presOf" srcId="{CE886C05-A95F-4F01-B782-0E34897FB7E8}" destId="{FB1DE4A1-80A4-4FB8-8DC6-BC9965696132}" srcOrd="0" destOrd="0" presId="urn:microsoft.com/office/officeart/2005/8/layout/cycle6"/>
    <dgm:cxn modelId="{B2A98684-337A-4649-B0D7-ECAF34F48867}" type="presOf" srcId="{035D23B2-3FC3-4CBD-86EC-A4724C86AAD2}" destId="{79A82C8A-EB19-42AC-845E-5DD165F0C9EB}" srcOrd="0" destOrd="0" presId="urn:microsoft.com/office/officeart/2005/8/layout/cycle6"/>
    <dgm:cxn modelId="{D37B34E5-5579-4242-B8BA-7E62EE4404DA}" srcId="{CE886C05-A95F-4F01-B782-0E34897FB7E8}" destId="{8326A8F1-C47C-4857-95F3-F68BECBC7051}" srcOrd="4" destOrd="0" parTransId="{B412B1C8-04C6-476E-BCD6-E283CB432880}" sibTransId="{9335264E-B94E-467F-BDC8-D67F89A37CF3}"/>
    <dgm:cxn modelId="{A4CBB6D8-98CA-47B0-A12B-17750AA8747E}" type="presOf" srcId="{9335264E-B94E-467F-BDC8-D67F89A37CF3}" destId="{0EB98692-08F5-4A2F-98C5-DA1358A5487B}" srcOrd="0" destOrd="0" presId="urn:microsoft.com/office/officeart/2005/8/layout/cycle6"/>
    <dgm:cxn modelId="{C09309FE-4AD0-4442-9C10-C66E8381FFF5}" type="presOf" srcId="{E9E2416D-3230-40A9-A557-937010B3380B}" destId="{8EC48EF4-5525-4A90-AB13-9DA89B597492}" srcOrd="0" destOrd="0" presId="urn:microsoft.com/office/officeart/2005/8/layout/cycle6"/>
    <dgm:cxn modelId="{25A672C2-5E01-4B28-9259-2D3FF9E360D8}" srcId="{CE886C05-A95F-4F01-B782-0E34897FB7E8}" destId="{327BBD66-40DF-4D4F-AE4B-8896098A62D3}" srcOrd="2" destOrd="0" parTransId="{D2EBB763-3774-4A53-A79C-D9B857A727C1}" sibTransId="{035D23B2-3FC3-4CBD-86EC-A4724C86AAD2}"/>
    <dgm:cxn modelId="{386F4235-FEFA-4283-9604-1B4769154175}" type="presOf" srcId="{0591BEAC-8A1C-4C24-95E2-E3B7C3A18C7F}" destId="{FDA328E8-F970-4451-9C7B-D4A7B18BF316}" srcOrd="0" destOrd="0" presId="urn:microsoft.com/office/officeart/2005/8/layout/cycle6"/>
    <dgm:cxn modelId="{952B3EE7-A91E-48E2-AD6C-06C0887851CD}" type="presParOf" srcId="{FB1DE4A1-80A4-4FB8-8DC6-BC9965696132}" destId="{8EC48EF4-5525-4A90-AB13-9DA89B597492}" srcOrd="0" destOrd="0" presId="urn:microsoft.com/office/officeart/2005/8/layout/cycle6"/>
    <dgm:cxn modelId="{7BB3119B-1AC3-4822-836E-475AAC90AB06}" type="presParOf" srcId="{FB1DE4A1-80A4-4FB8-8DC6-BC9965696132}" destId="{11209972-AA78-49AB-850F-93541FBED3A0}" srcOrd="1" destOrd="0" presId="urn:microsoft.com/office/officeart/2005/8/layout/cycle6"/>
    <dgm:cxn modelId="{D1D4243B-36C7-43BC-B326-5128BFA3CEED}" type="presParOf" srcId="{FB1DE4A1-80A4-4FB8-8DC6-BC9965696132}" destId="{FDA328E8-F970-4451-9C7B-D4A7B18BF316}" srcOrd="2" destOrd="0" presId="urn:microsoft.com/office/officeart/2005/8/layout/cycle6"/>
    <dgm:cxn modelId="{2B41B271-116F-4B6F-80F1-EE944F30D319}" type="presParOf" srcId="{FB1DE4A1-80A4-4FB8-8DC6-BC9965696132}" destId="{C246408E-67C8-4ADC-8E21-4565AA62E5CE}" srcOrd="3" destOrd="0" presId="urn:microsoft.com/office/officeart/2005/8/layout/cycle6"/>
    <dgm:cxn modelId="{68AB8950-43FF-4590-97BB-106BAEF54C13}" type="presParOf" srcId="{FB1DE4A1-80A4-4FB8-8DC6-BC9965696132}" destId="{64ED1079-3F3F-401F-9E1E-056395621F8A}" srcOrd="4" destOrd="0" presId="urn:microsoft.com/office/officeart/2005/8/layout/cycle6"/>
    <dgm:cxn modelId="{C8513FB0-8F15-42C1-AC40-AFB7AE8009AB}" type="presParOf" srcId="{FB1DE4A1-80A4-4FB8-8DC6-BC9965696132}" destId="{60A4D9B6-034B-46AA-BCD2-685AE0B642A0}" srcOrd="5" destOrd="0" presId="urn:microsoft.com/office/officeart/2005/8/layout/cycle6"/>
    <dgm:cxn modelId="{88711D88-D0C5-4327-B03E-49C39C74D1E9}" type="presParOf" srcId="{FB1DE4A1-80A4-4FB8-8DC6-BC9965696132}" destId="{4FBA0F7E-F7B9-4023-B41E-DDBA1FAA26CF}" srcOrd="6" destOrd="0" presId="urn:microsoft.com/office/officeart/2005/8/layout/cycle6"/>
    <dgm:cxn modelId="{2645256C-9CF7-4413-960F-DAC3160265F5}" type="presParOf" srcId="{FB1DE4A1-80A4-4FB8-8DC6-BC9965696132}" destId="{CE504870-70C6-442D-B131-FBE75BA19BC6}" srcOrd="7" destOrd="0" presId="urn:microsoft.com/office/officeart/2005/8/layout/cycle6"/>
    <dgm:cxn modelId="{04BB742F-5024-4EA4-944F-38667E2A0F10}" type="presParOf" srcId="{FB1DE4A1-80A4-4FB8-8DC6-BC9965696132}" destId="{79A82C8A-EB19-42AC-845E-5DD165F0C9EB}" srcOrd="8" destOrd="0" presId="urn:microsoft.com/office/officeart/2005/8/layout/cycle6"/>
    <dgm:cxn modelId="{B7B9A574-A43B-497F-9D9B-F717102C3FD2}" type="presParOf" srcId="{FB1DE4A1-80A4-4FB8-8DC6-BC9965696132}" destId="{953DD13F-A1F0-455B-ACFC-A7DC6F22C8EB}" srcOrd="9" destOrd="0" presId="urn:microsoft.com/office/officeart/2005/8/layout/cycle6"/>
    <dgm:cxn modelId="{C33A61D0-40A1-4EF7-AF6A-3932484B249F}" type="presParOf" srcId="{FB1DE4A1-80A4-4FB8-8DC6-BC9965696132}" destId="{BDF820CB-0B00-4B83-9044-DA3C61ED6BA8}" srcOrd="10" destOrd="0" presId="urn:microsoft.com/office/officeart/2005/8/layout/cycle6"/>
    <dgm:cxn modelId="{6520164D-5CF2-4B35-BC93-62C80D392C05}" type="presParOf" srcId="{FB1DE4A1-80A4-4FB8-8DC6-BC9965696132}" destId="{F7E97A59-6BAE-4218-B526-DE3C941A5EF6}" srcOrd="11" destOrd="0" presId="urn:microsoft.com/office/officeart/2005/8/layout/cycle6"/>
    <dgm:cxn modelId="{652C5E58-E927-4B7E-A544-4FC359E65549}" type="presParOf" srcId="{FB1DE4A1-80A4-4FB8-8DC6-BC9965696132}" destId="{58BFF7F7-FD5C-4798-A3E0-551913BA31D5}" srcOrd="12" destOrd="0" presId="urn:microsoft.com/office/officeart/2005/8/layout/cycle6"/>
    <dgm:cxn modelId="{E9466A85-E3B7-4200-87F7-A6FF2E6ECAB4}" type="presParOf" srcId="{FB1DE4A1-80A4-4FB8-8DC6-BC9965696132}" destId="{F442A964-82CE-4EEF-A72C-9CEB1F6DA4C0}" srcOrd="13" destOrd="0" presId="urn:microsoft.com/office/officeart/2005/8/layout/cycle6"/>
    <dgm:cxn modelId="{439EE994-9BE4-43A2-B112-610C81615A4A}" type="presParOf" srcId="{FB1DE4A1-80A4-4FB8-8DC6-BC9965696132}" destId="{0EB98692-08F5-4A2F-98C5-DA1358A5487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C48EF4-5525-4A90-AB13-9DA89B597492}">
      <dsp:nvSpPr>
        <dsp:cNvPr id="0" name=""/>
        <dsp:cNvSpPr/>
      </dsp:nvSpPr>
      <dsp:spPr>
        <a:xfrm>
          <a:off x="3295166" y="2143"/>
          <a:ext cx="1486867" cy="966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plant</a:t>
          </a:r>
          <a:endParaRPr lang="en-US" sz="2000" kern="1200" dirty="0"/>
        </a:p>
      </dsp:txBody>
      <dsp:txXfrm>
        <a:off x="3295166" y="2143"/>
        <a:ext cx="1486867" cy="966463"/>
      </dsp:txXfrm>
    </dsp:sp>
    <dsp:sp modelId="{FDA328E8-F970-4451-9C7B-D4A7B18BF316}">
      <dsp:nvSpPr>
        <dsp:cNvPr id="0" name=""/>
        <dsp:cNvSpPr/>
      </dsp:nvSpPr>
      <dsp:spPr>
        <a:xfrm>
          <a:off x="2108590" y="485375"/>
          <a:ext cx="3860018" cy="3860018"/>
        </a:xfrm>
        <a:custGeom>
          <a:avLst/>
          <a:gdLst/>
          <a:ahLst/>
          <a:cxnLst/>
          <a:rect l="0" t="0" r="0" b="0"/>
          <a:pathLst>
            <a:path>
              <a:moveTo>
                <a:pt x="2683645" y="153223"/>
              </a:moveTo>
              <a:arcTo wR="1930009" hR="1930009" stAng="17579075" swAng="19603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6408E-67C8-4ADC-8E21-4565AA62E5CE}">
      <dsp:nvSpPr>
        <dsp:cNvPr id="0" name=""/>
        <dsp:cNvSpPr/>
      </dsp:nvSpPr>
      <dsp:spPr>
        <a:xfrm>
          <a:off x="5130714" y="1335747"/>
          <a:ext cx="1486867" cy="966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material</a:t>
          </a:r>
          <a:endParaRPr lang="en-US" sz="2000" kern="1200" dirty="0"/>
        </a:p>
      </dsp:txBody>
      <dsp:txXfrm>
        <a:off x="5130714" y="1335747"/>
        <a:ext cx="1486867" cy="966463"/>
      </dsp:txXfrm>
    </dsp:sp>
    <dsp:sp modelId="{60A4D9B6-034B-46AA-BCD2-685AE0B642A0}">
      <dsp:nvSpPr>
        <dsp:cNvPr id="0" name=""/>
        <dsp:cNvSpPr/>
      </dsp:nvSpPr>
      <dsp:spPr>
        <a:xfrm>
          <a:off x="2108590" y="485375"/>
          <a:ext cx="3860018" cy="3860018"/>
        </a:xfrm>
        <a:custGeom>
          <a:avLst/>
          <a:gdLst/>
          <a:ahLst/>
          <a:cxnLst/>
          <a:rect l="0" t="0" r="0" b="0"/>
          <a:pathLst>
            <a:path>
              <a:moveTo>
                <a:pt x="3857381" y="1829167"/>
              </a:moveTo>
              <a:arcTo wR="1930009" hR="1930009" stAng="21420299" swAng="21954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A0F7E-F7B9-4023-B41E-DDBA1FAA26CF}">
      <dsp:nvSpPr>
        <dsp:cNvPr id="0" name=""/>
        <dsp:cNvSpPr/>
      </dsp:nvSpPr>
      <dsp:spPr>
        <a:xfrm>
          <a:off x="4429597" y="3493563"/>
          <a:ext cx="1486867" cy="966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invoice</a:t>
          </a:r>
          <a:endParaRPr lang="en-US" sz="2000" kern="1200" dirty="0"/>
        </a:p>
      </dsp:txBody>
      <dsp:txXfrm>
        <a:off x="4429597" y="3493563"/>
        <a:ext cx="1486867" cy="966463"/>
      </dsp:txXfrm>
    </dsp:sp>
    <dsp:sp modelId="{79A82C8A-EB19-42AC-845E-5DD165F0C9EB}">
      <dsp:nvSpPr>
        <dsp:cNvPr id="0" name=""/>
        <dsp:cNvSpPr/>
      </dsp:nvSpPr>
      <dsp:spPr>
        <a:xfrm>
          <a:off x="2108590" y="485375"/>
          <a:ext cx="3860018" cy="3860018"/>
        </a:xfrm>
        <a:custGeom>
          <a:avLst/>
          <a:gdLst/>
          <a:ahLst/>
          <a:cxnLst/>
          <a:rect l="0" t="0" r="0" b="0"/>
          <a:pathLst>
            <a:path>
              <a:moveTo>
                <a:pt x="2313345" y="3821566"/>
              </a:moveTo>
              <a:arcTo wR="1930009" hR="1930009" stAng="4712628" swAng="13747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DD13F-A1F0-455B-ACFC-A7DC6F22C8EB}">
      <dsp:nvSpPr>
        <dsp:cNvPr id="0" name=""/>
        <dsp:cNvSpPr/>
      </dsp:nvSpPr>
      <dsp:spPr>
        <a:xfrm>
          <a:off x="2160735" y="3493563"/>
          <a:ext cx="1486867" cy="966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contract</a:t>
          </a:r>
          <a:endParaRPr lang="en-US" sz="2000" kern="1200" dirty="0"/>
        </a:p>
      </dsp:txBody>
      <dsp:txXfrm>
        <a:off x="2160735" y="3493563"/>
        <a:ext cx="1486867" cy="966463"/>
      </dsp:txXfrm>
    </dsp:sp>
    <dsp:sp modelId="{F7E97A59-6BAE-4218-B526-DE3C941A5EF6}">
      <dsp:nvSpPr>
        <dsp:cNvPr id="0" name=""/>
        <dsp:cNvSpPr/>
      </dsp:nvSpPr>
      <dsp:spPr>
        <a:xfrm>
          <a:off x="2108590" y="485375"/>
          <a:ext cx="3860018" cy="3860018"/>
        </a:xfrm>
        <a:custGeom>
          <a:avLst/>
          <a:gdLst/>
          <a:ahLst/>
          <a:cxnLst/>
          <a:rect l="0" t="0" r="0" b="0"/>
          <a:pathLst>
            <a:path>
              <a:moveTo>
                <a:pt x="322371" y="2997921"/>
              </a:moveTo>
              <a:arcTo wR="1930009" hR="1930009" stAng="8784297" swAng="21954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FF7F7-FD5C-4798-A3E0-551913BA31D5}">
      <dsp:nvSpPr>
        <dsp:cNvPr id="0" name=""/>
        <dsp:cNvSpPr/>
      </dsp:nvSpPr>
      <dsp:spPr>
        <a:xfrm>
          <a:off x="1459618" y="1335747"/>
          <a:ext cx="1486867" cy="966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Customer order</a:t>
          </a:r>
          <a:endParaRPr lang="en-US" sz="2000" kern="1200" dirty="0"/>
        </a:p>
      </dsp:txBody>
      <dsp:txXfrm>
        <a:off x="1459618" y="1335747"/>
        <a:ext cx="1486867" cy="966463"/>
      </dsp:txXfrm>
    </dsp:sp>
    <dsp:sp modelId="{0EB98692-08F5-4A2F-98C5-DA1358A5487B}">
      <dsp:nvSpPr>
        <dsp:cNvPr id="0" name=""/>
        <dsp:cNvSpPr/>
      </dsp:nvSpPr>
      <dsp:spPr>
        <a:xfrm>
          <a:off x="2108590" y="485375"/>
          <a:ext cx="3860018" cy="3860018"/>
        </a:xfrm>
        <a:custGeom>
          <a:avLst/>
          <a:gdLst/>
          <a:ahLst/>
          <a:cxnLst/>
          <a:rect l="0" t="0" r="0" b="0"/>
          <a:pathLst>
            <a:path>
              <a:moveTo>
                <a:pt x="336440" y="841213"/>
              </a:moveTo>
              <a:arcTo wR="1930009" hR="1930009" stAng="12860556" swAng="19603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of ERP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09800" y="3733800"/>
            <a:ext cx="7772400" cy="1470025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J.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Arputha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Sahaya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Raj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Assistant</a:t>
            </a:r>
            <a:r>
              <a:rPr lang="en-US" sz="1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Professor,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PG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Department of Commerce 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St. Joseph’s College (Autonomous), Trichy-2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It consists of three elements </a:t>
            </a:r>
          </a:p>
          <a:p>
            <a:pPr lvl="1" algn="just"/>
            <a:r>
              <a:rPr lang="en-US" dirty="0" smtClean="0"/>
              <a:t>People</a:t>
            </a:r>
          </a:p>
          <a:p>
            <a:pPr lvl="1" algn="just"/>
            <a:r>
              <a:rPr lang="en-US" dirty="0" smtClean="0"/>
              <a:t>Procedure</a:t>
            </a:r>
          </a:p>
          <a:p>
            <a:pPr lvl="1" algn="just"/>
            <a:r>
              <a:rPr lang="en-US" dirty="0" smtClean="0"/>
              <a:t>Data </a:t>
            </a:r>
          </a:p>
          <a:p>
            <a:pPr algn="just"/>
            <a:r>
              <a:rPr lang="en-US" dirty="0" smtClean="0"/>
              <a:t>People follows procedure to manipulate data to procedure information.</a:t>
            </a:r>
          </a:p>
          <a:p>
            <a:pPr algn="just"/>
            <a:r>
              <a:rPr lang="en-US" dirty="0" smtClean="0"/>
              <a:t>IMI have three characteristic of information are </a:t>
            </a:r>
            <a:r>
              <a:rPr lang="en-US" b="1" dirty="0" smtClean="0"/>
              <a:t>accuracy, relevancy and timeliness.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IMI</a:t>
            </a:r>
            <a:endParaRPr lang="en-US" dirty="0"/>
          </a:p>
        </p:txBody>
      </p:sp>
      <p:pic>
        <p:nvPicPr>
          <p:cNvPr id="8194" name="Picture 2" descr="K:\vala erp\ims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882"/>
          <a:stretch>
            <a:fillRect/>
          </a:stretch>
        </p:blipFill>
        <p:spPr bwMode="auto">
          <a:xfrm>
            <a:off x="1524000" y="1752600"/>
            <a:ext cx="59436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Why IMI ? </a:t>
            </a:r>
            <a:endParaRPr lang="en-US" dirty="0"/>
          </a:p>
        </p:txBody>
      </p:sp>
      <p:pic>
        <p:nvPicPr>
          <p:cNvPr id="7170" name="Picture 2" descr="K:\vala erp\IM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63593"/>
            <a:ext cx="6858000" cy="5208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A </a:t>
            </a:r>
            <a:r>
              <a:rPr lang="en-US" b="1" dirty="0" smtClean="0"/>
              <a:t>business model</a:t>
            </a:r>
            <a:r>
              <a:rPr lang="en-US" dirty="0" smtClean="0"/>
              <a:t> describes the basis of how an organization creates, delivers, and captures value (economic, social, cultural, or other forms of value).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 business model consisting of the business process is developed based on the goals, objectives and strategic plans of the organization.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It represents as one large system showing the </a:t>
            </a:r>
            <a:r>
              <a:rPr lang="en-US" b="1" dirty="0" smtClean="0"/>
              <a:t>interconnections</a:t>
            </a:r>
            <a:r>
              <a:rPr lang="en-US" dirty="0" smtClean="0"/>
              <a:t> and </a:t>
            </a:r>
            <a:r>
              <a:rPr lang="en-US" b="1" dirty="0" smtClean="0"/>
              <a:t>interdependencies</a:t>
            </a:r>
            <a:r>
              <a:rPr lang="en-US" dirty="0" smtClean="0"/>
              <a:t> of the various sub-system and business process.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It is integrated system. A </a:t>
            </a:r>
            <a:r>
              <a:rPr lang="en-US" dirty="0" err="1" smtClean="0"/>
              <a:t>Datamodel</a:t>
            </a:r>
            <a:r>
              <a:rPr lang="en-US" dirty="0" smtClean="0"/>
              <a:t> of the system created from the business model.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Business Modeling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business model ERP is designed.</a:t>
            </a:r>
          </a:p>
          <a:p>
            <a:r>
              <a:rPr lang="en-US" dirty="0" smtClean="0"/>
              <a:t>Business Model is basically represented as graphical form using flow chart and flow diagram.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0772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Business Model ?</a:t>
            </a:r>
            <a:endParaRPr lang="en-US" dirty="0"/>
          </a:p>
        </p:txBody>
      </p:sp>
      <p:pic>
        <p:nvPicPr>
          <p:cNvPr id="1026" name="Picture 2" descr="C:\Users\LTIET_CSE_DEPT\Downloads\business-model-diagr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752600"/>
            <a:ext cx="8001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b="1" dirty="0" smtClean="0"/>
              <a:t>Data</a:t>
            </a:r>
            <a:r>
              <a:rPr lang="en-US" dirty="0" smtClean="0"/>
              <a:t> </a:t>
            </a:r>
            <a:r>
              <a:rPr lang="en-US" b="1" dirty="0" smtClean="0"/>
              <a:t>Model</a:t>
            </a:r>
            <a:r>
              <a:rPr lang="en-US" dirty="0" smtClean="0"/>
              <a:t>  is the creation of an </a:t>
            </a:r>
            <a:r>
              <a:rPr lang="en-US" b="1" dirty="0" smtClean="0"/>
              <a:t>integrated data</a:t>
            </a:r>
            <a:r>
              <a:rPr lang="en-US" dirty="0" smtClean="0"/>
              <a:t> </a:t>
            </a:r>
            <a:r>
              <a:rPr lang="en-US" b="1" dirty="0" smtClean="0"/>
              <a:t>model</a:t>
            </a:r>
            <a:r>
              <a:rPr lang="en-US" dirty="0" smtClean="0"/>
              <a:t> as all the employees from the different departments get access to the </a:t>
            </a:r>
            <a:r>
              <a:rPr lang="en-US" b="1" dirty="0" smtClean="0"/>
              <a:t>integrated data</a:t>
            </a:r>
            <a:r>
              <a:rPr lang="en-US" dirty="0" smtClean="0"/>
              <a:t> and this will help in better decision-making.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IDM will reduce redundancy and provides update information to entire organization.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 </a:t>
            </a:r>
            <a:r>
              <a:rPr lang="en-US" b="1" dirty="0" smtClean="0"/>
              <a:t>integrated</a:t>
            </a:r>
            <a:r>
              <a:rPr lang="en-US" dirty="0" smtClean="0"/>
              <a:t> database will reduce </a:t>
            </a:r>
            <a:r>
              <a:rPr lang="en-US" b="1" dirty="0" smtClean="0"/>
              <a:t>data</a:t>
            </a:r>
            <a:r>
              <a:rPr lang="en-US" dirty="0" smtClean="0"/>
              <a:t> redundancy and give all employees access to the updated and up-to-the minute information about the entire organization. </a:t>
            </a:r>
          </a:p>
          <a:p>
            <a:pPr algn="just"/>
            <a:r>
              <a:rPr lang="en-US" dirty="0" smtClean="0"/>
              <a:t>When designing the </a:t>
            </a:r>
            <a:r>
              <a:rPr lang="en-US" b="1" dirty="0" smtClean="0"/>
              <a:t>data</a:t>
            </a:r>
            <a:r>
              <a:rPr lang="en-US" dirty="0" smtClean="0"/>
              <a:t> </a:t>
            </a:r>
            <a:r>
              <a:rPr lang="en-US" b="1" dirty="0" smtClean="0"/>
              <a:t>model</a:t>
            </a:r>
            <a:r>
              <a:rPr lang="en-US" dirty="0" smtClean="0"/>
              <a:t> for the </a:t>
            </a:r>
            <a:r>
              <a:rPr lang="en-US" b="1" dirty="0" smtClean="0"/>
              <a:t>ERP</a:t>
            </a:r>
            <a:r>
              <a:rPr lang="en-US" dirty="0" smtClean="0"/>
              <a:t> system, is the information integration and the process/ procedure computerization.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 </a:t>
            </a:r>
            <a:r>
              <a:rPr lang="en-US" b="1" dirty="0" smtClean="0"/>
              <a:t>data</a:t>
            </a:r>
            <a:r>
              <a:rPr lang="en-US" dirty="0" smtClean="0"/>
              <a:t> </a:t>
            </a:r>
            <a:r>
              <a:rPr lang="en-US" b="1" dirty="0" smtClean="0"/>
              <a:t>model</a:t>
            </a:r>
            <a:r>
              <a:rPr lang="en-US" dirty="0" smtClean="0"/>
              <a:t> should reflect the entire organization and should successfully depict and integrate the </a:t>
            </a:r>
            <a:r>
              <a:rPr lang="en-US" b="1" dirty="0" smtClean="0"/>
              <a:t>data</a:t>
            </a:r>
            <a:r>
              <a:rPr lang="en-US" dirty="0" smtClean="0"/>
              <a:t> structures of the entire organization.</a:t>
            </a:r>
          </a:p>
          <a:p>
            <a:pPr algn="just"/>
            <a:r>
              <a:rPr lang="en-US" dirty="0" smtClean="0"/>
              <a:t>Maintaining and managing the </a:t>
            </a:r>
            <a:r>
              <a:rPr lang="en-US" b="1" dirty="0" smtClean="0"/>
              <a:t>integrated data</a:t>
            </a:r>
            <a:r>
              <a:rPr lang="en-US" dirty="0" smtClean="0"/>
              <a:t> constantly updated and up-to-date is one of the biggest challenges of </a:t>
            </a:r>
            <a:r>
              <a:rPr lang="en-US" b="1" dirty="0" smtClean="0"/>
              <a:t>ERP </a:t>
            </a:r>
            <a:r>
              <a:rPr lang="en-US" dirty="0" smtClean="0"/>
              <a:t>implementation and operation. 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IDM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integrated database to be effective </a:t>
            </a:r>
          </a:p>
          <a:p>
            <a:pPr lvl="1"/>
            <a:r>
              <a:rPr lang="en-US" dirty="0" smtClean="0"/>
              <a:t>Clearly depict organization</a:t>
            </a:r>
          </a:p>
          <a:p>
            <a:pPr lvl="1"/>
            <a:r>
              <a:rPr lang="en-US" dirty="0" smtClean="0"/>
              <a:t>Reflect day to day transaction</a:t>
            </a:r>
          </a:p>
          <a:p>
            <a:pPr lvl="1"/>
            <a:r>
              <a:rPr lang="en-US" dirty="0" smtClean="0"/>
              <a:t>Update continuously</a:t>
            </a:r>
          </a:p>
          <a:p>
            <a:pPr lvl="1"/>
            <a:r>
              <a:rPr lang="en-US" dirty="0" smtClean="0"/>
              <a:t>Should give snap-shot of organization any time</a:t>
            </a:r>
          </a:p>
          <a:p>
            <a:r>
              <a:rPr lang="en-US" dirty="0" smtClean="0"/>
              <a:t>Integrated model is derived from BM</a:t>
            </a:r>
          </a:p>
          <a:p>
            <a:r>
              <a:rPr lang="en-US" dirty="0" smtClean="0"/>
              <a:t>Major parts :</a:t>
            </a:r>
          </a:p>
          <a:p>
            <a:pPr lvl="1"/>
            <a:r>
              <a:rPr lang="en-US" dirty="0" smtClean="0"/>
              <a:t>Information integration</a:t>
            </a:r>
          </a:p>
          <a:p>
            <a:pPr lvl="1"/>
            <a:r>
              <a:rPr lang="en-US" dirty="0" smtClean="0"/>
              <a:t>Process/Procedure automation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8200" y="4419600"/>
            <a:ext cx="8229600" cy="7284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6000" dirty="0" smtClean="0"/>
              <a:t>Thank you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An enterprise is a group of people with a common goal, which has certain resources at its disposal to achieve this goal.</a:t>
            </a:r>
          </a:p>
          <a:p>
            <a:pPr algn="just"/>
            <a:r>
              <a:rPr lang="en-IN" dirty="0" smtClean="0"/>
              <a:t>In enterprise way the entire organization is considered a system and all departments are its sub system, each sub system knows what others are doing , why they are doing and what should be done to move the company towards common goal.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Enterprise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b="1" dirty="0" smtClean="0"/>
              <a:t>Enterprise resource planning</a:t>
            </a:r>
            <a:r>
              <a:rPr lang="en-US" dirty="0" smtClean="0"/>
              <a:t> (</a:t>
            </a:r>
            <a:r>
              <a:rPr lang="en-US" b="1" dirty="0" smtClean="0"/>
              <a:t>ERP</a:t>
            </a:r>
            <a:r>
              <a:rPr lang="en-US" dirty="0" smtClean="0"/>
              <a:t>) is a systems that integrate internal and external management of information across an entire organization—taking on  finance/accounting, manufacturing, sales and service, </a:t>
            </a:r>
            <a:r>
              <a:rPr lang="en-US" u="sng" dirty="0" smtClean="0"/>
              <a:t>customer relationship </a:t>
            </a:r>
            <a:r>
              <a:rPr lang="en-US" dirty="0" smtClean="0"/>
              <a:t>management, etc. </a:t>
            </a:r>
          </a:p>
          <a:p>
            <a:pPr algn="just"/>
            <a:r>
              <a:rPr lang="en-US" dirty="0" smtClean="0"/>
              <a:t>ERP systems automate this activity with an integrated software application. Ex : </a:t>
            </a:r>
            <a:r>
              <a:rPr lang="en-US" dirty="0" err="1" smtClean="0"/>
              <a:t>SAP,Oracle</a:t>
            </a:r>
            <a:r>
              <a:rPr lang="en-US" dirty="0" smtClean="0"/>
              <a:t>…</a:t>
            </a:r>
          </a:p>
          <a:p>
            <a:pPr algn="just"/>
            <a:r>
              <a:rPr lang="en-US" dirty="0" smtClean="0"/>
              <a:t>ERP facilitates information flow between all business functions inside the organization, and manages connections to outside stakeholders.</a:t>
            </a:r>
            <a:endParaRPr lang="en-IN" dirty="0" smtClean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ERP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ERP includes functions like</a:t>
            </a:r>
            <a:endParaRPr lang="en-US" dirty="0"/>
          </a:p>
        </p:txBody>
      </p:sp>
      <p:pic>
        <p:nvPicPr>
          <p:cNvPr id="1026" name="Picture 2" descr="K:\vala erp\erp  flow small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553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vala erp\Benefits-of-BI-Business-Intelligenc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229600" cy="508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ERP 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Expertise </a:t>
            </a:r>
          </a:p>
          <a:p>
            <a:r>
              <a:rPr lang="en-US" dirty="0" smtClean="0"/>
              <a:t>Budgetary Constraints</a:t>
            </a:r>
          </a:p>
          <a:p>
            <a:r>
              <a:rPr lang="en-US" dirty="0" smtClean="0"/>
              <a:t>Minimal project resources</a:t>
            </a:r>
          </a:p>
          <a:p>
            <a:r>
              <a:rPr lang="en-US" dirty="0" smtClean="0"/>
              <a:t>Incapable decision support 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SAP ERP </a:t>
            </a:r>
            <a:endParaRPr lang="en-US" dirty="0"/>
          </a:p>
        </p:txBody>
      </p:sp>
      <p:pic>
        <p:nvPicPr>
          <p:cNvPr id="6146" name="Picture 2" descr="K:\vala erp\SAP_ER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633683">
            <a:off x="964228" y="1649199"/>
            <a:ext cx="6975527" cy="4093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Is a collection of activities that takes one or more kind of input and creates an output that is of value to the customer. </a:t>
            </a:r>
          </a:p>
          <a:p>
            <a:pPr algn="just"/>
            <a:r>
              <a:rPr lang="en-US" dirty="0" smtClean="0"/>
              <a:t>The  customer wants a good quality product, delivered to him at a competitive price as fast as possible.</a:t>
            </a:r>
          </a:p>
          <a:p>
            <a:pPr algn="just"/>
            <a:r>
              <a:rPr lang="en-US" dirty="0" smtClean="0"/>
              <a:t>Difference with Business function is that business process cuts across more than one business function to get a task done.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Business Process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An information systems can be designed so that accurate and timely data are shared between functions areas. These system called Integrated Information Systems.</a:t>
            </a:r>
          </a:p>
          <a:p>
            <a:pPr algn="just"/>
            <a:r>
              <a:rPr lang="en-US" dirty="0" smtClean="0"/>
              <a:t>Its using ‘input-process-output’ cycle.</a:t>
            </a:r>
          </a:p>
          <a:p>
            <a:pPr algn="just"/>
            <a:r>
              <a:rPr lang="en-US" dirty="0" smtClean="0"/>
              <a:t>Today, an information system is an organized combination of people, hardware, software, communication networks and data resources that collects, collates, transforms and disseminates information in an organization.</a:t>
            </a:r>
          </a:p>
          <a:p>
            <a:pPr algn="just"/>
            <a:r>
              <a:rPr lang="en-US" dirty="0" smtClean="0"/>
              <a:t>These are problems in traditional MIS system.</a:t>
            </a:r>
          </a:p>
          <a:p>
            <a:pPr lvl="1" algn="just">
              <a:buNone/>
            </a:pPr>
            <a:r>
              <a:rPr lang="en-US" dirty="0" smtClean="0"/>
              <a:t>1. No any inter communication with the other department.</a:t>
            </a:r>
          </a:p>
          <a:p>
            <a:pPr lvl="1" algn="just">
              <a:buNone/>
            </a:pPr>
            <a:r>
              <a:rPr lang="en-US" dirty="0" smtClean="0"/>
              <a:t>2. At provides information when at the time procedure    built.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IMI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2198</TotalTime>
  <Words>421</Words>
  <Application>Microsoft Office PowerPoint</Application>
  <PresentationFormat>On-screen Show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Introduction of ERP</vt:lpstr>
      <vt:lpstr>What is Enterprise ?</vt:lpstr>
      <vt:lpstr>What is ERP ?</vt:lpstr>
      <vt:lpstr>ERP includes functions like</vt:lpstr>
      <vt:lpstr>Slide 5</vt:lpstr>
      <vt:lpstr>ERP challenges</vt:lpstr>
      <vt:lpstr>Example of SAP ERP </vt:lpstr>
      <vt:lpstr>What is Business Process ?</vt:lpstr>
      <vt:lpstr>What is IMI ?</vt:lpstr>
      <vt:lpstr>Continue…</vt:lpstr>
      <vt:lpstr>IMI</vt:lpstr>
      <vt:lpstr>Why IMI ? </vt:lpstr>
      <vt:lpstr>What is Business Modeling ?</vt:lpstr>
      <vt:lpstr>Continue…</vt:lpstr>
      <vt:lpstr>Business Model</vt:lpstr>
      <vt:lpstr>Why Business Model ?</vt:lpstr>
      <vt:lpstr>What is IDM ?</vt:lpstr>
      <vt:lpstr>Continue…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ERP</dc:title>
  <dc:creator>chirag</dc:creator>
  <cp:lastModifiedBy>admin</cp:lastModifiedBy>
  <cp:revision>34</cp:revision>
  <dcterms:created xsi:type="dcterms:W3CDTF">2006-08-16T00:00:00Z</dcterms:created>
  <dcterms:modified xsi:type="dcterms:W3CDTF">2019-03-20T09:22:01Z</dcterms:modified>
</cp:coreProperties>
</file>