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38"/>
  </p:notesMasterIdLst>
  <p:sldIdLst>
    <p:sldId id="257" r:id="rId2"/>
    <p:sldId id="272" r:id="rId3"/>
    <p:sldId id="258" r:id="rId4"/>
    <p:sldId id="259" r:id="rId5"/>
    <p:sldId id="260" r:id="rId6"/>
    <p:sldId id="261" r:id="rId7"/>
    <p:sldId id="262" r:id="rId8"/>
    <p:sldId id="263" r:id="rId9"/>
    <p:sldId id="264" r:id="rId10"/>
    <p:sldId id="265" r:id="rId11"/>
    <p:sldId id="266" r:id="rId12"/>
    <p:sldId id="270" r:id="rId13"/>
    <p:sldId id="271" r:id="rId14"/>
    <p:sldId id="268" r:id="rId15"/>
    <p:sldId id="269" r:id="rId16"/>
    <p:sldId id="274" r:id="rId17"/>
    <p:sldId id="275" r:id="rId18"/>
    <p:sldId id="276" r:id="rId19"/>
    <p:sldId id="273"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DEB456-3A97-4FF7-9117-B27594D37341}" type="datetimeFigureOut">
              <a:rPr lang="en-US" smtClean="0"/>
              <a:pPr/>
              <a:t>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AFAC29-6C25-419C-B4FD-75AF837C94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Milestones</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IDBI</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lease should return exactly the same goods after the lease period.</a:t>
            </a:r>
          </a:p>
          <a:p>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Investor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Cross</a:t>
            </a:r>
            <a:r>
              <a:rPr lang="en-US" baseline="0" dirty="0" smtClean="0"/>
              <a:t> – border lease</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25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a:t>
            </a:r>
            <a:endParaRPr lang="en-US" dirty="0"/>
          </a:p>
        </p:txBody>
      </p:sp>
      <p:sp>
        <p:nvSpPr>
          <p:cNvPr id="4" name="Slide Number Placeholder 3"/>
          <p:cNvSpPr>
            <a:spLocks noGrp="1"/>
          </p:cNvSpPr>
          <p:nvPr>
            <p:ph type="sldNum" sz="quarter" idx="10"/>
          </p:nvPr>
        </p:nvSpPr>
        <p:spPr/>
        <p:txBody>
          <a:bodyPr/>
          <a:lstStyle/>
          <a:p>
            <a:fld id="{55AFAC29-6C25-419C-B4FD-75AF837C949D}"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CE2D84B-7CDC-497B-B75A-BDBEA2CAC2CB}" type="datetimeFigureOut">
              <a:rPr lang="en-US" smtClean="0"/>
              <a:pPr/>
              <a:t>1/9/2014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2D84B-7CDC-497B-B75A-BDBEA2CAC2CB}" type="datetimeFigureOut">
              <a:rPr lang="en-US" smtClean="0"/>
              <a:pPr/>
              <a:t>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2D84B-7CDC-497B-B75A-BDBEA2CAC2CB}" type="datetimeFigureOut">
              <a:rPr lang="en-US" smtClean="0"/>
              <a:pPr/>
              <a:t>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2D84B-7CDC-497B-B75A-BDBEA2CAC2CB}" type="datetimeFigureOut">
              <a:rPr lang="en-US" smtClean="0"/>
              <a:pPr/>
              <a:t>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E2D84B-7CDC-497B-B75A-BDBEA2CAC2CB}" type="datetimeFigureOut">
              <a:rPr lang="en-US" smtClean="0"/>
              <a:pPr/>
              <a:t>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E2D84B-7CDC-497B-B75A-BDBEA2CAC2CB}" type="datetimeFigureOut">
              <a:rPr lang="en-US" smtClean="0"/>
              <a:pPr/>
              <a:t>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E2D84B-7CDC-497B-B75A-BDBEA2CAC2CB}" type="datetimeFigureOut">
              <a:rPr lang="en-US" smtClean="0"/>
              <a:pPr/>
              <a:t>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E2D84B-7CDC-497B-B75A-BDBEA2CAC2CB}" type="datetimeFigureOut">
              <a:rPr lang="en-US" smtClean="0"/>
              <a:pPr/>
              <a:t>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2D84B-7CDC-497B-B75A-BDBEA2CAC2CB}" type="datetimeFigureOut">
              <a:rPr lang="en-US" smtClean="0"/>
              <a:pPr/>
              <a:t>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E2D84B-7CDC-497B-B75A-BDBEA2CAC2CB}" type="datetimeFigureOut">
              <a:rPr lang="en-US" smtClean="0"/>
              <a:pPr/>
              <a:t>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632D4-865E-4D8B-A066-2E0F5E0AAA4A}" type="slidenum">
              <a:rPr lang="en-US" smtClean="0"/>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E2D84B-7CDC-497B-B75A-BDBEA2CAC2CB}" type="datetimeFigureOut">
              <a:rPr lang="en-US" smtClean="0"/>
              <a:pPr/>
              <a:t>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34632D4-865E-4D8B-A066-2E0F5E0AAA4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E2D84B-7CDC-497B-B75A-BDBEA2CAC2CB}" type="datetimeFigureOut">
              <a:rPr lang="en-US" smtClean="0"/>
              <a:pPr/>
              <a:t>1/9/2014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4632D4-865E-4D8B-A066-2E0F5E0AAA4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spd="med">
    <p:wipe di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noAutofit/>
          </a:bodyPr>
          <a:lstStyle/>
          <a:p>
            <a:pPr algn="ctr"/>
            <a:r>
              <a:rPr lang="en-US" sz="3600" b="1" dirty="0" smtClean="0"/>
              <a:t>Industrial Development Bank of India</a:t>
            </a:r>
            <a:br>
              <a:rPr lang="en-US" sz="3600" b="1" dirty="0" smtClean="0"/>
            </a:br>
            <a:r>
              <a:rPr lang="en-US" sz="3600" b="1" dirty="0" smtClean="0"/>
              <a:t>   (IDBI)</a:t>
            </a:r>
            <a:endParaRPr lang="en-US" sz="3600" b="1" dirty="0"/>
          </a:p>
        </p:txBody>
      </p:sp>
      <p:sp>
        <p:nvSpPr>
          <p:cNvPr id="3" name="Content Placeholder 2"/>
          <p:cNvSpPr>
            <a:spLocks noGrp="1"/>
          </p:cNvSpPr>
          <p:nvPr>
            <p:ph idx="1"/>
          </p:nvPr>
        </p:nvSpPr>
        <p:spPr>
          <a:xfrm>
            <a:off x="228600" y="1371600"/>
            <a:ext cx="8686800" cy="5257800"/>
          </a:xfrm>
        </p:spPr>
        <p:txBody>
          <a:bodyPr>
            <a:normAutofit lnSpcReduction="10000"/>
          </a:bodyPr>
          <a:lstStyle/>
          <a:p>
            <a:pPr algn="ctr">
              <a:buNone/>
            </a:pPr>
            <a:endParaRPr lang="en-US" b="1" dirty="0" smtClean="0"/>
          </a:p>
          <a:p>
            <a:pPr algn="just">
              <a:buNone/>
            </a:pPr>
            <a:r>
              <a:rPr lang="en-US" b="1" dirty="0" smtClean="0"/>
              <a:t>Origin:</a:t>
            </a:r>
          </a:p>
          <a:p>
            <a:pPr algn="just">
              <a:buFont typeface="Wingdings" pitchFamily="2" charset="2"/>
              <a:buChar char="Ø"/>
            </a:pPr>
            <a:r>
              <a:rPr lang="en-US" sz="2800" dirty="0" smtClean="0"/>
              <a:t> IDBI was set up in July 1964 under the Industrial Development Bank of India Act.</a:t>
            </a:r>
          </a:p>
          <a:p>
            <a:pPr algn="just">
              <a:buFont typeface="Wingdings" pitchFamily="2" charset="2"/>
              <a:buChar char="Ø"/>
            </a:pPr>
            <a:r>
              <a:rPr lang="en-US" sz="2800" dirty="0" smtClean="0"/>
              <a:t> It was established as a wholly owned subsidiary of the     RBI.</a:t>
            </a:r>
          </a:p>
          <a:p>
            <a:pPr algn="just">
              <a:buFont typeface="Wingdings" pitchFamily="2" charset="2"/>
              <a:buChar char="Ø"/>
            </a:pPr>
            <a:r>
              <a:rPr lang="en-US" sz="2800" dirty="0" smtClean="0"/>
              <a:t> From 16</a:t>
            </a:r>
            <a:r>
              <a:rPr lang="en-US" sz="2800" baseline="30000" dirty="0" smtClean="0"/>
              <a:t>th</a:t>
            </a:r>
            <a:r>
              <a:rPr lang="en-US" sz="2800" dirty="0" smtClean="0"/>
              <a:t> Feb. 1976, it was been delinked  from the RBI and made an autonomous corporation owned by the Govt. of India.</a:t>
            </a:r>
          </a:p>
          <a:p>
            <a:pPr algn="just">
              <a:buFont typeface="Wingdings" pitchFamily="2" charset="2"/>
              <a:buChar char="Ø"/>
            </a:pPr>
            <a:r>
              <a:rPr lang="en-US" sz="2800" dirty="0" smtClean="0"/>
              <a:t>It’s head office at Mumbai.</a:t>
            </a:r>
          </a:p>
          <a:p>
            <a:pPr algn="just">
              <a:buFont typeface="Wingdings" pitchFamily="2" charset="2"/>
              <a:buChar char="Ø"/>
            </a:pPr>
            <a:r>
              <a:rPr lang="en-US" sz="2800" dirty="0" smtClean="0"/>
              <a:t>It has regional office at Ahmadabad, Kolkata, Chennai &amp; New Delhi and </a:t>
            </a:r>
            <a:r>
              <a:rPr lang="en-US" sz="2800" b="1" dirty="0" smtClean="0"/>
              <a:t>11 </a:t>
            </a:r>
            <a:r>
              <a:rPr lang="en-US" sz="2800" dirty="0" smtClean="0"/>
              <a:t>branch office.</a:t>
            </a:r>
          </a:p>
          <a:p>
            <a:pPr algn="just">
              <a:buFont typeface="Wingdings" pitchFamily="2" charset="2"/>
              <a:buChar char="Ø"/>
            </a:pP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8288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INDUSTRIAL CREDIT AND INVESTMENT CORPORATION</a:t>
            </a:r>
            <a:br>
              <a:rPr lang="en-US" b="1" dirty="0" smtClean="0"/>
            </a:br>
            <a:r>
              <a:rPr lang="en-US" b="1" dirty="0" smtClean="0"/>
              <a:t> OF INDIA (ICICI)</a:t>
            </a:r>
            <a:endParaRPr lang="en-US" b="1" dirty="0"/>
          </a:p>
        </p:txBody>
      </p:sp>
      <p:sp>
        <p:nvSpPr>
          <p:cNvPr id="3" name="Content Placeholder 2"/>
          <p:cNvSpPr>
            <a:spLocks noGrp="1"/>
          </p:cNvSpPr>
          <p:nvPr>
            <p:ph idx="1"/>
          </p:nvPr>
        </p:nvSpPr>
        <p:spPr>
          <a:xfrm>
            <a:off x="228600" y="2057400"/>
            <a:ext cx="8458200" cy="4267200"/>
          </a:xfrm>
        </p:spPr>
        <p:txBody>
          <a:bodyPr>
            <a:normAutofit fontScale="92500" lnSpcReduction="10000"/>
          </a:bodyPr>
          <a:lstStyle/>
          <a:p>
            <a:pPr algn="just">
              <a:lnSpc>
                <a:spcPct val="150000"/>
              </a:lnSpc>
              <a:buFont typeface="Wingdings" pitchFamily="2" charset="2"/>
              <a:buChar char="Ø"/>
            </a:pPr>
            <a:r>
              <a:rPr lang="en-US" sz="2800" dirty="0" smtClean="0"/>
              <a:t>ICICI was incorporated on January,5</a:t>
            </a:r>
            <a:r>
              <a:rPr lang="en-US" sz="2800" baseline="30000" dirty="0" smtClean="0"/>
              <a:t>th</a:t>
            </a:r>
            <a:r>
              <a:rPr lang="en-US" sz="2800" dirty="0" smtClean="0"/>
              <a:t>1995 with its headquarters at Mumbai, for the specific purpose of assisting the industrial enterprises within the private sector.</a:t>
            </a:r>
          </a:p>
          <a:p>
            <a:pPr algn="just">
              <a:lnSpc>
                <a:spcPct val="150000"/>
              </a:lnSpc>
              <a:buFont typeface="Wingdings" pitchFamily="2" charset="2"/>
              <a:buChar char="Ø"/>
            </a:pPr>
            <a:r>
              <a:rPr lang="en-US" sz="2800" dirty="0" smtClean="0"/>
              <a:t>The original idea of forming the corporation sprang from the conversation between the Indian Government, World Bank and certain American financiers.</a:t>
            </a:r>
          </a:p>
          <a:p>
            <a:pPr algn="just">
              <a:buFont typeface="Wingdings" pitchFamily="2" charset="2"/>
              <a:buChar char="Ø"/>
            </a:pPr>
            <a:endParaRPr lang="en-US"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50630"/>
            <a:ext cx="8610600" cy="7478970"/>
          </a:xfrm>
          <a:prstGeom prst="rect">
            <a:avLst/>
          </a:prstGeom>
        </p:spPr>
        <p:txBody>
          <a:bodyPr wrap="square">
            <a:spAutoFit/>
          </a:bodyPr>
          <a:lstStyle/>
          <a:p>
            <a:pPr algn="just">
              <a:lnSpc>
                <a:spcPct val="150000"/>
              </a:lnSpc>
              <a:buFont typeface="Wingdings" pitchFamily="2" charset="2"/>
              <a:buChar char="Ø"/>
            </a:pPr>
            <a:r>
              <a:rPr lang="en-US" sz="3200" dirty="0" smtClean="0"/>
              <a:t>The Government of India had certain funds created out of the financial assistance which  the Foreign Aid Department of the state department of U.S., had contributed in the form of materials.</a:t>
            </a:r>
          </a:p>
          <a:p>
            <a:pPr algn="just">
              <a:lnSpc>
                <a:spcPct val="150000"/>
              </a:lnSpc>
              <a:buFont typeface="Wingdings" pitchFamily="2" charset="2"/>
              <a:buChar char="Ø"/>
            </a:pPr>
            <a:r>
              <a:rPr lang="en-US" sz="3200" dirty="0" smtClean="0"/>
              <a:t>A suggestion was made that this fund be used to promote the corporation</a:t>
            </a:r>
          </a:p>
          <a:p>
            <a:pPr algn="just">
              <a:lnSpc>
                <a:spcPct val="150000"/>
              </a:lnSpc>
              <a:buFont typeface="Wingdings" pitchFamily="2" charset="2"/>
              <a:buChar char="Ø"/>
            </a:pPr>
            <a:r>
              <a:rPr lang="en-US" sz="3200" dirty="0" smtClean="0"/>
              <a:t>It</a:t>
            </a:r>
            <a:r>
              <a:rPr lang="en-US" sz="3200" b="1" dirty="0" smtClean="0"/>
              <a:t> </a:t>
            </a:r>
            <a:r>
              <a:rPr lang="en-US" sz="3200" dirty="0" smtClean="0"/>
              <a:t>was formed with an </a:t>
            </a:r>
            <a:r>
              <a:rPr lang="en-US" sz="3200" dirty="0" err="1" smtClean="0"/>
              <a:t>authorised</a:t>
            </a:r>
            <a:r>
              <a:rPr lang="en-US" sz="3200" dirty="0" smtClean="0"/>
              <a:t> capital of  Rs.60 </a:t>
            </a:r>
            <a:r>
              <a:rPr lang="en-US" sz="3200" dirty="0" err="1" smtClean="0"/>
              <a:t>crore</a:t>
            </a:r>
            <a:r>
              <a:rPr lang="en-US" sz="3200" dirty="0" smtClean="0"/>
              <a:t> and issued capital of Rs.22 </a:t>
            </a:r>
            <a:r>
              <a:rPr lang="en-US" sz="3200" dirty="0" err="1" smtClean="0"/>
              <a:t>crore</a:t>
            </a:r>
            <a:r>
              <a:rPr lang="en-US" sz="3200" dirty="0" smtClean="0"/>
              <a:t>.</a:t>
            </a:r>
          </a:p>
          <a:p>
            <a:pPr algn="just">
              <a:lnSpc>
                <a:spcPct val="150000"/>
              </a:lnSpc>
              <a:buFont typeface="Wingdings" pitchFamily="2" charset="2"/>
              <a:buChar char="Ø"/>
            </a:pPr>
            <a:endParaRPr lang="en-US" sz="32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ox(in)">
                                      <p:cBhvr>
                                        <p:cTn id="10" dur="500"/>
                                        <p:tgtEl>
                                          <p:spTgt spid="2">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ox(in)">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1066800"/>
          </a:xfrm>
        </p:spPr>
        <p:txBody>
          <a:bodyPr>
            <a:normAutofit/>
          </a:bodyPr>
          <a:lstStyle/>
          <a:p>
            <a:r>
              <a:rPr lang="en-US" sz="5400" dirty="0" smtClean="0"/>
              <a:t> </a:t>
            </a:r>
            <a:r>
              <a:rPr lang="en-US" sz="5400" b="1" dirty="0" smtClean="0"/>
              <a:t>Objectives:</a:t>
            </a:r>
            <a:endParaRPr lang="en-US" dirty="0"/>
          </a:p>
        </p:txBody>
      </p:sp>
      <p:sp>
        <p:nvSpPr>
          <p:cNvPr id="3" name="Content Placeholder 2"/>
          <p:cNvSpPr>
            <a:spLocks noGrp="1"/>
          </p:cNvSpPr>
          <p:nvPr>
            <p:ph idx="1"/>
          </p:nvPr>
        </p:nvSpPr>
        <p:spPr>
          <a:xfrm>
            <a:off x="304800" y="1295400"/>
            <a:ext cx="8382000" cy="5029200"/>
          </a:xfrm>
        </p:spPr>
        <p:txBody>
          <a:bodyPr>
            <a:normAutofit fontScale="92500"/>
          </a:bodyPr>
          <a:lstStyle/>
          <a:p>
            <a:pPr marL="400050" indent="-400050" algn="just">
              <a:lnSpc>
                <a:spcPct val="150000"/>
              </a:lnSpc>
              <a:buAutoNum type="romanLcParenBoth"/>
            </a:pPr>
            <a:r>
              <a:rPr lang="en-US" sz="2800" dirty="0" smtClean="0"/>
              <a:t>Assisting in the creation, expansion and modernization of such enterprises.</a:t>
            </a:r>
          </a:p>
          <a:p>
            <a:pPr marL="400050" indent="-400050" algn="just">
              <a:lnSpc>
                <a:spcPct val="150000"/>
              </a:lnSpc>
              <a:buAutoNum type="romanLcParenBoth"/>
            </a:pPr>
            <a:r>
              <a:rPr lang="en-US" sz="2800" dirty="0" smtClean="0"/>
              <a:t>Encouraging and promoting the participation of private capital both internal and  external, in such enterprises.</a:t>
            </a:r>
          </a:p>
          <a:p>
            <a:pPr marL="400050" indent="-400050" algn="just">
              <a:lnSpc>
                <a:spcPct val="150000"/>
              </a:lnSpc>
              <a:buAutoNum type="romanLcParenBoth"/>
            </a:pPr>
            <a:r>
              <a:rPr lang="en-US" sz="2800" dirty="0" smtClean="0"/>
              <a:t>Encouraging and promoting private ownership of industrial investments and the expansion of investment markets.</a:t>
            </a:r>
          </a:p>
          <a:p>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1371600"/>
          </a:xfrm>
        </p:spPr>
        <p:txBody>
          <a:bodyPr>
            <a:normAutofit fontScale="90000"/>
          </a:bodyPr>
          <a:lstStyle/>
          <a:p>
            <a:pPr marL="400050" indent="-400050"/>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5400" b="1" dirty="0" smtClean="0"/>
              <a:t>Resources:</a:t>
            </a:r>
            <a:endParaRPr lang="en-US" dirty="0"/>
          </a:p>
        </p:txBody>
      </p:sp>
      <p:sp>
        <p:nvSpPr>
          <p:cNvPr id="3" name="Content Placeholder 2"/>
          <p:cNvSpPr>
            <a:spLocks noGrp="1"/>
          </p:cNvSpPr>
          <p:nvPr>
            <p:ph idx="1"/>
          </p:nvPr>
        </p:nvSpPr>
        <p:spPr>
          <a:xfrm>
            <a:off x="228600" y="1524000"/>
            <a:ext cx="8610600" cy="4876800"/>
          </a:xfrm>
        </p:spPr>
        <p:txBody>
          <a:bodyPr>
            <a:normAutofit fontScale="70000" lnSpcReduction="20000"/>
          </a:bodyPr>
          <a:lstStyle/>
          <a:p>
            <a:pPr marL="400050" indent="-400050" algn="just">
              <a:lnSpc>
                <a:spcPct val="150000"/>
              </a:lnSpc>
              <a:buFont typeface="Wingdings" pitchFamily="2" charset="2"/>
              <a:buChar char="Ø"/>
            </a:pPr>
            <a:r>
              <a:rPr lang="en-US" sz="2800" dirty="0" smtClean="0"/>
              <a:t> </a:t>
            </a:r>
            <a:r>
              <a:rPr lang="en-US" sz="4000" dirty="0" smtClean="0"/>
              <a:t>   The initial resources of ICICI was Rs.</a:t>
            </a:r>
            <a:r>
              <a:rPr lang="en-US" sz="4000" dirty="0" smtClean="0">
                <a:latin typeface="+mj-lt"/>
              </a:rPr>
              <a:t> 17.5</a:t>
            </a:r>
            <a:r>
              <a:rPr lang="en-US" sz="4000" dirty="0" smtClean="0"/>
              <a:t> </a:t>
            </a:r>
            <a:r>
              <a:rPr lang="en-US" sz="4000" dirty="0" err="1" smtClean="0"/>
              <a:t>crores</a:t>
            </a:r>
            <a:r>
              <a:rPr lang="en-US" sz="4000" dirty="0" smtClean="0"/>
              <a:t>  - Rs.</a:t>
            </a:r>
            <a:r>
              <a:rPr lang="en-US" sz="4000" dirty="0" smtClean="0">
                <a:latin typeface="+mj-lt"/>
              </a:rPr>
              <a:t>12.5</a:t>
            </a:r>
            <a:r>
              <a:rPr lang="en-US" sz="4000" dirty="0" smtClean="0"/>
              <a:t> </a:t>
            </a:r>
            <a:r>
              <a:rPr lang="en-US" sz="4000" dirty="0" err="1" smtClean="0"/>
              <a:t>crores</a:t>
            </a:r>
            <a:r>
              <a:rPr lang="en-US" sz="4000" dirty="0" smtClean="0"/>
              <a:t> in rupees and $ 10 million in foreign currencies, being loan from World Bank, by March, 1985, the  paid up capital of the corporation amounted to Rs.</a:t>
            </a:r>
            <a:r>
              <a:rPr lang="en-US" sz="4000" dirty="0" smtClean="0">
                <a:latin typeface="+mj-lt"/>
              </a:rPr>
              <a:t>45 </a:t>
            </a:r>
            <a:r>
              <a:rPr lang="en-US" sz="4000" dirty="0" err="1" smtClean="0"/>
              <a:t>croers</a:t>
            </a:r>
            <a:r>
              <a:rPr lang="en-US" sz="4000" dirty="0" smtClean="0"/>
              <a:t>. </a:t>
            </a:r>
          </a:p>
          <a:p>
            <a:pPr marL="400050" indent="-400050" algn="just">
              <a:lnSpc>
                <a:spcPct val="150000"/>
              </a:lnSpc>
              <a:buFont typeface="Wingdings" pitchFamily="2" charset="2"/>
              <a:buChar char="Ø"/>
            </a:pPr>
            <a:r>
              <a:rPr lang="en-US" sz="4000" dirty="0" smtClean="0"/>
              <a:t>	While reserves and surplus amounted to        </a:t>
            </a:r>
            <a:r>
              <a:rPr lang="en-US" sz="4000" dirty="0" smtClean="0">
                <a:latin typeface="+mj-lt"/>
              </a:rPr>
              <a:t>Rs.92</a:t>
            </a:r>
            <a:r>
              <a:rPr lang="en-US" sz="4000" dirty="0" smtClean="0"/>
              <a:t> </a:t>
            </a:r>
            <a:r>
              <a:rPr lang="en-US" sz="4000" dirty="0" err="1" smtClean="0"/>
              <a:t>crores</a:t>
            </a:r>
            <a:r>
              <a:rPr lang="en-US" sz="4000" dirty="0" smtClean="0"/>
              <a:t>, borrowings of the corporation aggregated to Rs. </a:t>
            </a:r>
            <a:r>
              <a:rPr lang="en-US" sz="4000" dirty="0" smtClean="0">
                <a:latin typeface="+mj-lt"/>
              </a:rPr>
              <a:t>1,617</a:t>
            </a:r>
            <a:r>
              <a:rPr lang="en-US" sz="4000" dirty="0" smtClean="0"/>
              <a:t> </a:t>
            </a:r>
            <a:r>
              <a:rPr lang="en-US" sz="4000" dirty="0" err="1" smtClean="0"/>
              <a:t>crores</a:t>
            </a:r>
            <a:r>
              <a:rPr lang="en-US" sz="4000" dirty="0" smtClean="0"/>
              <a:t>. </a:t>
            </a:r>
          </a:p>
          <a:p>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381000"/>
          </a:xfrm>
        </p:spPr>
        <p:txBody>
          <a:bodyPr>
            <a:normAutofit fontScale="90000"/>
          </a:bodyPr>
          <a:lstStyle/>
          <a:p>
            <a:pPr algn="ctr"/>
            <a:r>
              <a:rPr lang="en-US" dirty="0" smtClean="0"/>
              <a:t>Functions of ICICI</a:t>
            </a:r>
            <a:endParaRPr lang="en-US" dirty="0"/>
          </a:p>
        </p:txBody>
      </p:sp>
      <p:sp>
        <p:nvSpPr>
          <p:cNvPr id="5" name="Content Placeholder 4"/>
          <p:cNvSpPr>
            <a:spLocks noGrp="1"/>
          </p:cNvSpPr>
          <p:nvPr>
            <p:ph idx="1"/>
          </p:nvPr>
        </p:nvSpPr>
        <p:spPr>
          <a:xfrm>
            <a:off x="457200" y="762000"/>
            <a:ext cx="8458200" cy="5562600"/>
          </a:xfrm>
        </p:spPr>
        <p:txBody>
          <a:bodyPr/>
          <a:lstStyle/>
          <a:p>
            <a:endParaRPr lang="en-US" dirty="0"/>
          </a:p>
        </p:txBody>
      </p:sp>
      <p:pic>
        <p:nvPicPr>
          <p:cNvPr id="1029" name="Picture 5"/>
          <p:cNvPicPr>
            <a:picLocks noChangeAspect="1" noChangeArrowheads="1"/>
          </p:cNvPicPr>
          <p:nvPr/>
        </p:nvPicPr>
        <p:blipFill>
          <a:blip r:embed="rId2"/>
          <a:srcRect/>
          <a:stretch>
            <a:fillRect/>
          </a:stretch>
        </p:blipFill>
        <p:spPr bwMode="auto">
          <a:xfrm>
            <a:off x="250825" y="533400"/>
            <a:ext cx="8624177" cy="5867400"/>
          </a:xfrm>
          <a:prstGeom prst="rect">
            <a:avLst/>
          </a:prstGeom>
          <a:noFill/>
          <a:ln w="9525">
            <a:noFill/>
            <a:miter lim="800000"/>
            <a:headEnd/>
            <a:tailEnd/>
          </a:ln>
          <a:effec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blinds(horizontal)">
                                      <p:cBhvr>
                                        <p:cTn id="12"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pPr algn="ctr"/>
            <a:r>
              <a:rPr lang="en-US" b="1" dirty="0" smtClean="0"/>
              <a:t>Facilities of ICICI</a:t>
            </a:r>
            <a:endParaRPr lang="en-US" b="1" dirty="0"/>
          </a:p>
        </p:txBody>
      </p:sp>
      <p:sp>
        <p:nvSpPr>
          <p:cNvPr id="3" name="Content Placeholder 2"/>
          <p:cNvSpPr>
            <a:spLocks noGrp="1"/>
          </p:cNvSpPr>
          <p:nvPr>
            <p:ph idx="1"/>
          </p:nvPr>
        </p:nvSpPr>
        <p:spPr>
          <a:xfrm>
            <a:off x="228600" y="685800"/>
            <a:ext cx="8686800" cy="5867400"/>
          </a:xfrm>
        </p:spPr>
        <p:txBody>
          <a:bodyPr>
            <a:noAutofit/>
          </a:bodyPr>
          <a:lstStyle/>
          <a:p>
            <a:pPr marL="514350" indent="-514350">
              <a:buAutoNum type="arabicPeriod"/>
            </a:pPr>
            <a:r>
              <a:rPr lang="en-US" sz="2800" dirty="0" smtClean="0"/>
              <a:t>Assistance to Industries.</a:t>
            </a:r>
          </a:p>
          <a:p>
            <a:pPr marL="514350" indent="-514350">
              <a:buAutoNum type="arabicPeriod"/>
            </a:pPr>
            <a:r>
              <a:rPr lang="en-US" sz="2800" dirty="0" smtClean="0"/>
              <a:t>Development of New Industries in Backward Regions.</a:t>
            </a:r>
          </a:p>
          <a:p>
            <a:pPr marL="514350" indent="-514350">
              <a:buAutoNum type="arabicPeriod"/>
            </a:pPr>
            <a:r>
              <a:rPr lang="en-US" sz="2800" dirty="0" smtClean="0"/>
              <a:t>Provision of Foreign Currency Loans.</a:t>
            </a:r>
          </a:p>
          <a:p>
            <a:pPr marL="514350" indent="-514350">
              <a:buAutoNum type="arabicPeriod"/>
            </a:pPr>
            <a:r>
              <a:rPr lang="en-US" sz="2800" dirty="0" smtClean="0"/>
              <a:t>Merchant Banking.</a:t>
            </a:r>
          </a:p>
          <a:p>
            <a:pPr marL="514350" indent="-514350">
              <a:buAutoNum type="arabicPeriod"/>
            </a:pPr>
            <a:r>
              <a:rPr lang="en-US" sz="2800" dirty="0" smtClean="0"/>
              <a:t>Facilities for Non-resident Indians.</a:t>
            </a:r>
          </a:p>
          <a:p>
            <a:pPr marL="514350" indent="-514350">
              <a:buAutoNum type="arabicPeriod"/>
            </a:pPr>
            <a:r>
              <a:rPr lang="en-US" sz="2800" dirty="0" smtClean="0"/>
              <a:t>Letter of Credit.</a:t>
            </a:r>
          </a:p>
          <a:p>
            <a:pPr marL="514350" indent="-514350">
              <a:buAutoNum type="arabicPeriod"/>
            </a:pPr>
            <a:r>
              <a:rPr lang="en-US" sz="2800" dirty="0" smtClean="0"/>
              <a:t>Project Promotion.</a:t>
            </a:r>
          </a:p>
          <a:p>
            <a:pPr marL="514350" indent="-514350">
              <a:buAutoNum type="arabicPeriod"/>
            </a:pPr>
            <a:r>
              <a:rPr lang="en-US" sz="2800" dirty="0" smtClean="0"/>
              <a:t>Leasing Operations.</a:t>
            </a:r>
          </a:p>
          <a:p>
            <a:pPr marL="514350" indent="-514350">
              <a:buAutoNum type="arabicPeriod"/>
            </a:pPr>
            <a:r>
              <a:rPr lang="en-US" sz="2800" dirty="0" smtClean="0"/>
              <a:t>Housing Loans.</a:t>
            </a:r>
          </a:p>
          <a:p>
            <a:pPr marL="514350" indent="-514350">
              <a:buAutoNum type="arabicPeriod"/>
            </a:pPr>
            <a:r>
              <a:rPr lang="en-US" sz="2800" dirty="0" smtClean="0"/>
              <a:t>Other Institutions Promoted. </a:t>
            </a:r>
          </a:p>
          <a:p>
            <a:pPr marL="514350" indent="-514350">
              <a:buAutoNum type="arabicPeriod"/>
            </a:pPr>
            <a:endParaRPr lang="en-US" sz="28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 calcmode="lin" valueType="num">
                                      <p:cBhvr additive="base">
                                        <p:cTn id="4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762000"/>
          </a:xfrm>
        </p:spPr>
        <p:txBody>
          <a:bodyPr>
            <a:normAutofit fontScale="90000"/>
          </a:bodyPr>
          <a:lstStyle/>
          <a:p>
            <a:r>
              <a:rPr lang="en-US" dirty="0" smtClean="0"/>
              <a:t>Organization Structure</a:t>
            </a:r>
            <a:endParaRPr lang="en-US" dirty="0"/>
          </a:p>
        </p:txBody>
      </p:sp>
      <p:sp>
        <p:nvSpPr>
          <p:cNvPr id="3" name="Content Placeholder 2"/>
          <p:cNvSpPr>
            <a:spLocks noGrp="1"/>
          </p:cNvSpPr>
          <p:nvPr>
            <p:ph idx="1"/>
          </p:nvPr>
        </p:nvSpPr>
        <p:spPr>
          <a:xfrm>
            <a:off x="152400" y="1066800"/>
            <a:ext cx="8534400" cy="5486400"/>
          </a:xfrm>
        </p:spPr>
        <p:txBody>
          <a:bodyPr>
            <a:normAutofit fontScale="92500" lnSpcReduction="10000"/>
          </a:bodyPr>
          <a:lstStyle/>
          <a:p>
            <a:pPr algn="just">
              <a:lnSpc>
                <a:spcPct val="150000"/>
              </a:lnSpc>
            </a:pPr>
            <a:r>
              <a:rPr lang="en-US" dirty="0" smtClean="0"/>
              <a:t>Originally </a:t>
            </a:r>
            <a:r>
              <a:rPr lang="en-US" dirty="0" smtClean="0"/>
              <a:t>, ICICI was started as a Development Financial Institution(DFI).</a:t>
            </a:r>
          </a:p>
          <a:p>
            <a:pPr algn="just">
              <a:lnSpc>
                <a:spcPct val="150000"/>
              </a:lnSpc>
            </a:pPr>
            <a:r>
              <a:rPr lang="en-US" dirty="0" smtClean="0"/>
              <a:t>In October 2001, the BOD of  from ICICI Ltd., and the ICICI Bank Ltd approved the merger of ICICI Ltd.</a:t>
            </a:r>
          </a:p>
          <a:p>
            <a:pPr algn="just">
              <a:lnSpc>
                <a:spcPct val="150000"/>
              </a:lnSpc>
            </a:pPr>
            <a:r>
              <a:rPr lang="en-US" dirty="0" smtClean="0"/>
              <a:t>The merger was effected with from May 2002 and now it is referred to simply as ICICI Bank.</a:t>
            </a:r>
          </a:p>
          <a:p>
            <a:pPr algn="just">
              <a:lnSpc>
                <a:spcPct val="150000"/>
              </a:lnSpc>
            </a:pPr>
            <a:r>
              <a:rPr lang="en-US" dirty="0" smtClean="0"/>
              <a:t> The structure of ICICI Bank is divided into Five principal groups. (1.Retail Banking 2.Wholesale Banking 3.Project Finance and Special assets Management 4.Internetional business 5.Corporate centre. </a:t>
            </a:r>
            <a:r>
              <a:rPr lang="en-US" dirty="0" smtClean="0"/>
              <a:t>)</a:t>
            </a:r>
            <a:endParaRPr lang="en-US" dirty="0" smtClean="0"/>
          </a:p>
          <a:p>
            <a:pPr algn="just"/>
            <a:endParaRPr lang="en-US" dirty="0" smtClean="0"/>
          </a:p>
          <a:p>
            <a:pPr algn="just"/>
            <a:endParaRPr lang="en-US" dirty="0"/>
          </a:p>
        </p:txBody>
      </p:sp>
    </p:spTree>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Development </a:t>
            </a:r>
            <a:endParaRPr lang="en-US" dirty="0"/>
          </a:p>
        </p:txBody>
      </p:sp>
      <p:sp>
        <p:nvSpPr>
          <p:cNvPr id="3" name="Content Placeholder 2"/>
          <p:cNvSpPr>
            <a:spLocks noGrp="1"/>
          </p:cNvSpPr>
          <p:nvPr>
            <p:ph idx="1"/>
          </p:nvPr>
        </p:nvSpPr>
        <p:spPr/>
        <p:txBody>
          <a:bodyPr/>
          <a:lstStyle/>
          <a:p>
            <a:pPr algn="just">
              <a:lnSpc>
                <a:spcPct val="150000"/>
              </a:lnSpc>
            </a:pPr>
            <a:r>
              <a:rPr lang="en-US" dirty="0" smtClean="0"/>
              <a:t>The ICICI Bank is now second largest bank with total assets of about Rs.2513.89 billion.</a:t>
            </a:r>
          </a:p>
          <a:p>
            <a:pPr algn="just">
              <a:lnSpc>
                <a:spcPct val="150000"/>
              </a:lnSpc>
            </a:pPr>
            <a:r>
              <a:rPr lang="en-US" dirty="0" smtClean="0"/>
              <a:t>It has a network about 617 branches and extension counters and over 2200 ATMs spread over all over the country  </a:t>
            </a:r>
            <a:endParaRPr lang="en-US" dirty="0"/>
          </a:p>
        </p:txBody>
      </p:sp>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b="1" dirty="0" smtClean="0"/>
              <a:t>LEASE FINANCING</a:t>
            </a:r>
            <a:endParaRPr lang="en-US" b="1" dirty="0"/>
          </a:p>
        </p:txBody>
      </p:sp>
      <p:sp>
        <p:nvSpPr>
          <p:cNvPr id="3" name="Content Placeholder 2"/>
          <p:cNvSpPr>
            <a:spLocks noGrp="1"/>
          </p:cNvSpPr>
          <p:nvPr>
            <p:ph idx="1"/>
          </p:nvPr>
        </p:nvSpPr>
        <p:spPr>
          <a:xfrm>
            <a:off x="304800" y="1295400"/>
            <a:ext cx="8382000" cy="5029200"/>
          </a:xfrm>
        </p:spPr>
        <p:txBody>
          <a:bodyPr/>
          <a:lstStyle/>
          <a:p>
            <a:r>
              <a:rPr lang="en-US" dirty="0" smtClean="0"/>
              <a:t>Meaning:</a:t>
            </a:r>
          </a:p>
          <a:p>
            <a:pPr algn="just">
              <a:lnSpc>
                <a:spcPct val="150000"/>
              </a:lnSpc>
              <a:buFont typeface="Wingdings" pitchFamily="2" charset="2"/>
              <a:buChar char="Ø"/>
            </a:pPr>
            <a:r>
              <a:rPr lang="en-US" dirty="0" smtClean="0"/>
              <a:t>Leasing may be defined as a contract between the owner of equipment and its user under which the equipment is bailed by its owner for a specific period in return for periodical return payments.</a:t>
            </a:r>
          </a:p>
          <a:p>
            <a:pPr algn="just">
              <a:lnSpc>
                <a:spcPct val="150000"/>
              </a:lnSpc>
              <a:buFont typeface="Wingdings" pitchFamily="2" charset="2"/>
              <a:buChar char="Ø"/>
            </a:pPr>
            <a:r>
              <a:rPr lang="en-US" dirty="0" smtClean="0"/>
              <a:t>The owner who delivers the equipment is called the </a:t>
            </a:r>
            <a:r>
              <a:rPr lang="en-US" dirty="0" err="1" smtClean="0"/>
              <a:t>lessor</a:t>
            </a:r>
            <a:r>
              <a:rPr lang="en-US" dirty="0" smtClean="0"/>
              <a:t>  and the person to whom the equipment is delivered is called the lessee.</a:t>
            </a:r>
            <a:endParaRPr lang="en-US" dirty="0"/>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4088"/>
            <a:ext cx="8229600" cy="362712"/>
          </a:xfrm>
        </p:spPr>
        <p:txBody>
          <a:bodyPr>
            <a:normAutofit fontScale="90000"/>
          </a:bodyPr>
          <a:lstStyle/>
          <a:p>
            <a:r>
              <a:rPr lang="en-US" sz="3600" b="1" dirty="0" smtClean="0"/>
              <a:t>Essential features of leasing are as follows:</a:t>
            </a:r>
            <a:endParaRPr lang="en-US" sz="3600" b="1" dirty="0"/>
          </a:p>
        </p:txBody>
      </p:sp>
      <p:sp>
        <p:nvSpPr>
          <p:cNvPr id="3" name="Content Placeholder 2"/>
          <p:cNvSpPr>
            <a:spLocks noGrp="1"/>
          </p:cNvSpPr>
          <p:nvPr>
            <p:ph idx="1"/>
          </p:nvPr>
        </p:nvSpPr>
        <p:spPr>
          <a:xfrm>
            <a:off x="152400" y="990600"/>
            <a:ext cx="8839200" cy="5334000"/>
          </a:xfrm>
        </p:spPr>
        <p:txBody>
          <a:bodyPr/>
          <a:lstStyle/>
          <a:p>
            <a:pPr marL="514350" indent="-514350" algn="just">
              <a:lnSpc>
                <a:spcPct val="150000"/>
              </a:lnSpc>
              <a:buAutoNum type="arabicPeriod"/>
            </a:pPr>
            <a:r>
              <a:rPr lang="en-US" dirty="0" smtClean="0"/>
              <a:t>It is a contract as defined in the Indian Contract Act,1872.</a:t>
            </a:r>
          </a:p>
          <a:p>
            <a:pPr marL="514350" indent="-514350" algn="just">
              <a:lnSpc>
                <a:spcPct val="150000"/>
              </a:lnSpc>
              <a:buAutoNum type="arabicPeriod"/>
            </a:pPr>
            <a:r>
              <a:rPr lang="en-US" dirty="0" smtClean="0"/>
              <a:t>It is an agreement between the owner of equipment called the </a:t>
            </a:r>
            <a:r>
              <a:rPr lang="en-US" dirty="0" err="1" smtClean="0"/>
              <a:t>lessor</a:t>
            </a:r>
            <a:r>
              <a:rPr lang="en-US" dirty="0" smtClean="0"/>
              <a:t>  and the user called lessee.</a:t>
            </a:r>
          </a:p>
          <a:p>
            <a:pPr marL="514350" indent="-514350" algn="just">
              <a:lnSpc>
                <a:spcPct val="150000"/>
              </a:lnSpc>
              <a:buAutoNum type="arabicPeriod"/>
            </a:pPr>
            <a:r>
              <a:rPr lang="en-US" dirty="0" smtClean="0"/>
              <a:t>The parties to  the lease must be competent to contract. However  a minor can be a </a:t>
            </a:r>
            <a:r>
              <a:rPr lang="en-US" dirty="0" err="1" smtClean="0"/>
              <a:t>lessor</a:t>
            </a:r>
            <a:r>
              <a:rPr lang="en-US" dirty="0" smtClean="0"/>
              <a:t> provided the lease is beneficial  to him.</a:t>
            </a:r>
          </a:p>
          <a:p>
            <a:pPr marL="514350" indent="-514350" algn="just">
              <a:lnSpc>
                <a:spcPct val="150000"/>
              </a:lnSpc>
              <a:buAutoNum type="arabicPeriod"/>
            </a:pPr>
            <a:r>
              <a:rPr lang="en-US" dirty="0" smtClean="0"/>
              <a:t>The goods are delivered to the lessee for a specified purpose and period.</a:t>
            </a:r>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in Capital Market</a:t>
            </a:r>
            <a:endParaRPr lang="en-US" dirty="0"/>
          </a:p>
        </p:txBody>
      </p:sp>
      <p:sp>
        <p:nvSpPr>
          <p:cNvPr id="3" name="Content Placeholder 2"/>
          <p:cNvSpPr>
            <a:spLocks noGrp="1"/>
          </p:cNvSpPr>
          <p:nvPr>
            <p:ph idx="1"/>
          </p:nvPr>
        </p:nvSpPr>
        <p:spPr/>
        <p:txBody>
          <a:bodyPr>
            <a:normAutofit lnSpcReduction="10000"/>
          </a:bodyPr>
          <a:lstStyle/>
          <a:p>
            <a:r>
              <a:rPr lang="en-US" dirty="0" smtClean="0"/>
              <a:t>IDBI plays an important role in the capital market</a:t>
            </a:r>
          </a:p>
          <a:p>
            <a:r>
              <a:rPr lang="en-US" dirty="0" smtClean="0"/>
              <a:t>It plays more in the primary market than in the secondary market it does not aim at speculative profits</a:t>
            </a:r>
          </a:p>
          <a:p>
            <a:r>
              <a:rPr lang="en-US" dirty="0" smtClean="0"/>
              <a:t>It subscribes to new issues  of shares, debentures and bonds. </a:t>
            </a:r>
          </a:p>
          <a:p>
            <a:r>
              <a:rPr lang="en-US" dirty="0" smtClean="0"/>
              <a:t>Mutual fund plays well in the secondary market  also </a:t>
            </a:r>
          </a:p>
          <a:p>
            <a:r>
              <a:rPr lang="en-US" dirty="0" smtClean="0"/>
              <a:t>IDBI has bee instrumental in establishing the process of industrial development of the country.</a:t>
            </a:r>
          </a:p>
          <a:p>
            <a:r>
              <a:rPr lang="en-US" dirty="0" smtClean="0"/>
              <a:t>In 2003, it entered the retail finance sector by acquiring the entire shareholding of Tata finance  Ltd.</a:t>
            </a:r>
            <a:endParaRPr lang="en-US" dirty="0"/>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1"/>
            <a:ext cx="8686800" cy="4549835"/>
          </a:xfrm>
          <a:prstGeom prst="rect">
            <a:avLst/>
          </a:prstGeom>
        </p:spPr>
        <p:txBody>
          <a:bodyPr wrap="square">
            <a:spAutoFit/>
          </a:bodyPr>
          <a:lstStyle/>
          <a:p>
            <a:pPr algn="just">
              <a:lnSpc>
                <a:spcPct val="150000"/>
              </a:lnSpc>
            </a:pPr>
            <a:r>
              <a:rPr lang="en-US" sz="2800" dirty="0" smtClean="0"/>
              <a:t>5. The </a:t>
            </a:r>
            <a:r>
              <a:rPr lang="en-US" sz="2800" dirty="0" smtClean="0"/>
              <a:t>lease should return exactly the same goods after the lease period</a:t>
            </a:r>
            <a:r>
              <a:rPr lang="en-US" sz="2800" dirty="0" smtClean="0"/>
              <a:t>.</a:t>
            </a:r>
          </a:p>
          <a:p>
            <a:pPr algn="just">
              <a:lnSpc>
                <a:spcPct val="150000"/>
              </a:lnSpc>
            </a:pPr>
            <a:r>
              <a:rPr lang="en-US" sz="2800" dirty="0" smtClean="0"/>
              <a:t>6. The ownership of the goods is retained by the </a:t>
            </a:r>
            <a:r>
              <a:rPr lang="en-US" sz="2800" dirty="0" err="1" smtClean="0"/>
              <a:t>lessor</a:t>
            </a:r>
            <a:r>
              <a:rPr lang="en-US" sz="2800" dirty="0" smtClean="0"/>
              <a:t> and only the possession of the goods is given to the lessee.</a:t>
            </a:r>
          </a:p>
          <a:p>
            <a:pPr algn="just">
              <a:lnSpc>
                <a:spcPct val="150000"/>
              </a:lnSpc>
            </a:pPr>
            <a:r>
              <a:rPr lang="en-US" sz="2800" dirty="0" smtClean="0"/>
              <a:t>7. The goods are delivered to the lessee  in return for a periodical rent.</a:t>
            </a:r>
            <a:endParaRPr lang="en-US" sz="2800" dirty="0"/>
          </a:p>
        </p:txBody>
      </p:sp>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a:bodyPr>
          <a:lstStyle/>
          <a:p>
            <a:r>
              <a:rPr lang="en-US" sz="3200" b="1" dirty="0" smtClean="0"/>
              <a:t>PROCEDURE FOR MAKING A LEASE CONTRACT</a:t>
            </a:r>
            <a:endParaRPr lang="en-US" sz="3200" b="1" dirty="0"/>
          </a:p>
        </p:txBody>
      </p:sp>
      <p:sp>
        <p:nvSpPr>
          <p:cNvPr id="3" name="Content Placeholder 2"/>
          <p:cNvSpPr>
            <a:spLocks noGrp="1"/>
          </p:cNvSpPr>
          <p:nvPr>
            <p:ph idx="1"/>
          </p:nvPr>
        </p:nvSpPr>
        <p:spPr>
          <a:xfrm>
            <a:off x="228600" y="1066800"/>
            <a:ext cx="8763000" cy="5257800"/>
          </a:xfrm>
        </p:spPr>
        <p:txBody>
          <a:bodyPr/>
          <a:lstStyle/>
          <a:p>
            <a:pPr marL="514350" indent="-514350">
              <a:lnSpc>
                <a:spcPct val="150000"/>
              </a:lnSpc>
              <a:buAutoNum type="arabicPeriod"/>
            </a:pPr>
            <a:r>
              <a:rPr lang="en-US" dirty="0" smtClean="0"/>
              <a:t>His name, address and the details of his business.</a:t>
            </a:r>
          </a:p>
          <a:p>
            <a:pPr marL="514350" indent="-514350">
              <a:lnSpc>
                <a:spcPct val="150000"/>
              </a:lnSpc>
              <a:buAutoNum type="arabicPeriod"/>
            </a:pPr>
            <a:r>
              <a:rPr lang="en-US" dirty="0" smtClean="0"/>
              <a:t>Name and address of the guarantor, if any</a:t>
            </a:r>
          </a:p>
          <a:p>
            <a:pPr marL="514350" indent="-514350">
              <a:lnSpc>
                <a:spcPct val="150000"/>
              </a:lnSpc>
              <a:buAutoNum type="arabicPeriod"/>
            </a:pPr>
            <a:r>
              <a:rPr lang="en-US" dirty="0" smtClean="0"/>
              <a:t>Description of the equipment.</a:t>
            </a:r>
          </a:p>
          <a:p>
            <a:pPr marL="514350" indent="-514350">
              <a:lnSpc>
                <a:spcPct val="150000"/>
              </a:lnSpc>
              <a:buAutoNum type="arabicPeriod"/>
            </a:pPr>
            <a:r>
              <a:rPr lang="en-US" dirty="0" smtClean="0"/>
              <a:t>Name and address of the supplier and the price quoted by him.</a:t>
            </a:r>
          </a:p>
          <a:p>
            <a:pPr marL="514350" indent="-514350">
              <a:lnSpc>
                <a:spcPct val="150000"/>
              </a:lnSpc>
              <a:buAutoNum type="arabicPeriod"/>
            </a:pPr>
            <a:r>
              <a:rPr lang="en-US" dirty="0" smtClean="0"/>
              <a:t>Place of installation.</a:t>
            </a:r>
          </a:p>
          <a:p>
            <a:pPr marL="514350" indent="-514350">
              <a:lnSpc>
                <a:spcPct val="150000"/>
              </a:lnSpc>
              <a:buAutoNum type="arabicPeriod"/>
            </a:pPr>
            <a:r>
              <a:rPr lang="en-US" dirty="0" smtClean="0"/>
              <a:t>Duration of the lease.</a:t>
            </a:r>
            <a:endParaRPr lang="en-US" dirty="0"/>
          </a:p>
        </p:txBody>
      </p:sp>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b="1" dirty="0" smtClean="0"/>
              <a:t>TYPES OF LEASING</a:t>
            </a:r>
            <a:endParaRPr lang="en-US" b="1" dirty="0"/>
          </a:p>
        </p:txBody>
      </p:sp>
      <p:sp>
        <p:nvSpPr>
          <p:cNvPr id="3" name="Content Placeholder 2"/>
          <p:cNvSpPr>
            <a:spLocks noGrp="1"/>
          </p:cNvSpPr>
          <p:nvPr>
            <p:ph idx="1"/>
          </p:nvPr>
        </p:nvSpPr>
        <p:spPr>
          <a:xfrm>
            <a:off x="228600" y="1219200"/>
            <a:ext cx="8686800" cy="5105400"/>
          </a:xfrm>
        </p:spPr>
        <p:txBody>
          <a:bodyPr/>
          <a:lstStyle/>
          <a:p>
            <a:pPr algn="just">
              <a:lnSpc>
                <a:spcPct val="150000"/>
              </a:lnSpc>
            </a:pPr>
            <a:r>
              <a:rPr lang="en-US" sz="2800" dirty="0" smtClean="0"/>
              <a:t>Finance lease</a:t>
            </a:r>
          </a:p>
          <a:p>
            <a:pPr algn="just">
              <a:lnSpc>
                <a:spcPct val="150000"/>
              </a:lnSpc>
            </a:pPr>
            <a:r>
              <a:rPr lang="en-US" sz="2800" dirty="0" smtClean="0"/>
              <a:t>Operating lease</a:t>
            </a:r>
          </a:p>
          <a:p>
            <a:pPr algn="just">
              <a:lnSpc>
                <a:spcPct val="150000"/>
              </a:lnSpc>
            </a:pPr>
            <a:r>
              <a:rPr lang="en-US" sz="2800" dirty="0" smtClean="0"/>
              <a:t>Leveraged lease</a:t>
            </a:r>
          </a:p>
          <a:p>
            <a:pPr algn="just">
              <a:lnSpc>
                <a:spcPct val="150000"/>
              </a:lnSpc>
            </a:pPr>
            <a:r>
              <a:rPr lang="en-US" sz="2800" dirty="0" smtClean="0"/>
              <a:t>Sale and lease back</a:t>
            </a:r>
          </a:p>
          <a:p>
            <a:pPr algn="just">
              <a:lnSpc>
                <a:spcPct val="150000"/>
              </a:lnSpc>
            </a:pPr>
            <a:r>
              <a:rPr lang="en-US" sz="2800" dirty="0" smtClean="0"/>
              <a:t>Cross – border lease</a:t>
            </a:r>
          </a:p>
          <a:p>
            <a:pPr algn="just">
              <a:lnSpc>
                <a:spcPct val="150000"/>
              </a:lnSpc>
            </a:pPr>
            <a:r>
              <a:rPr lang="en-US" sz="2800" dirty="0" smtClean="0"/>
              <a:t>International lease.</a:t>
            </a:r>
          </a:p>
          <a:p>
            <a:pPr algn="just">
              <a:lnSpc>
                <a:spcPct val="150000"/>
              </a:lnSpc>
            </a:pPr>
            <a:endParaRPr lang="en-US" dirty="0"/>
          </a:p>
        </p:txBody>
      </p:sp>
    </p:spTree>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pPr algn="ctr"/>
            <a:r>
              <a:rPr lang="en-US" b="1" dirty="0" smtClean="0"/>
              <a:t>TYPES OF LEASING</a:t>
            </a:r>
            <a:endParaRPr lang="en-US" dirty="0"/>
          </a:p>
        </p:txBody>
      </p:sp>
      <p:sp>
        <p:nvSpPr>
          <p:cNvPr id="3" name="Content Placeholder 2"/>
          <p:cNvSpPr>
            <a:spLocks noGrp="1"/>
          </p:cNvSpPr>
          <p:nvPr>
            <p:ph idx="1"/>
          </p:nvPr>
        </p:nvSpPr>
        <p:spPr>
          <a:xfrm>
            <a:off x="152400" y="762000"/>
            <a:ext cx="8991600" cy="5867400"/>
          </a:xfrm>
        </p:spPr>
        <p:txBody>
          <a:bodyPr>
            <a:normAutofit fontScale="92500" lnSpcReduction="20000"/>
          </a:bodyPr>
          <a:lstStyle/>
          <a:p>
            <a:r>
              <a:rPr lang="en-US" sz="3000" b="1" dirty="0" smtClean="0"/>
              <a:t>Finance Lease:</a:t>
            </a:r>
          </a:p>
          <a:p>
            <a:pPr algn="just">
              <a:lnSpc>
                <a:spcPct val="150000"/>
              </a:lnSpc>
              <a:buNone/>
            </a:pPr>
            <a:r>
              <a:rPr lang="en-US" dirty="0" smtClean="0"/>
              <a:t>	</a:t>
            </a:r>
            <a:r>
              <a:rPr lang="en-US" sz="2800" dirty="0" smtClean="0"/>
              <a:t>Finance Lease is lease under which the present value of the minimum lease payments at the inception of the lease exceeds or is equal to substantially the whole of the fair value of the leased asset.</a:t>
            </a:r>
          </a:p>
          <a:p>
            <a:pPr algn="just">
              <a:lnSpc>
                <a:spcPct val="150000"/>
              </a:lnSpc>
            </a:pPr>
            <a:r>
              <a:rPr lang="en-US" sz="2800" b="1" dirty="0" smtClean="0"/>
              <a:t>Operating Lease:</a:t>
            </a:r>
          </a:p>
          <a:p>
            <a:pPr algn="just">
              <a:lnSpc>
                <a:spcPct val="150000"/>
              </a:lnSpc>
              <a:buNone/>
            </a:pPr>
            <a:r>
              <a:rPr lang="en-US" sz="2800" dirty="0" smtClean="0"/>
              <a:t>	</a:t>
            </a:r>
            <a:r>
              <a:rPr lang="en-US" sz="2800" dirty="0" smtClean="0"/>
              <a:t>A lease is considered to be an operating lease if it does not secure for the recovery  of his capital outlay plus a return on the funds invested during the lease period. It is a short period lease similar to renting of a machine or an auditorium for a few days, weeks or month.</a:t>
            </a:r>
            <a:endParaRPr lang="en-US" sz="2800" dirty="0"/>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2999" cy="6647974"/>
          </a:xfrm>
          <a:prstGeom prst="rect">
            <a:avLst/>
          </a:prstGeom>
        </p:spPr>
        <p:txBody>
          <a:bodyPr wrap="square">
            <a:spAutoFit/>
          </a:bodyPr>
          <a:lstStyle/>
          <a:p>
            <a:pPr algn="just">
              <a:lnSpc>
                <a:spcPct val="150000"/>
              </a:lnSpc>
              <a:buFont typeface="Arial" pitchFamily="34" charset="0"/>
              <a:buChar char="•"/>
            </a:pPr>
            <a:r>
              <a:rPr lang="en-US" sz="2800" b="1" dirty="0" smtClean="0"/>
              <a:t>Investor  and Leveraged Lease:</a:t>
            </a:r>
          </a:p>
          <a:p>
            <a:pPr algn="just"/>
            <a:r>
              <a:rPr lang="en-US" sz="2000" dirty="0" smtClean="0"/>
              <a:t>	</a:t>
            </a:r>
            <a:r>
              <a:rPr lang="en-US" sz="2400" dirty="0" smtClean="0"/>
              <a:t>Lease can be either single investor lease  or leveraged lease. In the case of single investor lease, there is only two parties to the transaction, viz. the </a:t>
            </a:r>
            <a:r>
              <a:rPr lang="en-US" sz="2400" dirty="0" err="1" smtClean="0"/>
              <a:t>lessor</a:t>
            </a:r>
            <a:r>
              <a:rPr lang="en-US" sz="2400" dirty="0" smtClean="0"/>
              <a:t> and the lessee.</a:t>
            </a:r>
          </a:p>
          <a:p>
            <a:pPr algn="just"/>
            <a:r>
              <a:rPr lang="en-US" sz="2400" dirty="0" smtClean="0"/>
              <a:t>	</a:t>
            </a:r>
            <a:r>
              <a:rPr lang="en-US" sz="2400" dirty="0" smtClean="0"/>
              <a:t>But in the case of leveraged lease, there are three parties to the transaction, viz. the </a:t>
            </a:r>
            <a:r>
              <a:rPr lang="en-US" sz="2400" dirty="0" err="1" smtClean="0"/>
              <a:t>lessor</a:t>
            </a:r>
            <a:r>
              <a:rPr lang="en-US" sz="2400" dirty="0" smtClean="0"/>
              <a:t>, the lender and the lessee. Under this lease  the leasing company buys the asset with borrowed </a:t>
            </a:r>
            <a:r>
              <a:rPr lang="en-US" sz="2400" dirty="0" err="1" smtClean="0"/>
              <a:t>fuds</a:t>
            </a:r>
            <a:r>
              <a:rPr lang="en-US" sz="2400" b="1" dirty="0" smtClean="0"/>
              <a:t>.</a:t>
            </a:r>
          </a:p>
          <a:p>
            <a:pPr algn="just">
              <a:lnSpc>
                <a:spcPct val="150000"/>
              </a:lnSpc>
              <a:buFont typeface="Arial" pitchFamily="34" charset="0"/>
              <a:buChar char="•"/>
            </a:pPr>
            <a:r>
              <a:rPr lang="en-US" sz="2800" b="1" dirty="0" smtClean="0"/>
              <a:t> Sale and Lease Back:</a:t>
            </a:r>
          </a:p>
          <a:p>
            <a:pPr algn="just"/>
            <a:r>
              <a:rPr lang="en-US" sz="2000" dirty="0" smtClean="0"/>
              <a:t>	</a:t>
            </a:r>
            <a:r>
              <a:rPr lang="en-US" sz="2400" dirty="0" smtClean="0"/>
              <a:t>Under  the scale and lease back arrangement, a  company owning an asset sells it to another person and leases it back simultaneously.</a:t>
            </a:r>
          </a:p>
          <a:p>
            <a:pPr algn="just"/>
            <a:r>
              <a:rPr lang="en-US" sz="2400" dirty="0" smtClean="0"/>
              <a:t>	</a:t>
            </a:r>
            <a:r>
              <a:rPr lang="en-US" sz="2400" dirty="0" smtClean="0"/>
              <a:t>In this case the person having the ownership of the asset transfers it to another person who, in turn,  leases it the seller and become the lessee.</a:t>
            </a:r>
          </a:p>
          <a:p>
            <a:pPr algn="just">
              <a:lnSpc>
                <a:spcPct val="150000"/>
              </a:lnSpc>
            </a:pPr>
            <a:r>
              <a:rPr lang="en-US" sz="2000" dirty="0" smtClean="0"/>
              <a:t> </a:t>
            </a:r>
            <a:endParaRPr lang="en-US" sz="2000" dirty="0"/>
          </a:p>
        </p:txBody>
      </p:sp>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9144000" cy="5724644"/>
          </a:xfrm>
          <a:prstGeom prst="rect">
            <a:avLst/>
          </a:prstGeom>
        </p:spPr>
        <p:txBody>
          <a:bodyPr wrap="square">
            <a:spAutoFit/>
          </a:bodyPr>
          <a:lstStyle/>
          <a:p>
            <a:pPr lvl="1" algn="just">
              <a:lnSpc>
                <a:spcPct val="150000"/>
              </a:lnSpc>
              <a:buFont typeface="Arial" pitchFamily="34" charset="0"/>
              <a:buChar char="•"/>
            </a:pPr>
            <a:r>
              <a:rPr lang="en-US" sz="2800" b="1" dirty="0" smtClean="0"/>
              <a:t>Cross – border </a:t>
            </a:r>
            <a:r>
              <a:rPr lang="en-US" sz="2800" b="1" dirty="0" smtClean="0"/>
              <a:t>lease:</a:t>
            </a:r>
          </a:p>
          <a:p>
            <a:pPr lvl="1" algn="just"/>
            <a:r>
              <a:rPr lang="en-US" sz="2400" dirty="0" smtClean="0"/>
              <a:t>	When the </a:t>
            </a:r>
            <a:r>
              <a:rPr lang="en-US" sz="2400" dirty="0" err="1" smtClean="0"/>
              <a:t>lessor</a:t>
            </a:r>
            <a:r>
              <a:rPr lang="en-US" sz="2400" dirty="0" smtClean="0"/>
              <a:t> and the lessee are domiciled in different countries, the lease is said to be cross – border lease. The domicile of the supplier is immaterial.</a:t>
            </a:r>
          </a:p>
          <a:p>
            <a:pPr lvl="1" algn="just">
              <a:lnSpc>
                <a:spcPct val="150000"/>
              </a:lnSpc>
              <a:buFont typeface="Arial" pitchFamily="34" charset="0"/>
              <a:buChar char="•"/>
            </a:pPr>
            <a:r>
              <a:rPr lang="en-US" sz="2800" b="1" dirty="0" smtClean="0"/>
              <a:t>International Lease: </a:t>
            </a:r>
          </a:p>
          <a:p>
            <a:pPr lvl="1" algn="just"/>
            <a:r>
              <a:rPr lang="en-US" sz="2400" dirty="0" smtClean="0"/>
              <a:t>	</a:t>
            </a:r>
            <a:r>
              <a:rPr lang="en-US" sz="2400" dirty="0" smtClean="0"/>
              <a:t>In the case of international lease, the leasing company operates in different countries through its branches. A domestic lease is one where all parties to the agreement are domiciled in the same country.</a:t>
            </a:r>
          </a:p>
          <a:p>
            <a:pPr lvl="1" algn="just"/>
            <a:r>
              <a:rPr lang="en-US" sz="2400" dirty="0" smtClean="0"/>
              <a:t>	</a:t>
            </a:r>
            <a:r>
              <a:rPr lang="en-US" sz="2400" dirty="0" smtClean="0"/>
              <a:t>Where in the case of international lease, the parties to the lease are domiciled in different countries. These two leases are differentiated on the basis of risk. International lease has two additional risks, viz. country  risk and currency risk. </a:t>
            </a:r>
          </a:p>
          <a:p>
            <a:pPr lvl="1"/>
            <a:r>
              <a:rPr lang="en-US" dirty="0" smtClean="0"/>
              <a:t>	</a:t>
            </a:r>
            <a:endParaRPr lang="en-US" dirty="0"/>
          </a:p>
        </p:txBody>
      </p:sp>
    </p:spTree>
  </p:cSld>
  <p:clrMapOvr>
    <a:masterClrMapping/>
  </p:clrMapOvr>
  <p:transition spd="med">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pPr algn="ctr"/>
            <a:r>
              <a:rPr lang="en-US" b="1" dirty="0" smtClean="0"/>
              <a:t>LEASING IN INDIA </a:t>
            </a:r>
            <a:endParaRPr lang="en-US" b="1" dirty="0"/>
          </a:p>
        </p:txBody>
      </p:sp>
      <p:sp>
        <p:nvSpPr>
          <p:cNvPr id="3" name="Content Placeholder 2"/>
          <p:cNvSpPr>
            <a:spLocks noGrp="1"/>
          </p:cNvSpPr>
          <p:nvPr>
            <p:ph idx="1"/>
          </p:nvPr>
        </p:nvSpPr>
        <p:spPr>
          <a:xfrm>
            <a:off x="228600" y="1219200"/>
            <a:ext cx="8763000" cy="5105400"/>
          </a:xfrm>
        </p:spPr>
        <p:txBody>
          <a:bodyPr>
            <a:normAutofit/>
          </a:bodyPr>
          <a:lstStyle/>
          <a:p>
            <a:pPr algn="just">
              <a:lnSpc>
                <a:spcPct val="150000"/>
              </a:lnSpc>
              <a:buFont typeface="Wingdings" pitchFamily="2" charset="2"/>
              <a:buChar char="Ø"/>
            </a:pPr>
            <a:r>
              <a:rPr lang="en-US" dirty="0" smtClean="0"/>
              <a:t> Lease financing in India began in 1973 when the first leasing company as the First Leasing Company of India was set up.</a:t>
            </a:r>
          </a:p>
          <a:p>
            <a:pPr algn="just">
              <a:lnSpc>
                <a:spcPct val="150000"/>
              </a:lnSpc>
              <a:buFont typeface="Wingdings" pitchFamily="2" charset="2"/>
              <a:buChar char="Ø"/>
            </a:pPr>
            <a:r>
              <a:rPr lang="en-US" dirty="0" smtClean="0"/>
              <a:t> It emerged as an important supplementary  source finance to the industries. It is a fund based / asset based financial service.</a:t>
            </a:r>
          </a:p>
          <a:p>
            <a:pPr algn="just">
              <a:lnSpc>
                <a:spcPct val="150000"/>
              </a:lnSpc>
              <a:buFont typeface="Wingdings" pitchFamily="2" charset="2"/>
              <a:buChar char="Ø"/>
            </a:pPr>
            <a:r>
              <a:rPr lang="en-US" dirty="0" smtClean="0"/>
              <a:t> </a:t>
            </a:r>
            <a:r>
              <a:rPr lang="en-US" dirty="0" smtClean="0"/>
              <a:t>The second leasing company known as 20</a:t>
            </a:r>
            <a:r>
              <a:rPr lang="en-US" baseline="30000" dirty="0" smtClean="0"/>
              <a:t>th</a:t>
            </a:r>
            <a:r>
              <a:rPr lang="en-US" dirty="0" smtClean="0"/>
              <a:t> Century Leasing Ltd. Started operation in 1979.</a:t>
            </a:r>
          </a:p>
          <a:p>
            <a:pPr algn="just">
              <a:lnSpc>
                <a:spcPct val="150000"/>
              </a:lnSpc>
              <a:buFont typeface="Wingdings" pitchFamily="2" charset="2"/>
              <a:buChar char="Ø"/>
            </a:pPr>
            <a:endParaRPr lang="en-US" dirty="0"/>
          </a:p>
        </p:txBody>
      </p:sp>
    </p:spTree>
  </p:cSld>
  <p:clrMapOvr>
    <a:masterClrMapping/>
  </p:clrMapOvr>
  <p:transition spd="med">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0"/>
            <a:ext cx="8686800" cy="4524315"/>
          </a:xfrm>
          <a:prstGeom prst="rect">
            <a:avLst/>
          </a:prstGeom>
        </p:spPr>
        <p:txBody>
          <a:bodyPr wrap="square">
            <a:spAutoFit/>
          </a:bodyPr>
          <a:lstStyle/>
          <a:p>
            <a:pPr algn="just">
              <a:lnSpc>
                <a:spcPct val="150000"/>
              </a:lnSpc>
              <a:buFont typeface="Wingdings" pitchFamily="2" charset="2"/>
              <a:buChar char="Ø"/>
            </a:pPr>
            <a:r>
              <a:rPr lang="en-US" sz="2400" dirty="0" smtClean="0"/>
              <a:t> There </a:t>
            </a:r>
            <a:r>
              <a:rPr lang="en-US" sz="2400" dirty="0" smtClean="0"/>
              <a:t>are two sources, </a:t>
            </a:r>
            <a:r>
              <a:rPr lang="en-US" sz="2400" dirty="0" err="1" smtClean="0"/>
              <a:t>viz</a:t>
            </a:r>
            <a:r>
              <a:rPr lang="en-US" sz="2400" dirty="0" smtClean="0"/>
              <a:t>, Lease Portfolio </a:t>
            </a:r>
            <a:r>
              <a:rPr lang="en-US" sz="2400" dirty="0" err="1" smtClean="0"/>
              <a:t>Securitisation</a:t>
            </a:r>
            <a:r>
              <a:rPr lang="en-US" sz="2400" dirty="0" smtClean="0"/>
              <a:t> and </a:t>
            </a:r>
            <a:r>
              <a:rPr lang="en-US" sz="2400" dirty="0" smtClean="0"/>
              <a:t>   Variable </a:t>
            </a:r>
            <a:r>
              <a:rPr lang="en-US" sz="2400" dirty="0" smtClean="0"/>
              <a:t>Rate </a:t>
            </a:r>
            <a:r>
              <a:rPr lang="en-US" sz="2400" dirty="0" smtClean="0"/>
              <a:t>Bonds.</a:t>
            </a:r>
          </a:p>
          <a:p>
            <a:pPr algn="just">
              <a:lnSpc>
                <a:spcPct val="150000"/>
              </a:lnSpc>
              <a:buFont typeface="Wingdings" pitchFamily="2" charset="2"/>
              <a:buChar char="Ø"/>
            </a:pPr>
            <a:r>
              <a:rPr lang="en-US" sz="2400" dirty="0" smtClean="0"/>
              <a:t> Leasing has been proved to be a popular financing method for acquiring plant and machinery , especially , for small and medium sized enterprises.</a:t>
            </a:r>
          </a:p>
          <a:p>
            <a:pPr algn="just">
              <a:lnSpc>
                <a:spcPct val="150000"/>
              </a:lnSpc>
              <a:buFont typeface="Wingdings" pitchFamily="2" charset="2"/>
              <a:buChar char="Ø"/>
            </a:pPr>
            <a:r>
              <a:rPr lang="en-US" sz="2400" dirty="0" smtClean="0"/>
              <a:t> The  </a:t>
            </a:r>
            <a:r>
              <a:rPr lang="en-US" sz="2400" dirty="0" err="1" smtClean="0"/>
              <a:t>Narasimham</a:t>
            </a:r>
            <a:r>
              <a:rPr lang="en-US" sz="2400" dirty="0" smtClean="0"/>
              <a:t> Committee has recognized the important and growing role of  leasing and hire-purchase companies in the financial intermediation process.</a:t>
            </a:r>
            <a:endParaRPr lang="en-US" sz="2400" dirty="0"/>
          </a:p>
        </p:txBody>
      </p:sp>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US" b="1" dirty="0" smtClean="0"/>
              <a:t>FACTORING AND FORFAITING</a:t>
            </a:r>
            <a:endParaRPr lang="en-US" b="1" dirty="0"/>
          </a:p>
        </p:txBody>
      </p:sp>
      <p:sp>
        <p:nvSpPr>
          <p:cNvPr id="3" name="Content Placeholder 2"/>
          <p:cNvSpPr>
            <a:spLocks noGrp="1"/>
          </p:cNvSpPr>
          <p:nvPr>
            <p:ph idx="1"/>
          </p:nvPr>
        </p:nvSpPr>
        <p:spPr>
          <a:xfrm>
            <a:off x="228600" y="914400"/>
            <a:ext cx="8458200" cy="5791200"/>
          </a:xfrm>
        </p:spPr>
        <p:txBody>
          <a:bodyPr>
            <a:normAutofit fontScale="85000" lnSpcReduction="20000"/>
          </a:bodyPr>
          <a:lstStyle/>
          <a:p>
            <a:pPr algn="just">
              <a:lnSpc>
                <a:spcPct val="110000"/>
              </a:lnSpc>
            </a:pPr>
            <a:r>
              <a:rPr lang="en-US" b="1" dirty="0" smtClean="0"/>
              <a:t>Factoring:</a:t>
            </a:r>
          </a:p>
          <a:p>
            <a:pPr algn="just">
              <a:lnSpc>
                <a:spcPct val="110000"/>
              </a:lnSpc>
              <a:buNone/>
            </a:pPr>
            <a:r>
              <a:rPr lang="en-US" b="1" dirty="0" smtClean="0"/>
              <a:t>Meaning :- </a:t>
            </a:r>
            <a:r>
              <a:rPr lang="en-US" dirty="0" smtClean="0"/>
              <a:t> </a:t>
            </a:r>
          </a:p>
          <a:p>
            <a:pPr algn="just">
              <a:lnSpc>
                <a:spcPct val="160000"/>
              </a:lnSpc>
              <a:buFont typeface="Wingdings" pitchFamily="2" charset="2"/>
              <a:buChar char="ü"/>
            </a:pPr>
            <a:r>
              <a:rPr lang="en-US" sz="2800" dirty="0" smtClean="0"/>
              <a:t>Factoring is fund – based financial service.</a:t>
            </a:r>
          </a:p>
          <a:p>
            <a:pPr algn="just">
              <a:lnSpc>
                <a:spcPct val="160000"/>
              </a:lnSpc>
              <a:buFont typeface="Wingdings" pitchFamily="2" charset="2"/>
              <a:buChar char="ü"/>
            </a:pPr>
            <a:r>
              <a:rPr lang="en-US" sz="2800" dirty="0" smtClean="0"/>
              <a:t> </a:t>
            </a:r>
            <a:r>
              <a:rPr lang="en-US" sz="2800" dirty="0" smtClean="0"/>
              <a:t>A factor makes such a transaction possible. Factoring provides resources to finance receivables and facilitates their collection. </a:t>
            </a:r>
            <a:endParaRPr lang="en-US" sz="2800" dirty="0" smtClean="0"/>
          </a:p>
          <a:p>
            <a:pPr algn="just">
              <a:lnSpc>
                <a:spcPct val="160000"/>
              </a:lnSpc>
              <a:buFont typeface="Arial" pitchFamily="34" charset="0"/>
              <a:buChar char="•"/>
            </a:pPr>
            <a:r>
              <a:rPr lang="en-US" b="1" dirty="0" smtClean="0"/>
              <a:t>Definition of Factoring:</a:t>
            </a:r>
          </a:p>
          <a:p>
            <a:pPr algn="just">
              <a:lnSpc>
                <a:spcPct val="160000"/>
              </a:lnSpc>
              <a:buFont typeface="Wingdings" pitchFamily="2" charset="2"/>
              <a:buChar char="ü"/>
            </a:pPr>
            <a:r>
              <a:rPr lang="en-US" sz="2800" dirty="0" smtClean="0"/>
              <a:t> </a:t>
            </a:r>
            <a:r>
              <a:rPr lang="en-US" sz="2800" dirty="0" smtClean="0"/>
              <a:t>The term factoring has been defined variously in different countries. However, the study group appointed by the International Institute for Unification of Private Law, in Rome</a:t>
            </a:r>
          </a:p>
        </p:txBody>
      </p:sp>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0999"/>
            <a:ext cx="8763000" cy="6401755"/>
          </a:xfrm>
          <a:prstGeom prst="rect">
            <a:avLst/>
          </a:prstGeom>
        </p:spPr>
        <p:txBody>
          <a:bodyPr wrap="square">
            <a:spAutoFit/>
          </a:bodyPr>
          <a:lstStyle/>
          <a:p>
            <a:pPr algn="just">
              <a:lnSpc>
                <a:spcPct val="150000"/>
              </a:lnSpc>
              <a:buFont typeface="Wingdings" pitchFamily="2" charset="2"/>
              <a:buChar char="ü"/>
            </a:pPr>
            <a:r>
              <a:rPr lang="en-US" sz="2000" dirty="0" smtClean="0"/>
              <a:t> During </a:t>
            </a:r>
            <a:r>
              <a:rPr lang="en-US" sz="2000" dirty="0" smtClean="0"/>
              <a:t>1988 defined factoring as an arrangement between a factor and his client which </a:t>
            </a:r>
            <a:r>
              <a:rPr lang="en-US" sz="2000" dirty="0" smtClean="0"/>
              <a:t>includes at least two of the following services to be provided by the factor.</a:t>
            </a:r>
          </a:p>
          <a:p>
            <a:pPr algn="just">
              <a:lnSpc>
                <a:spcPct val="150000"/>
              </a:lnSpc>
              <a:buFont typeface="Wingdings" pitchFamily="2" charset="2"/>
              <a:buChar char="Ø"/>
            </a:pPr>
            <a:r>
              <a:rPr lang="en-US" sz="2000" dirty="0" smtClean="0"/>
              <a:t> </a:t>
            </a:r>
            <a:r>
              <a:rPr lang="en-US" sz="2000" dirty="0" smtClean="0"/>
              <a:t>Finance </a:t>
            </a:r>
          </a:p>
          <a:p>
            <a:pPr algn="just">
              <a:lnSpc>
                <a:spcPct val="150000"/>
              </a:lnSpc>
              <a:buFont typeface="Wingdings" pitchFamily="2" charset="2"/>
              <a:buChar char="Ø"/>
            </a:pPr>
            <a:r>
              <a:rPr lang="en-US" sz="2000" dirty="0" smtClean="0"/>
              <a:t> Maintenance of account</a:t>
            </a:r>
          </a:p>
          <a:p>
            <a:pPr algn="just">
              <a:lnSpc>
                <a:spcPct val="150000"/>
              </a:lnSpc>
              <a:buFont typeface="Wingdings" pitchFamily="2" charset="2"/>
              <a:buChar char="Ø"/>
            </a:pPr>
            <a:r>
              <a:rPr lang="en-US" sz="2000" dirty="0" smtClean="0"/>
              <a:t> Collection of Debts</a:t>
            </a:r>
          </a:p>
          <a:p>
            <a:pPr algn="just">
              <a:lnSpc>
                <a:spcPct val="150000"/>
              </a:lnSpc>
              <a:buFont typeface="Wingdings" pitchFamily="2" charset="2"/>
              <a:buChar char="Ø"/>
            </a:pPr>
            <a:r>
              <a:rPr lang="en-US" sz="2000" dirty="0" smtClean="0"/>
              <a:t> </a:t>
            </a:r>
            <a:r>
              <a:rPr lang="en-US" sz="2000" dirty="0" smtClean="0"/>
              <a:t>Protection against credit risk.</a:t>
            </a:r>
          </a:p>
          <a:p>
            <a:pPr algn="just">
              <a:lnSpc>
                <a:spcPct val="150000"/>
              </a:lnSpc>
            </a:pPr>
            <a:r>
              <a:rPr lang="en-US" sz="2000" dirty="0" smtClean="0"/>
              <a:t>	A relationship between the financial institution or  banker ( factor) and a business concern ( the supplier), selling goods or providing services to trade customers whereby the factor purchases book debts either with or without recourse to the supplier and in relationship thereto control credit extended to the customers and administers the sales ledger of the supplier.   </a:t>
            </a:r>
            <a:endParaRPr lang="en-US" sz="2000" dirty="0" smtClean="0"/>
          </a:p>
          <a:p>
            <a:pPr algn="just">
              <a:lnSpc>
                <a:spcPct val="150000"/>
              </a:lnSpc>
            </a:pPr>
            <a:r>
              <a:rPr lang="en-US" sz="2000" dirty="0" smtClean="0"/>
              <a:t>	  </a:t>
            </a:r>
            <a:endParaRPr lang="en-US" sz="2000" dirty="0" smtClean="0"/>
          </a:p>
          <a:p>
            <a:pPr algn="just">
              <a:buFont typeface="Wingdings" pitchFamily="2" charset="2"/>
              <a:buChar char="ü"/>
            </a:pPr>
            <a:endParaRPr lang="en-US" sz="2000" dirty="0" smtClean="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Capital and Management</a:t>
            </a:r>
            <a:br>
              <a:rPr lang="en-US" dirty="0" smtClean="0"/>
            </a:br>
            <a:endParaRPr lang="en-US" dirty="0"/>
          </a:p>
        </p:txBody>
      </p:sp>
      <p:sp>
        <p:nvSpPr>
          <p:cNvPr id="3" name="Content Placeholder 2"/>
          <p:cNvSpPr>
            <a:spLocks noGrp="1"/>
          </p:cNvSpPr>
          <p:nvPr>
            <p:ph idx="1"/>
          </p:nvPr>
        </p:nvSpPr>
        <p:spPr>
          <a:xfrm>
            <a:off x="228600" y="1295400"/>
            <a:ext cx="8763000" cy="5334000"/>
          </a:xfrm>
        </p:spPr>
        <p:txBody>
          <a:bodyPr>
            <a:noAutofit/>
          </a:bodyPr>
          <a:lstStyle/>
          <a:p>
            <a:pPr algn="just">
              <a:buFont typeface="Wingdings" pitchFamily="2" charset="2"/>
              <a:buChar char="Ø"/>
            </a:pPr>
            <a:r>
              <a:rPr lang="en-US" sz="3200" dirty="0" smtClean="0"/>
              <a:t>The paid up capital of IDBI, wholly subscribed by the Govt. stored at Rs. 753 </a:t>
            </a:r>
            <a:r>
              <a:rPr lang="en-US" sz="3200" dirty="0" err="1" smtClean="0"/>
              <a:t>croer</a:t>
            </a:r>
            <a:r>
              <a:rPr lang="en-US" sz="3200" dirty="0" smtClean="0"/>
              <a:t>  as at the end of March 1995.</a:t>
            </a:r>
          </a:p>
          <a:p>
            <a:pPr algn="just">
              <a:buFont typeface="Wingdings" pitchFamily="2" charset="2"/>
              <a:buChar char="Ø"/>
            </a:pPr>
            <a:r>
              <a:rPr lang="en-US" sz="3200" dirty="0" smtClean="0"/>
              <a:t>It’s administration  in vested in the hands of a Board of Directors.</a:t>
            </a:r>
          </a:p>
          <a:p>
            <a:pPr algn="just">
              <a:buFont typeface="Wingdings" pitchFamily="2" charset="2"/>
              <a:buChar char="Ø"/>
            </a:pPr>
            <a:r>
              <a:rPr lang="en-US" sz="3200" dirty="0" smtClean="0"/>
              <a:t>The board consists of a Chairman and Managing Director  appointed by the central Government.</a:t>
            </a:r>
          </a:p>
          <a:p>
            <a:pPr algn="just">
              <a:buFont typeface="Wingdings" pitchFamily="2" charset="2"/>
              <a:buChar char="Ø"/>
            </a:pPr>
            <a:r>
              <a:rPr lang="en-US" sz="3200" dirty="0" smtClean="0"/>
              <a:t> A deputy governor of  the RBI nominated by it and    20   other  director.</a:t>
            </a:r>
            <a:endParaRPr lang="en-US" sz="32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heckerboard(across)">
                                      <p:cBhvr>
                                        <p:cTn id="18" dur="500"/>
                                        <p:tgtEl>
                                          <p:spTgt spid="3">
                                            <p:txEl>
                                              <p:pRg st="2" end="2"/>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heckerboard(across)">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b="1" dirty="0" smtClean="0"/>
              <a:t/>
            </a:r>
            <a:br>
              <a:rPr lang="en-US" b="1" dirty="0" smtClean="0"/>
            </a:br>
            <a:r>
              <a:rPr lang="en-US" b="1" dirty="0" smtClean="0"/>
              <a:t>Factoring Mechanism:</a:t>
            </a:r>
            <a:endParaRPr lang="en-US" b="1" dirty="0"/>
          </a:p>
        </p:txBody>
      </p:sp>
      <p:sp>
        <p:nvSpPr>
          <p:cNvPr id="3" name="Content Placeholder 2"/>
          <p:cNvSpPr>
            <a:spLocks noGrp="1"/>
          </p:cNvSpPr>
          <p:nvPr>
            <p:ph idx="1"/>
          </p:nvPr>
        </p:nvSpPr>
        <p:spPr>
          <a:xfrm>
            <a:off x="152400" y="838200"/>
            <a:ext cx="8839200" cy="5486400"/>
          </a:xfrm>
        </p:spPr>
        <p:txBody>
          <a:bodyPr/>
          <a:lstStyle/>
          <a:p>
            <a:pPr>
              <a:lnSpc>
                <a:spcPct val="150000"/>
              </a:lnSpc>
              <a:buFont typeface="Wingdings" pitchFamily="2" charset="2"/>
              <a:buChar char="Ø"/>
            </a:pPr>
            <a:r>
              <a:rPr lang="en-US" dirty="0" smtClean="0"/>
              <a:t> Factoring business originates from credit sales. The main function of factoring services is the realization of   credit sales. </a:t>
            </a:r>
          </a:p>
          <a:p>
            <a:pPr>
              <a:lnSpc>
                <a:spcPct val="150000"/>
              </a:lnSpc>
              <a:buFont typeface="Wingdings" pitchFamily="2" charset="2"/>
              <a:buChar char="Ø"/>
            </a:pPr>
            <a:r>
              <a:rPr lang="en-US" dirty="0" smtClean="0"/>
              <a:t> </a:t>
            </a:r>
            <a:r>
              <a:rPr lang="en-US" dirty="0" smtClean="0"/>
              <a:t>The factor enters into the realization of credit sales when the sale transaction in completed. Mainly three parties are involved in the factoring transactions the buyer, the seller and the factor</a:t>
            </a:r>
          </a:p>
        </p:txBody>
      </p:sp>
    </p:spTree>
  </p:cSld>
  <p:clrMapOvr>
    <a:masterClrMapping/>
  </p:clrMapOvr>
  <p:transition spd="med">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609600"/>
          </a:xfrm>
        </p:spPr>
        <p:txBody>
          <a:bodyPr>
            <a:normAutofit fontScale="90000"/>
          </a:bodyPr>
          <a:lstStyle/>
          <a:p>
            <a:r>
              <a:rPr lang="en-US" b="1" dirty="0" smtClean="0"/>
              <a:t>Steps in factoring:</a:t>
            </a:r>
            <a:endParaRPr lang="en-US" b="1" dirty="0"/>
          </a:p>
        </p:txBody>
      </p:sp>
      <p:sp>
        <p:nvSpPr>
          <p:cNvPr id="3" name="Content Placeholder 2"/>
          <p:cNvSpPr>
            <a:spLocks noGrp="1"/>
          </p:cNvSpPr>
          <p:nvPr>
            <p:ph idx="1"/>
          </p:nvPr>
        </p:nvSpPr>
        <p:spPr>
          <a:xfrm>
            <a:off x="228600" y="838200"/>
            <a:ext cx="8610600" cy="5486400"/>
          </a:xfrm>
        </p:spPr>
        <p:txBody>
          <a:bodyPr/>
          <a:lstStyle/>
          <a:p>
            <a:pPr marL="514350" indent="-514350" algn="just">
              <a:lnSpc>
                <a:spcPct val="150000"/>
              </a:lnSpc>
              <a:buAutoNum type="arabicPeriod"/>
            </a:pPr>
            <a:r>
              <a:rPr lang="en-US" dirty="0" smtClean="0"/>
              <a:t>The buyer negotiates with the seller the terms of purchasing materials and receives delivery of  goods with invoice and instructions by the seller to make payment on the due date or gets an extension of time.</a:t>
            </a:r>
          </a:p>
          <a:p>
            <a:pPr marL="514350" indent="-514350" algn="just">
              <a:lnSpc>
                <a:spcPct val="150000"/>
              </a:lnSpc>
              <a:buAutoNum type="arabicPeriod"/>
            </a:pPr>
            <a:r>
              <a:rPr lang="en-US" dirty="0" smtClean="0"/>
              <a:t>The seller sells the goods to the buyer.</a:t>
            </a:r>
          </a:p>
          <a:p>
            <a:pPr marL="514350" indent="-514350" algn="just">
              <a:lnSpc>
                <a:spcPct val="150000"/>
              </a:lnSpc>
              <a:buAutoNum type="arabicPeriod"/>
            </a:pPr>
            <a:r>
              <a:rPr lang="en-US" dirty="0" smtClean="0"/>
              <a:t>The factor enters into an agreement  with the seller for rendering factor services. </a:t>
            </a:r>
            <a:endParaRPr lang="en-US" dirty="0"/>
          </a:p>
        </p:txBody>
      </p:sp>
    </p:spTree>
  </p:cSld>
  <p:clrMapOvr>
    <a:masterClrMapping/>
  </p:clrMapOvr>
  <p:transition spd="med">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685800"/>
          </a:xfrm>
        </p:spPr>
        <p:txBody>
          <a:bodyPr>
            <a:normAutofit/>
          </a:bodyPr>
          <a:lstStyle/>
          <a:p>
            <a:r>
              <a:rPr lang="en-US" sz="3600" b="1" dirty="0" smtClean="0"/>
              <a:t>Services Rendered by the factor:</a:t>
            </a:r>
            <a:endParaRPr lang="en-US" sz="3600" b="1" dirty="0"/>
          </a:p>
        </p:txBody>
      </p:sp>
      <p:sp>
        <p:nvSpPr>
          <p:cNvPr id="3" name="Content Placeholder 2"/>
          <p:cNvSpPr>
            <a:spLocks noGrp="1"/>
          </p:cNvSpPr>
          <p:nvPr>
            <p:ph idx="1"/>
          </p:nvPr>
        </p:nvSpPr>
        <p:spPr>
          <a:xfrm>
            <a:off x="228600" y="914400"/>
            <a:ext cx="8686800" cy="5410200"/>
          </a:xfrm>
        </p:spPr>
        <p:txBody>
          <a:bodyPr/>
          <a:lstStyle/>
          <a:p>
            <a:pPr marL="571500" indent="-571500" algn="just">
              <a:lnSpc>
                <a:spcPct val="150000"/>
              </a:lnSpc>
              <a:buAutoNum type="romanLcParenBoth"/>
            </a:pPr>
            <a:r>
              <a:rPr lang="en-US" dirty="0" smtClean="0"/>
              <a:t>Administrative </a:t>
            </a:r>
          </a:p>
          <a:p>
            <a:pPr marL="571500" indent="-571500" algn="just">
              <a:lnSpc>
                <a:spcPct val="150000"/>
              </a:lnSpc>
              <a:buAutoNum type="romanLcParenBoth"/>
            </a:pPr>
            <a:r>
              <a:rPr lang="en-US" dirty="0" smtClean="0"/>
              <a:t>Collection </a:t>
            </a:r>
          </a:p>
          <a:p>
            <a:pPr marL="571500" indent="-571500" algn="just">
              <a:lnSpc>
                <a:spcPct val="150000"/>
              </a:lnSpc>
              <a:buAutoNum type="romanLcParenBoth"/>
            </a:pPr>
            <a:r>
              <a:rPr lang="en-US" dirty="0" smtClean="0"/>
              <a:t>Financing </a:t>
            </a:r>
          </a:p>
          <a:p>
            <a:pPr marL="571500" indent="-571500" algn="just">
              <a:lnSpc>
                <a:spcPct val="150000"/>
              </a:lnSpc>
              <a:buAutoNum type="romanLcParenBoth"/>
            </a:pPr>
            <a:r>
              <a:rPr lang="en-US" dirty="0" smtClean="0"/>
              <a:t>Credit control and credit protection </a:t>
            </a:r>
          </a:p>
          <a:p>
            <a:pPr marL="571500" indent="-571500" algn="just">
              <a:lnSpc>
                <a:spcPct val="150000"/>
              </a:lnSpc>
              <a:buAutoNum type="romanLcParenBoth"/>
            </a:pPr>
            <a:r>
              <a:rPr lang="en-US" dirty="0" smtClean="0"/>
              <a:t>Advisory services.</a:t>
            </a:r>
          </a:p>
          <a:p>
            <a:pPr marL="571500" indent="-571500">
              <a:buNone/>
            </a:pPr>
            <a:endParaRPr lang="en-US" dirty="0"/>
          </a:p>
        </p:txBody>
      </p:sp>
    </p:spTree>
  </p:cSld>
  <p:clrMapOvr>
    <a:masterClrMapping/>
  </p:clrMapOvr>
  <p:transition spd="med">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rmAutofit fontScale="90000"/>
          </a:bodyPr>
          <a:lstStyle/>
          <a:p>
            <a:r>
              <a:rPr lang="en-US" b="1" dirty="0" smtClean="0"/>
              <a:t>Types of factoring:</a:t>
            </a:r>
            <a:r>
              <a:rPr lang="en-US" dirty="0" smtClean="0"/>
              <a:t/>
            </a:r>
            <a:br>
              <a:rPr lang="en-US" dirty="0" smtClean="0"/>
            </a:br>
            <a:endParaRPr lang="en-US" dirty="0"/>
          </a:p>
        </p:txBody>
      </p:sp>
      <p:sp>
        <p:nvSpPr>
          <p:cNvPr id="3" name="Content Placeholder 2"/>
          <p:cNvSpPr>
            <a:spLocks noGrp="1"/>
          </p:cNvSpPr>
          <p:nvPr>
            <p:ph idx="1"/>
          </p:nvPr>
        </p:nvSpPr>
        <p:spPr>
          <a:xfrm>
            <a:off x="228600" y="1143000"/>
            <a:ext cx="8686800" cy="5181600"/>
          </a:xfrm>
        </p:spPr>
        <p:txBody>
          <a:bodyPr/>
          <a:lstStyle/>
          <a:p>
            <a:pPr marL="514350" indent="-514350" algn="just">
              <a:lnSpc>
                <a:spcPct val="150000"/>
              </a:lnSpc>
              <a:buAutoNum type="arabicPeriod"/>
            </a:pPr>
            <a:r>
              <a:rPr lang="en-US" dirty="0" smtClean="0"/>
              <a:t>Full Factoring</a:t>
            </a:r>
          </a:p>
          <a:p>
            <a:pPr marL="514350" indent="-514350" algn="just">
              <a:lnSpc>
                <a:spcPct val="150000"/>
              </a:lnSpc>
              <a:buAutoNum type="arabicPeriod"/>
            </a:pPr>
            <a:r>
              <a:rPr lang="en-US" dirty="0" smtClean="0"/>
              <a:t>Recourse Factoring </a:t>
            </a:r>
          </a:p>
          <a:p>
            <a:pPr marL="514350" indent="-514350" algn="just">
              <a:lnSpc>
                <a:spcPct val="150000"/>
              </a:lnSpc>
              <a:buAutoNum type="arabicPeriod"/>
            </a:pPr>
            <a:r>
              <a:rPr lang="en-US" dirty="0" smtClean="0"/>
              <a:t>Non – recourse Factoring</a:t>
            </a:r>
          </a:p>
          <a:p>
            <a:pPr marL="514350" indent="-514350" algn="just">
              <a:lnSpc>
                <a:spcPct val="150000"/>
              </a:lnSpc>
              <a:buAutoNum type="arabicPeriod"/>
            </a:pPr>
            <a:r>
              <a:rPr lang="en-US" dirty="0" smtClean="0"/>
              <a:t>Advance Factoring or Discount Factoring</a:t>
            </a:r>
          </a:p>
          <a:p>
            <a:pPr marL="514350" indent="-514350" algn="just">
              <a:lnSpc>
                <a:spcPct val="150000"/>
              </a:lnSpc>
              <a:buAutoNum type="arabicPeriod"/>
            </a:pPr>
            <a:r>
              <a:rPr lang="en-US" dirty="0" smtClean="0"/>
              <a:t>Maturity Factoring</a:t>
            </a:r>
          </a:p>
          <a:p>
            <a:pPr marL="514350" indent="-514350" algn="just">
              <a:lnSpc>
                <a:spcPct val="150000"/>
              </a:lnSpc>
              <a:buAutoNum type="arabicPeriod"/>
            </a:pPr>
            <a:r>
              <a:rPr lang="en-US" dirty="0" smtClean="0"/>
              <a:t>Disclosed and Undisclosed Factoring</a:t>
            </a:r>
          </a:p>
          <a:p>
            <a:pPr marL="514350" indent="-514350" algn="just">
              <a:lnSpc>
                <a:spcPct val="150000"/>
              </a:lnSpc>
              <a:buAutoNum type="arabicPeriod"/>
            </a:pPr>
            <a:r>
              <a:rPr lang="en-US" dirty="0" smtClean="0"/>
              <a:t>Invoice Discounting</a:t>
            </a:r>
          </a:p>
          <a:p>
            <a:pPr marL="514350" indent="-514350">
              <a:buNone/>
            </a:pPr>
            <a:endParaRPr lang="en-US" dirty="0" smtClean="0"/>
          </a:p>
          <a:p>
            <a:pPr marL="514350" indent="-514350">
              <a:buAutoNum type="arabicPeriod"/>
            </a:pPr>
            <a:endParaRPr lang="en-US" dirty="0" smtClean="0"/>
          </a:p>
          <a:p>
            <a:pPr marL="514350" indent="-514350">
              <a:buNone/>
            </a:pPr>
            <a:endParaRPr lang="en-US" dirty="0"/>
          </a:p>
        </p:txBody>
      </p:sp>
    </p:spTree>
  </p:cSld>
  <p:clrMapOvr>
    <a:masterClrMapping/>
  </p:clrMapOvr>
  <p:transition spd="med">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400" b="1" dirty="0" smtClean="0"/>
              <a:t>Factoring in India</a:t>
            </a:r>
            <a:endParaRPr lang="en-US" sz="4400" b="1" dirty="0"/>
          </a:p>
        </p:txBody>
      </p:sp>
      <p:sp>
        <p:nvSpPr>
          <p:cNvPr id="3" name="Content Placeholder 2"/>
          <p:cNvSpPr>
            <a:spLocks noGrp="1"/>
          </p:cNvSpPr>
          <p:nvPr>
            <p:ph idx="1"/>
          </p:nvPr>
        </p:nvSpPr>
        <p:spPr>
          <a:xfrm>
            <a:off x="228600" y="1295400"/>
            <a:ext cx="8686800" cy="5029200"/>
          </a:xfrm>
        </p:spPr>
        <p:txBody>
          <a:bodyPr/>
          <a:lstStyle/>
          <a:p>
            <a:pPr algn="just">
              <a:lnSpc>
                <a:spcPct val="150000"/>
              </a:lnSpc>
              <a:buFont typeface="Wingdings" pitchFamily="2" charset="2"/>
              <a:buChar char="Ø"/>
            </a:pPr>
            <a:r>
              <a:rPr lang="en-US" dirty="0" smtClean="0"/>
              <a:t> In India factoring is of recent origin. Many of the suppliers of goods and services, particularly small and medium industries, experience difficulty in collecting their books.</a:t>
            </a:r>
          </a:p>
          <a:p>
            <a:pPr algn="just">
              <a:lnSpc>
                <a:spcPct val="150000"/>
              </a:lnSpc>
              <a:buFont typeface="Wingdings" pitchFamily="2" charset="2"/>
              <a:buChar char="Ø"/>
            </a:pPr>
            <a:r>
              <a:rPr lang="en-US" dirty="0" smtClean="0"/>
              <a:t> </a:t>
            </a:r>
            <a:r>
              <a:rPr lang="en-US" dirty="0" smtClean="0"/>
              <a:t>Delay in collection often leads to liquidity problems, delayed production and supply affecting economic growth.</a:t>
            </a:r>
          </a:p>
          <a:p>
            <a:pPr>
              <a:buFont typeface="Wingdings" pitchFamily="2" charset="2"/>
              <a:buChar char="Ø"/>
            </a:pPr>
            <a:endParaRPr lang="en-US" dirty="0"/>
          </a:p>
        </p:txBody>
      </p:sp>
    </p:spTree>
  </p:cSld>
  <p:clrMapOvr>
    <a:masterClrMapping/>
  </p:clrMapOvr>
  <p:transition spd="med">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b="1" dirty="0" smtClean="0"/>
              <a:t>RBI Guidelines on Factoring:</a:t>
            </a:r>
            <a:endParaRPr lang="en-US" b="1" dirty="0"/>
          </a:p>
        </p:txBody>
      </p:sp>
      <p:sp>
        <p:nvSpPr>
          <p:cNvPr id="3" name="Content Placeholder 2"/>
          <p:cNvSpPr>
            <a:spLocks noGrp="1"/>
          </p:cNvSpPr>
          <p:nvPr>
            <p:ph idx="1"/>
          </p:nvPr>
        </p:nvSpPr>
        <p:spPr>
          <a:xfrm>
            <a:off x="228600" y="1295400"/>
            <a:ext cx="8686800" cy="5029200"/>
          </a:xfrm>
        </p:spPr>
        <p:txBody>
          <a:bodyPr/>
          <a:lstStyle/>
          <a:p>
            <a:pPr algn="just">
              <a:lnSpc>
                <a:spcPct val="150000"/>
              </a:lnSpc>
              <a:buNone/>
            </a:pPr>
            <a:r>
              <a:rPr lang="en-US" dirty="0" smtClean="0"/>
              <a:t>1. For the present, banks cannot directly or departmentally undertake the business of factoring. While banks may invest in factoring companies with the prior approval of RBI, within specified limits, they cannot act as promoters of such companies. Banks are  permitted to set up separate subsidiaries   or invest in factoring companies jointly with other banks with the prior approval of RBI. </a:t>
            </a:r>
            <a:endParaRPr lang="en-US" dirty="0"/>
          </a:p>
        </p:txBody>
      </p:sp>
    </p:spTree>
  </p:cSld>
  <p:clrMapOvr>
    <a:masterClrMapping/>
  </p:clrMapOvr>
  <p:transition spd="med">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534400" cy="3693319"/>
          </a:xfrm>
          <a:prstGeom prst="rect">
            <a:avLst/>
          </a:prstGeom>
        </p:spPr>
        <p:txBody>
          <a:bodyPr wrap="square">
            <a:spAutoFit/>
          </a:bodyPr>
          <a:lstStyle/>
          <a:p>
            <a:pPr algn="just">
              <a:lnSpc>
                <a:spcPct val="150000"/>
              </a:lnSpc>
            </a:pPr>
            <a:r>
              <a:rPr lang="en-US" sz="2400" dirty="0" smtClean="0"/>
              <a:t>2</a:t>
            </a:r>
            <a:r>
              <a:rPr lang="en-US" sz="2400" dirty="0" smtClean="0"/>
              <a:t>. A factoring subsidiary or  joint venture factoring company should not engage in financing other companies or other factoring companies.</a:t>
            </a:r>
          </a:p>
          <a:p>
            <a:pPr algn="just">
              <a:lnSpc>
                <a:spcPct val="150000"/>
              </a:lnSpc>
            </a:pPr>
            <a:r>
              <a:rPr lang="en-US" sz="2400" dirty="0" smtClean="0"/>
              <a:t>3. Investment of a bank in the shares of factoring cannot exceed in the aggregate 10% of the paid – up capital and the reserves of the bank. </a:t>
            </a:r>
          </a:p>
          <a:p>
            <a:endParaRPr lang="en-US" dirty="0"/>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Resources:</a:t>
            </a:r>
            <a:br>
              <a:rPr lang="en-US" dirty="0" smtClean="0"/>
            </a:br>
            <a:endParaRPr lang="en-US" dirty="0"/>
          </a:p>
        </p:txBody>
      </p:sp>
      <p:sp>
        <p:nvSpPr>
          <p:cNvPr id="3" name="Content Placeholder 2"/>
          <p:cNvSpPr>
            <a:spLocks noGrp="1"/>
          </p:cNvSpPr>
          <p:nvPr>
            <p:ph idx="1"/>
          </p:nvPr>
        </p:nvSpPr>
        <p:spPr>
          <a:xfrm>
            <a:off x="152400" y="1143000"/>
            <a:ext cx="8763000" cy="5486400"/>
          </a:xfrm>
        </p:spPr>
        <p:txBody>
          <a:bodyPr>
            <a:normAutofit lnSpcReduction="10000"/>
          </a:bodyPr>
          <a:lstStyle/>
          <a:p>
            <a:pPr algn="just">
              <a:lnSpc>
                <a:spcPct val="150000"/>
              </a:lnSpc>
              <a:buNone/>
            </a:pPr>
            <a:r>
              <a:rPr lang="en-US" sz="2800" dirty="0" smtClean="0"/>
              <a:t>The principal sources of funds of IDBI are:</a:t>
            </a:r>
          </a:p>
          <a:p>
            <a:pPr algn="just">
              <a:lnSpc>
                <a:spcPct val="110000"/>
              </a:lnSpc>
              <a:buFont typeface="Wingdings" pitchFamily="2" charset="2"/>
              <a:buChar char="Ø"/>
            </a:pPr>
            <a:r>
              <a:rPr lang="en-US" sz="2800" dirty="0" smtClean="0"/>
              <a:t>Share capital and reserves.</a:t>
            </a:r>
          </a:p>
          <a:p>
            <a:pPr algn="just">
              <a:lnSpc>
                <a:spcPct val="150000"/>
              </a:lnSpc>
              <a:buFont typeface="Wingdings" pitchFamily="2" charset="2"/>
              <a:buChar char="Ø"/>
            </a:pPr>
            <a:r>
              <a:rPr lang="en-US" sz="2800" dirty="0" smtClean="0"/>
              <a:t>Borrowing from Government of India and RBI.</a:t>
            </a:r>
          </a:p>
          <a:p>
            <a:pPr algn="just">
              <a:lnSpc>
                <a:spcPct val="150000"/>
              </a:lnSpc>
              <a:buFont typeface="Wingdings" pitchFamily="2" charset="2"/>
              <a:buChar char="Ø"/>
            </a:pPr>
            <a:r>
              <a:rPr lang="en-US" sz="2800" dirty="0" smtClean="0"/>
              <a:t>Market borrowing by way of bonds.</a:t>
            </a:r>
          </a:p>
          <a:p>
            <a:pPr algn="just">
              <a:lnSpc>
                <a:spcPct val="150000"/>
              </a:lnSpc>
              <a:buFont typeface="Wingdings" pitchFamily="2" charset="2"/>
              <a:buChar char="Ø"/>
            </a:pPr>
            <a:r>
              <a:rPr lang="en-US" sz="2800" dirty="0" smtClean="0"/>
              <a:t>Foreign currency borrowings from World Bank, Asian Development Bank and International Markets.</a:t>
            </a:r>
          </a:p>
          <a:p>
            <a:pPr algn="just">
              <a:lnSpc>
                <a:spcPct val="150000"/>
              </a:lnSpc>
              <a:buFont typeface="Wingdings" pitchFamily="2" charset="2"/>
              <a:buChar char="Ø"/>
            </a:pPr>
            <a:r>
              <a:rPr lang="en-US" sz="2800" dirty="0" smtClean="0"/>
              <a:t>Deposits and other borrowings.</a:t>
            </a:r>
          </a:p>
          <a:p>
            <a:pPr algn="just">
              <a:lnSpc>
                <a:spcPct val="150000"/>
              </a:lnSpc>
              <a:buFont typeface="Wingdings" pitchFamily="2" charset="2"/>
              <a:buChar char="Ø"/>
            </a:pPr>
            <a:r>
              <a:rPr lang="en-US" sz="2800" dirty="0" smtClean="0"/>
              <a:t>Repayment of fast assistance by borrowers. </a:t>
            </a:r>
            <a:endParaRPr lang="en-US" sz="28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610600" cy="7725192"/>
          </a:xfrm>
          <a:prstGeom prst="rect">
            <a:avLst/>
          </a:prstGeom>
        </p:spPr>
        <p:txBody>
          <a:bodyPr wrap="square">
            <a:spAutoFit/>
          </a:bodyPr>
          <a:lstStyle/>
          <a:p>
            <a:pPr>
              <a:lnSpc>
                <a:spcPct val="150000"/>
              </a:lnSpc>
              <a:buFont typeface="Wingdings" pitchFamily="2" charset="2"/>
              <a:buChar char="ü"/>
            </a:pPr>
            <a:r>
              <a:rPr lang="en-US" sz="3200" dirty="0" smtClean="0"/>
              <a:t> Milestones </a:t>
            </a:r>
          </a:p>
          <a:p>
            <a:pPr>
              <a:lnSpc>
                <a:spcPct val="150000"/>
              </a:lnSpc>
              <a:buFont typeface="Wingdings" pitchFamily="2" charset="2"/>
              <a:buChar char="ü"/>
            </a:pPr>
            <a:r>
              <a:rPr lang="en-US" sz="3200" dirty="0" smtClean="0"/>
              <a:t> Functions</a:t>
            </a:r>
          </a:p>
          <a:p>
            <a:pPr>
              <a:lnSpc>
                <a:spcPct val="150000"/>
              </a:lnSpc>
              <a:buFont typeface="Wingdings" pitchFamily="2" charset="2"/>
              <a:buChar char="ü"/>
            </a:pPr>
            <a:r>
              <a:rPr lang="en-US" sz="3200" dirty="0" smtClean="0"/>
              <a:t> Products and Services</a:t>
            </a:r>
          </a:p>
          <a:p>
            <a:pPr algn="just">
              <a:buFont typeface="Wingdings" pitchFamily="2" charset="2"/>
              <a:buChar char="Ø"/>
            </a:pPr>
            <a:r>
              <a:rPr lang="en-US" dirty="0" smtClean="0"/>
              <a:t>  </a:t>
            </a:r>
            <a:r>
              <a:rPr lang="en-US" sz="2800" dirty="0" smtClean="0"/>
              <a:t>IDBI Provides finance for the establishment of new  industrial projects as well as for expansion diversification and modernization of  existing industrial enterprises.</a:t>
            </a:r>
          </a:p>
          <a:p>
            <a:pPr algn="just">
              <a:buFont typeface="Wingdings" pitchFamily="2" charset="2"/>
              <a:buChar char="Ø"/>
            </a:pPr>
            <a:r>
              <a:rPr lang="en-US" sz="2800" dirty="0" smtClean="0"/>
              <a:t> IDBI undertakes / supports wide ranging promotional activates including entrepreneurship development programmers for new entrepreneurs, provision of new consultancy services for small and medium enterprise.</a:t>
            </a:r>
          </a:p>
          <a:p>
            <a:pPr algn="just">
              <a:buFont typeface="Wingdings" pitchFamily="2" charset="2"/>
              <a:buChar char="Ø"/>
            </a:pPr>
            <a:endParaRPr lang="en-US" sz="2800" dirty="0" smtClean="0"/>
          </a:p>
          <a:p>
            <a:pPr>
              <a:buFont typeface="Wingdings" pitchFamily="2" charset="2"/>
              <a:buChar char="ü"/>
            </a:pPr>
            <a:endParaRPr lang="en-US" dirty="0" smtClean="0"/>
          </a:p>
          <a:p>
            <a:pPr>
              <a:buFont typeface="Wingdings" pitchFamily="2" charset="2"/>
              <a:buChar char="Ø"/>
            </a:pPr>
            <a:endParaRPr lang="en-US" dirty="0" smtClean="0"/>
          </a:p>
          <a:p>
            <a:endParaRPr lang="en-US" dirty="0" smtClean="0"/>
          </a:p>
          <a:p>
            <a:endParaRPr lang="en-US"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additive="base">
                                        <p:cTn id="1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763000" cy="4616648"/>
          </a:xfrm>
          <a:prstGeom prst="rect">
            <a:avLst/>
          </a:prstGeom>
        </p:spPr>
        <p:txBody>
          <a:bodyPr wrap="square">
            <a:spAutoFit/>
          </a:bodyPr>
          <a:lstStyle/>
          <a:p>
            <a:pPr algn="just">
              <a:lnSpc>
                <a:spcPct val="150000"/>
              </a:lnSpc>
              <a:buFont typeface="Wingdings" pitchFamily="2" charset="2"/>
              <a:buChar char="Ø"/>
            </a:pPr>
            <a:r>
              <a:rPr lang="en-US" sz="2800" dirty="0" smtClean="0"/>
              <a:t> IDBI offers to its borrowers the option of both fixed and variable interest rates which are based on IDBI’s risk perception and credit worthiness  of the borrowers.</a:t>
            </a:r>
          </a:p>
          <a:p>
            <a:pPr algn="just">
              <a:lnSpc>
                <a:spcPct val="150000"/>
              </a:lnSpc>
            </a:pPr>
            <a:endParaRPr lang="en-US" sz="2800" dirty="0" smtClean="0"/>
          </a:p>
          <a:p>
            <a:pPr algn="just">
              <a:lnSpc>
                <a:spcPct val="150000"/>
              </a:lnSpc>
              <a:buFont typeface="Wingdings" pitchFamily="2" charset="2"/>
              <a:buChar char="Ø"/>
            </a:pPr>
            <a:r>
              <a:rPr lang="en-US" sz="2800" dirty="0" smtClean="0"/>
              <a:t> IDBI  has made efforts to respond to the financial needs of the industry  by constantly expanding its range of products and services. </a:t>
            </a:r>
            <a:endParaRPr lang="en-US" sz="28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plus(in)">
                                      <p:cBhvr>
                                        <p:cTn id="7" dur="2000"/>
                                        <p:tgtEl>
                                          <p:spTgt spid="2">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plus(in)">
                                      <p:cBhvr>
                                        <p:cTn id="10"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pPr algn="ctr"/>
            <a:r>
              <a:rPr lang="en-US" sz="4400" b="1" dirty="0" smtClean="0"/>
              <a:t>DIRECT FINANCE</a:t>
            </a:r>
            <a:r>
              <a:rPr lang="en-US" dirty="0" smtClean="0"/>
              <a:t> </a:t>
            </a:r>
            <a:endParaRPr lang="en-US" dirty="0"/>
          </a:p>
        </p:txBody>
      </p:sp>
      <p:sp>
        <p:nvSpPr>
          <p:cNvPr id="3" name="Content Placeholder 2"/>
          <p:cNvSpPr>
            <a:spLocks noGrp="1"/>
          </p:cNvSpPr>
          <p:nvPr>
            <p:ph idx="1"/>
          </p:nvPr>
        </p:nvSpPr>
        <p:spPr>
          <a:xfrm>
            <a:off x="152400" y="762000"/>
            <a:ext cx="8534400" cy="5943600"/>
          </a:xfrm>
        </p:spPr>
        <p:txBody>
          <a:bodyPr>
            <a:noAutofit/>
          </a:bodyPr>
          <a:lstStyle/>
          <a:p>
            <a:pPr algn="just">
              <a:buNone/>
            </a:pPr>
            <a:r>
              <a:rPr lang="en-US" sz="2800" dirty="0" smtClean="0"/>
              <a:t>   The Expression  Direct Finance  refers to the provision of Finance to an industrial unit without the involvement of  an intermediary financial institution.</a:t>
            </a:r>
          </a:p>
          <a:p>
            <a:pPr marL="514350" indent="-514350">
              <a:buFont typeface="+mj-lt"/>
              <a:buAutoNum type="arabicPeriod"/>
            </a:pPr>
            <a:r>
              <a:rPr lang="en-US" sz="2800" dirty="0" smtClean="0"/>
              <a:t>Equipment finance and asset credit.</a:t>
            </a:r>
          </a:p>
          <a:p>
            <a:pPr marL="514350" indent="-514350">
              <a:buFont typeface="+mj-lt"/>
              <a:buAutoNum type="arabicPeriod"/>
            </a:pPr>
            <a:r>
              <a:rPr lang="en-US" sz="2800" dirty="0" smtClean="0"/>
              <a:t>Equipment leasing.</a:t>
            </a:r>
          </a:p>
          <a:p>
            <a:pPr marL="514350" indent="-514350">
              <a:buFont typeface="+mj-lt"/>
              <a:buAutoNum type="arabicPeriod"/>
            </a:pPr>
            <a:r>
              <a:rPr lang="en-US" sz="2800" dirty="0" smtClean="0"/>
              <a:t>Direct discounting of bills.</a:t>
            </a:r>
          </a:p>
          <a:p>
            <a:pPr marL="514350" indent="-514350">
              <a:buFont typeface="+mj-lt"/>
              <a:buAutoNum type="arabicPeriod"/>
            </a:pPr>
            <a:r>
              <a:rPr lang="en-US" sz="2800" dirty="0" smtClean="0"/>
              <a:t>Underwriting and direct subscription.</a:t>
            </a:r>
          </a:p>
          <a:p>
            <a:pPr marL="514350" indent="-514350">
              <a:buFont typeface="+mj-lt"/>
              <a:buAutoNum type="arabicPeriod"/>
            </a:pPr>
            <a:r>
              <a:rPr lang="en-US" sz="2800" dirty="0" smtClean="0"/>
              <a:t>Energy conservation.</a:t>
            </a:r>
          </a:p>
          <a:p>
            <a:pPr marL="514350" indent="-514350">
              <a:buFont typeface="+mj-lt"/>
              <a:buAutoNum type="arabicPeriod"/>
            </a:pPr>
            <a:r>
              <a:rPr lang="en-US" sz="2800" dirty="0" smtClean="0"/>
              <a:t>Venture capital</a:t>
            </a:r>
          </a:p>
          <a:p>
            <a:pPr marL="514350" indent="-514350">
              <a:buFont typeface="+mj-lt"/>
              <a:buAutoNum type="arabicPeriod"/>
            </a:pPr>
            <a:r>
              <a:rPr lang="en-US" sz="2800" dirty="0" smtClean="0"/>
              <a:t>Working capital.</a:t>
            </a:r>
            <a:endParaRPr lang="en-US" sz="2800"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pPr algn="ctr"/>
            <a:r>
              <a:rPr lang="en-US" b="1" dirty="0" smtClean="0"/>
              <a:t>INDIRECT FINANCE </a:t>
            </a:r>
            <a:endParaRPr lang="en-US" b="1" dirty="0"/>
          </a:p>
        </p:txBody>
      </p:sp>
      <p:sp>
        <p:nvSpPr>
          <p:cNvPr id="3" name="Content Placeholder 2"/>
          <p:cNvSpPr>
            <a:spLocks noGrp="1"/>
          </p:cNvSpPr>
          <p:nvPr>
            <p:ph idx="1"/>
          </p:nvPr>
        </p:nvSpPr>
        <p:spPr>
          <a:xfrm>
            <a:off x="228600" y="1219200"/>
            <a:ext cx="8458200" cy="5105400"/>
          </a:xfrm>
        </p:spPr>
        <p:txBody>
          <a:bodyPr>
            <a:normAutofit/>
          </a:bodyPr>
          <a:lstStyle/>
          <a:p>
            <a:pPr algn="just">
              <a:lnSpc>
                <a:spcPct val="150000"/>
              </a:lnSpc>
              <a:buFont typeface="Wingdings" pitchFamily="2" charset="2"/>
              <a:buChar char="Ø"/>
            </a:pPr>
            <a:r>
              <a:rPr lang="en-US" sz="2800" dirty="0" smtClean="0"/>
              <a:t>The expression Indirect Finance refers to the provision of finance to industrial concerns through State Financial Corporation (SFC’s).</a:t>
            </a:r>
          </a:p>
          <a:p>
            <a:pPr algn="just">
              <a:lnSpc>
                <a:spcPct val="150000"/>
              </a:lnSpc>
              <a:buFont typeface="Wingdings" pitchFamily="2" charset="2"/>
              <a:buChar char="Ø"/>
            </a:pPr>
            <a:r>
              <a:rPr lang="en-US" sz="2800" dirty="0" smtClean="0"/>
              <a:t> State Industrial Development Corporation (SIDC’s) and banks. Indirect Finance, the responsibility for repayment to IDBI rests with the relevant intermediary  institution  or bank.</a:t>
            </a:r>
            <a:endParaRPr lang="en-US" sz="2800" dirty="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pPr algn="ctr"/>
            <a:r>
              <a:rPr lang="en-US" b="1" dirty="0" smtClean="0"/>
              <a:t>INDIRECT FINANCE</a:t>
            </a:r>
            <a:endParaRPr lang="en-US" dirty="0"/>
          </a:p>
        </p:txBody>
      </p:sp>
      <p:sp>
        <p:nvSpPr>
          <p:cNvPr id="3" name="Content Placeholder 2"/>
          <p:cNvSpPr>
            <a:spLocks noGrp="1"/>
          </p:cNvSpPr>
          <p:nvPr>
            <p:ph idx="1"/>
          </p:nvPr>
        </p:nvSpPr>
        <p:spPr>
          <a:xfrm>
            <a:off x="304800" y="990600"/>
            <a:ext cx="8382000" cy="5334000"/>
          </a:xfrm>
        </p:spPr>
        <p:txBody>
          <a:bodyPr>
            <a:normAutofit fontScale="92500"/>
          </a:bodyPr>
          <a:lstStyle/>
          <a:p>
            <a:pPr marL="514350" indent="-514350">
              <a:lnSpc>
                <a:spcPct val="150000"/>
              </a:lnSpc>
              <a:buFont typeface="+mj-lt"/>
              <a:buAutoNum type="arabicPeriod"/>
            </a:pPr>
            <a:r>
              <a:rPr lang="en-US" sz="2800" dirty="0" smtClean="0"/>
              <a:t>Refinancing of Industrial Loans.</a:t>
            </a:r>
          </a:p>
          <a:p>
            <a:pPr marL="514350" indent="-514350">
              <a:lnSpc>
                <a:spcPct val="150000"/>
              </a:lnSpc>
              <a:buFont typeface="+mj-lt"/>
              <a:buAutoNum type="arabicPeriod"/>
            </a:pPr>
            <a:r>
              <a:rPr lang="en-US" sz="2800" dirty="0" smtClean="0"/>
              <a:t>Bills Rediscounting.</a:t>
            </a:r>
          </a:p>
          <a:p>
            <a:pPr marL="514350" indent="-514350">
              <a:lnSpc>
                <a:spcPct val="150000"/>
              </a:lnSpc>
              <a:buFont typeface="+mj-lt"/>
              <a:buAutoNum type="arabicPeriod"/>
            </a:pPr>
            <a:r>
              <a:rPr lang="en-US" sz="2800" dirty="0" smtClean="0"/>
              <a:t>Investments  in Shares and Bonds of other.</a:t>
            </a:r>
          </a:p>
          <a:p>
            <a:pPr marL="514350" indent="-514350">
              <a:lnSpc>
                <a:spcPct val="150000"/>
              </a:lnSpc>
              <a:buFont typeface="+mj-lt"/>
              <a:buAutoNum type="arabicPeriod"/>
            </a:pPr>
            <a:r>
              <a:rPr lang="en-US" sz="2800" dirty="0" smtClean="0"/>
              <a:t>Lines of Credit Institutions.</a:t>
            </a:r>
          </a:p>
          <a:p>
            <a:pPr marL="514350" indent="-514350" algn="ctr">
              <a:buNone/>
            </a:pPr>
            <a:r>
              <a:rPr lang="en-US" sz="3600" dirty="0" smtClean="0"/>
              <a:t>FINANCIAL SERVICES</a:t>
            </a:r>
          </a:p>
          <a:p>
            <a:pPr marL="742950" indent="-742950">
              <a:lnSpc>
                <a:spcPct val="150000"/>
              </a:lnSpc>
              <a:buFont typeface="+mj-lt"/>
              <a:buAutoNum type="arabicPeriod"/>
            </a:pPr>
            <a:r>
              <a:rPr lang="en-US" sz="2800" dirty="0" smtClean="0"/>
              <a:t>Merchant Banking. </a:t>
            </a:r>
          </a:p>
          <a:p>
            <a:pPr marL="742950" indent="-742950">
              <a:lnSpc>
                <a:spcPct val="150000"/>
              </a:lnSpc>
              <a:buFont typeface="+mj-lt"/>
              <a:buAutoNum type="arabicPeriod"/>
            </a:pPr>
            <a:r>
              <a:rPr lang="en-US" sz="2800" dirty="0" err="1" smtClean="0"/>
              <a:t>Forex</a:t>
            </a:r>
            <a:r>
              <a:rPr lang="en-US" sz="2800" dirty="0" smtClean="0"/>
              <a:t>  Services. </a:t>
            </a:r>
          </a:p>
          <a:p>
            <a:pPr marL="742950" indent="-742950">
              <a:lnSpc>
                <a:spcPct val="150000"/>
              </a:lnSpc>
              <a:buFont typeface="+mj-lt"/>
              <a:buAutoNum type="arabicPeriod"/>
            </a:pPr>
            <a:r>
              <a:rPr lang="en-US" sz="2800" dirty="0" smtClean="0"/>
              <a:t>Debenture Trusteeship.</a:t>
            </a:r>
            <a:endParaRPr lang="en-US" sz="2800" dirty="0"/>
          </a:p>
        </p:txBody>
      </p:sp>
    </p:spTree>
  </p:cSld>
  <p:clrMapOvr>
    <a:masterClrMapping/>
  </p:clrMapOvr>
  <p:transition spd="med">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TotalTime>
  <Words>1836</Words>
  <Application>Microsoft Office PowerPoint</Application>
  <PresentationFormat>On-screen Show (4:3)</PresentationFormat>
  <Paragraphs>202</Paragraphs>
  <Slides>36</Slides>
  <Notes>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Industrial Development Bank of India    (IDBI)</vt:lpstr>
      <vt:lpstr>Role in Capital Market</vt:lpstr>
      <vt:lpstr>Capital and Management </vt:lpstr>
      <vt:lpstr>Resources: </vt:lpstr>
      <vt:lpstr>Slide 5</vt:lpstr>
      <vt:lpstr>Slide 6</vt:lpstr>
      <vt:lpstr>DIRECT FINANCE </vt:lpstr>
      <vt:lpstr>INDIRECT FINANCE </vt:lpstr>
      <vt:lpstr>INDIRECT FINANCE</vt:lpstr>
      <vt:lpstr>    INDUSTRIAL CREDIT AND INVESTMENT CORPORATION  OF INDIA (ICICI)</vt:lpstr>
      <vt:lpstr>Slide 11</vt:lpstr>
      <vt:lpstr> Objectives:</vt:lpstr>
      <vt:lpstr>     Resources:</vt:lpstr>
      <vt:lpstr>Functions of ICICI</vt:lpstr>
      <vt:lpstr>Facilities of ICICI</vt:lpstr>
      <vt:lpstr>Organization Structure</vt:lpstr>
      <vt:lpstr>Recent Development </vt:lpstr>
      <vt:lpstr>LEASE FINANCING</vt:lpstr>
      <vt:lpstr>Essential features of leasing are as follows:</vt:lpstr>
      <vt:lpstr>Slide 20</vt:lpstr>
      <vt:lpstr>PROCEDURE FOR MAKING A LEASE CONTRACT</vt:lpstr>
      <vt:lpstr>TYPES OF LEASING</vt:lpstr>
      <vt:lpstr>TYPES OF LEASING</vt:lpstr>
      <vt:lpstr>Slide 24</vt:lpstr>
      <vt:lpstr>Slide 25</vt:lpstr>
      <vt:lpstr>LEASING IN INDIA </vt:lpstr>
      <vt:lpstr>Slide 27</vt:lpstr>
      <vt:lpstr>FACTORING AND FORFAITING</vt:lpstr>
      <vt:lpstr>Slide 29</vt:lpstr>
      <vt:lpstr> Factoring Mechanism:</vt:lpstr>
      <vt:lpstr>Steps in factoring:</vt:lpstr>
      <vt:lpstr>Services Rendered by the factor:</vt:lpstr>
      <vt:lpstr>Types of factoring: </vt:lpstr>
      <vt:lpstr>Factoring in India</vt:lpstr>
      <vt:lpstr>RBI Guidelines on Factoring:</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Development Bank of India (IDBI)</dc:title>
  <dc:creator>ADMIN</dc:creator>
  <cp:lastModifiedBy>ADMIN</cp:lastModifiedBy>
  <cp:revision>85</cp:revision>
  <dcterms:created xsi:type="dcterms:W3CDTF">2014-01-08T05:06:23Z</dcterms:created>
  <dcterms:modified xsi:type="dcterms:W3CDTF">2014-01-09T04:25:02Z</dcterms:modified>
</cp:coreProperties>
</file>