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57" r:id="rId3"/>
    <p:sldId id="264" r:id="rId4"/>
    <p:sldId id="258" r:id="rId5"/>
    <p:sldId id="261" r:id="rId6"/>
    <p:sldId id="259" r:id="rId7"/>
    <p:sldId id="265" r:id="rId8"/>
    <p:sldId id="260" r:id="rId9"/>
    <p:sldId id="262" r:id="rId10"/>
    <p:sldId id="266"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EEFA69C-55C2-49C4-9645-0230618651EC}" type="datetimeFigureOut">
              <a:rPr lang="en-US" smtClean="0"/>
              <a:pPr/>
              <a:t>7/15/2018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B9CFAD-EF39-44D6-A3F8-15988A99A8D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EFA69C-55C2-49C4-9645-0230618651EC}" type="datetimeFigureOut">
              <a:rPr lang="en-US" smtClean="0"/>
              <a:pPr/>
              <a:t>7/15/2018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B9CFAD-EF39-44D6-A3F8-15988A99A8D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EFA69C-55C2-49C4-9645-0230618651EC}" type="datetimeFigureOut">
              <a:rPr lang="en-US" smtClean="0"/>
              <a:pPr/>
              <a:t>7/15/2018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B9CFAD-EF39-44D6-A3F8-15988A99A8D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EFA69C-55C2-49C4-9645-0230618651EC}" type="datetimeFigureOut">
              <a:rPr lang="en-US" smtClean="0"/>
              <a:pPr/>
              <a:t>7/15/2018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B9CFAD-EF39-44D6-A3F8-15988A99A8D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EEFA69C-55C2-49C4-9645-0230618651EC}" type="datetimeFigureOut">
              <a:rPr lang="en-US" smtClean="0"/>
              <a:pPr/>
              <a:t>7/15/2018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B9CFAD-EF39-44D6-A3F8-15988A99A8D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EEFA69C-55C2-49C4-9645-0230618651EC}" type="datetimeFigureOut">
              <a:rPr lang="en-US" smtClean="0"/>
              <a:pPr/>
              <a:t>7/15/2018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B9CFAD-EF39-44D6-A3F8-15988A99A8D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EEFA69C-55C2-49C4-9645-0230618651EC}" type="datetimeFigureOut">
              <a:rPr lang="en-US" smtClean="0"/>
              <a:pPr/>
              <a:t>7/15/2018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CB9CFAD-EF39-44D6-A3F8-15988A99A8D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EEFA69C-55C2-49C4-9645-0230618651EC}" type="datetimeFigureOut">
              <a:rPr lang="en-US" smtClean="0"/>
              <a:pPr/>
              <a:t>7/15/2018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CB9CFAD-EF39-44D6-A3F8-15988A99A8D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EFA69C-55C2-49C4-9645-0230618651EC}" type="datetimeFigureOut">
              <a:rPr lang="en-US" smtClean="0"/>
              <a:pPr/>
              <a:t>7/15/2018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CB9CFAD-EF39-44D6-A3F8-15988A99A8D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EFA69C-55C2-49C4-9645-0230618651EC}" type="datetimeFigureOut">
              <a:rPr lang="en-US" smtClean="0"/>
              <a:pPr/>
              <a:t>7/15/2018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B9CFAD-EF39-44D6-A3F8-15988A99A8D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EFA69C-55C2-49C4-9645-0230618651EC}" type="datetimeFigureOut">
              <a:rPr lang="en-US" smtClean="0"/>
              <a:pPr/>
              <a:t>7/15/2018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B9CFAD-EF39-44D6-A3F8-15988A99A8D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EFA69C-55C2-49C4-9645-0230618651EC}" type="datetimeFigureOut">
              <a:rPr lang="en-US" smtClean="0"/>
              <a:pPr/>
              <a:t>7/15/2018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B9CFAD-EF39-44D6-A3F8-15988A99A8D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130425"/>
            <a:ext cx="9144000" cy="1222375"/>
          </a:xfrm>
        </p:spPr>
        <p:txBody>
          <a:bodyPr>
            <a:noAutofit/>
          </a:bodyPr>
          <a:lstStyle/>
          <a:p>
            <a:r>
              <a:rPr lang="en-US" sz="3600" b="1" dirty="0" smtClean="0">
                <a:latin typeface="Times New Roman" pitchFamily="18" charset="0"/>
                <a:cs typeface="Times New Roman" pitchFamily="18" charset="0"/>
              </a:rPr>
              <a:t>Restriction Fragment Length Polymorphism (RFLP)</a:t>
            </a:r>
            <a:br>
              <a:rPr lang="en-US" sz="3600" b="1" dirty="0" smtClean="0">
                <a:latin typeface="Times New Roman" pitchFamily="18" charset="0"/>
                <a:cs typeface="Times New Roman" pitchFamily="18" charset="0"/>
              </a:rPr>
            </a:br>
            <a:endParaRPr lang="en-US" sz="3600" dirty="0"/>
          </a:p>
        </p:txBody>
      </p:sp>
      <p:sp>
        <p:nvSpPr>
          <p:cNvPr id="3" name="Subtitle 2"/>
          <p:cNvSpPr>
            <a:spLocks noGrp="1"/>
          </p:cNvSpPr>
          <p:nvPr>
            <p:ph type="subTitle" idx="1"/>
          </p:nvPr>
        </p:nvSpPr>
        <p:spPr>
          <a:xfrm>
            <a:off x="152400" y="3581400"/>
            <a:ext cx="8763000" cy="2057400"/>
          </a:xfrm>
        </p:spPr>
        <p:txBody>
          <a:bodyPr>
            <a:normAutofit fontScale="77500" lnSpcReduction="20000"/>
          </a:bodyPr>
          <a:lstStyle/>
          <a:p>
            <a:r>
              <a:rPr lang="en-US" b="1" dirty="0" smtClean="0">
                <a:solidFill>
                  <a:srgbClr val="FF0000"/>
                </a:solidFill>
                <a:latin typeface="Arial" pitchFamily="34" charset="0"/>
                <a:cs typeface="Arial" pitchFamily="34" charset="0"/>
              </a:rPr>
              <a:t>BY </a:t>
            </a:r>
          </a:p>
          <a:p>
            <a:pPr algn="l"/>
            <a:r>
              <a:rPr lang="en-US" b="1" dirty="0" err="1" smtClean="0">
                <a:solidFill>
                  <a:srgbClr val="FF0000"/>
                </a:solidFill>
                <a:latin typeface="Arial" pitchFamily="34" charset="0"/>
                <a:cs typeface="Arial" pitchFamily="34" charset="0"/>
              </a:rPr>
              <a:t>Mr.P.G.GEEGI</a:t>
            </a:r>
            <a:r>
              <a:rPr lang="en-US" b="1" dirty="0" smtClean="0">
                <a:solidFill>
                  <a:srgbClr val="FF0000"/>
                </a:solidFill>
                <a:latin typeface="Arial" pitchFamily="34" charset="0"/>
                <a:cs typeface="Arial" pitchFamily="34" charset="0"/>
              </a:rPr>
              <a:t>, ASST.PROF, DEPT OF BIOCHEMISTRY</a:t>
            </a:r>
          </a:p>
          <a:p>
            <a:pPr algn="l"/>
            <a:r>
              <a:rPr lang="en-US" b="1" dirty="0" err="1" smtClean="0">
                <a:solidFill>
                  <a:srgbClr val="FF0000"/>
                </a:solidFill>
                <a:latin typeface="Arial" pitchFamily="34" charset="0"/>
                <a:cs typeface="Arial" pitchFamily="34" charset="0"/>
              </a:rPr>
              <a:t>St,JOSEPH’S</a:t>
            </a:r>
            <a:r>
              <a:rPr lang="en-US" b="1" dirty="0" smtClean="0">
                <a:solidFill>
                  <a:srgbClr val="FF0000"/>
                </a:solidFill>
                <a:latin typeface="Arial" pitchFamily="34" charset="0"/>
                <a:cs typeface="Arial" pitchFamily="34" charset="0"/>
              </a:rPr>
              <a:t> COLLEGE,TRICHY.</a:t>
            </a:r>
          </a:p>
          <a:p>
            <a:pPr algn="l"/>
            <a:r>
              <a:rPr lang="en-US" b="1" dirty="0" smtClean="0">
                <a:solidFill>
                  <a:srgbClr val="FF0000"/>
                </a:solidFill>
                <a:latin typeface="Arial" pitchFamily="34" charset="0"/>
                <a:cs typeface="Arial" pitchFamily="34" charset="0"/>
              </a:rPr>
              <a:t>Course title: </a:t>
            </a:r>
            <a:r>
              <a:rPr lang="en-US" b="1" dirty="0" smtClean="0">
                <a:solidFill>
                  <a:srgbClr val="FF0000"/>
                </a:solidFill>
                <a:latin typeface="Arial" pitchFamily="34" charset="0"/>
                <a:cs typeface="Arial" pitchFamily="34" charset="0"/>
              </a:rPr>
              <a:t>MOLECULAR DIAGNOSTICS (UNIT-II)</a:t>
            </a:r>
            <a:endParaRPr lang="en-US" b="1" dirty="0" smtClean="0">
              <a:solidFill>
                <a:srgbClr val="FF0000"/>
              </a:solidFill>
              <a:latin typeface="Arial" pitchFamily="34" charset="0"/>
              <a:cs typeface="Arial" pitchFamily="34" charset="0"/>
            </a:endParaRPr>
          </a:p>
          <a:p>
            <a:pPr algn="l"/>
            <a:r>
              <a:rPr lang="en-US" b="1" dirty="0" smtClean="0">
                <a:solidFill>
                  <a:srgbClr val="FF0000"/>
                </a:solidFill>
                <a:latin typeface="Arial" pitchFamily="34" charset="0"/>
                <a:cs typeface="Arial" pitchFamily="34" charset="0"/>
              </a:rPr>
              <a:t>CLASS: I </a:t>
            </a:r>
            <a:r>
              <a:rPr lang="en-US" b="1" dirty="0" err="1" smtClean="0">
                <a:solidFill>
                  <a:srgbClr val="FF0000"/>
                </a:solidFill>
                <a:latin typeface="Arial" pitchFamily="34" charset="0"/>
                <a:cs typeface="Arial" pitchFamily="34" charset="0"/>
              </a:rPr>
              <a:t>M.Sc</a:t>
            </a:r>
            <a:r>
              <a:rPr lang="en-US" b="1" dirty="0" smtClean="0">
                <a:solidFill>
                  <a:srgbClr val="FF0000"/>
                </a:solidFill>
                <a:latin typeface="Arial" pitchFamily="34" charset="0"/>
                <a:cs typeface="Arial" pitchFamily="34" charset="0"/>
              </a:rPr>
              <a:t> BIOCHEMISTRY.</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4000" b="1" dirty="0" smtClean="0">
                <a:latin typeface="Times New Roman" pitchFamily="18" charset="0"/>
                <a:cs typeface="Times New Roman" pitchFamily="18" charset="0"/>
              </a:rPr>
              <a:t>REFERENCES</a:t>
            </a:r>
            <a:endParaRPr lang="en-US" sz="4000" b="1" dirty="0">
              <a:latin typeface="Times New Roman" pitchFamily="18" charset="0"/>
              <a:cs typeface="Times New Roman" pitchFamily="18" charset="0"/>
            </a:endParaRPr>
          </a:p>
        </p:txBody>
      </p:sp>
      <p:sp>
        <p:nvSpPr>
          <p:cNvPr id="3" name="Content Placeholder 2"/>
          <p:cNvSpPr>
            <a:spLocks noGrp="1"/>
          </p:cNvSpPr>
          <p:nvPr>
            <p:ph idx="1"/>
          </p:nvPr>
        </p:nvSpPr>
        <p:spPr>
          <a:xfrm>
            <a:off x="0" y="914400"/>
            <a:ext cx="9144000" cy="5943600"/>
          </a:xfrm>
        </p:spPr>
        <p:txBody>
          <a:bodyPr/>
          <a:lstStyle/>
          <a:p>
            <a:r>
              <a:rPr lang="en-US" sz="2800" dirty="0" smtClean="0">
                <a:latin typeface="Times New Roman" pitchFamily="18" charset="0"/>
                <a:cs typeface="Times New Roman" pitchFamily="18" charset="0"/>
              </a:rPr>
              <a:t>https://</a:t>
            </a:r>
            <a:r>
              <a:rPr lang="en-US" sz="2800" dirty="0" smtClean="0">
                <a:latin typeface="Times New Roman" pitchFamily="18" charset="0"/>
                <a:cs typeface="Times New Roman" pitchFamily="18" charset="0"/>
              </a:rPr>
              <a:t>en.wikipedia.org/wiki/Restriction_fragment_length_polymorphism.</a:t>
            </a:r>
          </a:p>
          <a:p>
            <a:r>
              <a:rPr lang="en-US" sz="2800" dirty="0" smtClean="0">
                <a:latin typeface="Times New Roman" pitchFamily="18" charset="0"/>
                <a:cs typeface="Times New Roman" pitchFamily="18" charset="0"/>
              </a:rPr>
              <a:t>https://www.news-medical.net/.../Restriction-Fragment-Length-Polymorphism-(RFLP</a:t>
            </a:r>
            <a:r>
              <a:rPr lang="en-US" sz="2800" dirty="0" smtClean="0">
                <a:latin typeface="Times New Roman" pitchFamily="18" charset="0"/>
                <a:cs typeface="Times New Roman" pitchFamily="18" charset="0"/>
              </a:rPr>
              <a:t>).</a:t>
            </a:r>
          </a:p>
          <a:p>
            <a:r>
              <a:rPr lang="en-US" sz="2800" dirty="0" smtClean="0">
                <a:latin typeface="Times New Roman" pitchFamily="18" charset="0"/>
                <a:cs typeface="Times New Roman" pitchFamily="18" charset="0"/>
              </a:rPr>
              <a:t>https://www.thermofisher.com/.../restriction-fragment-length-polymorphism-</a:t>
            </a:r>
            <a:r>
              <a:rPr lang="en-US" sz="2800" dirty="0" err="1" smtClean="0">
                <a:latin typeface="Times New Roman" pitchFamily="18" charset="0"/>
                <a:cs typeface="Times New Roman" pitchFamily="18" charset="0"/>
              </a:rPr>
              <a:t>rflp</a:t>
            </a:r>
            <a:r>
              <a:rPr lang="en-US" sz="2800" dirty="0" smtClean="0">
                <a:latin typeface="Times New Roman" pitchFamily="18" charset="0"/>
                <a:cs typeface="Times New Roman" pitchFamily="18" charset="0"/>
              </a:rPr>
              <a:t>-anal</a:t>
            </a:r>
            <a:r>
              <a:rPr lang="en-US" dirty="0" smtClean="0"/>
              <a:t>.</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nSpc>
                <a:spcPct val="150000"/>
              </a:lnSpc>
              <a:buNone/>
            </a:pPr>
            <a:endParaRPr lang="en-US" sz="2800" dirty="0" smtClean="0">
              <a:latin typeface="Times New Roman" pitchFamily="18" charset="0"/>
              <a:cs typeface="Times New Roman" pitchFamily="18" charset="0"/>
            </a:endParaRPr>
          </a:p>
          <a:p>
            <a:pPr>
              <a:lnSpc>
                <a:spcPct val="150000"/>
              </a:lnSpc>
              <a:buNone/>
            </a:pPr>
            <a:r>
              <a:rPr lang="en-US" sz="2800" dirty="0" smtClean="0">
                <a:latin typeface="Times New Roman" pitchFamily="18" charset="0"/>
                <a:cs typeface="Times New Roman" pitchFamily="18" charset="0"/>
              </a:rPr>
              <a:t>It</a:t>
            </a:r>
            <a:r>
              <a:rPr lang="en-US" sz="2800" dirty="0">
                <a:latin typeface="Times New Roman" pitchFamily="18" charset="0"/>
                <a:cs typeface="Times New Roman" pitchFamily="18" charset="0"/>
              </a:rPr>
              <a:t> is a method used by molecular biologists to follow a particular sequence of DNA as it is passed on to other cells. RFLPs can be used in many different settings to accomplish different </a:t>
            </a:r>
            <a:r>
              <a:rPr lang="en-US" sz="2800" dirty="0" smtClean="0">
                <a:latin typeface="Times New Roman" pitchFamily="18" charset="0"/>
                <a:cs typeface="Times New Roman" pitchFamily="18" charset="0"/>
              </a:rPr>
              <a:t>objectives .It is </a:t>
            </a:r>
            <a:r>
              <a:rPr lang="en-US" sz="2800" dirty="0">
                <a:latin typeface="Times New Roman" pitchFamily="18" charset="0"/>
                <a:cs typeface="Times New Roman" pitchFamily="18" charset="0"/>
              </a:rPr>
              <a:t>a difference in homologous DNA sequences that can be detected by the presence of fragments of different lengths after digestion of the DNA samples in question with specific restriction </a:t>
            </a:r>
            <a:r>
              <a:rPr lang="en-US" sz="2800" dirty="0" err="1">
                <a:latin typeface="Times New Roman" pitchFamily="18" charset="0"/>
                <a:cs typeface="Times New Roman" pitchFamily="18" charset="0"/>
              </a:rPr>
              <a:t>endonucleases</a:t>
            </a:r>
            <a:r>
              <a:rPr lang="en-US" sz="2800" dirty="0">
                <a:latin typeface="Times New Roman" pitchFamily="18" charset="0"/>
                <a:cs typeface="Times New Roman" pitchFamily="18" charset="0"/>
              </a:rPr>
              <a:t>. RFLP, as a molecular marker, is specific to a single clone/restriction enzyme combination</a:t>
            </a:r>
            <a:r>
              <a:rPr lang="en-US" sz="2800" dirty="0" smtClean="0">
                <a:latin typeface="Times New Roman" pitchFamily="18" charset="0"/>
                <a:cs typeface="Times New Roman" pitchFamily="18" charset="0"/>
              </a:rPr>
              <a:t>. </a:t>
            </a:r>
            <a:endParaRPr lang="en-US" sz="28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00800"/>
          </a:xfrm>
        </p:spPr>
        <p:txBody>
          <a:bodyPr>
            <a:normAutofit fontScale="92500"/>
          </a:bodyPr>
          <a:lstStyle/>
          <a:p>
            <a:pPr algn="just">
              <a:lnSpc>
                <a:spcPct val="150000"/>
              </a:lnSpc>
              <a:buNone/>
            </a:pPr>
            <a:r>
              <a:rPr lang="en-US" sz="2800" dirty="0" smtClean="0">
                <a:latin typeface="Times New Roman" pitchFamily="18" charset="0"/>
                <a:cs typeface="Times New Roman" pitchFamily="18" charset="0"/>
              </a:rPr>
              <a:t>Each organism inherits its DNA from its parents. Since DNA is replicated with each generation, any given sequence can be passed on to the next generation. An RFLP is a sequence of DNA that has a </a:t>
            </a:r>
            <a:r>
              <a:rPr lang="en-US" sz="2800" dirty="0" smtClean="0">
                <a:latin typeface="Times New Roman" pitchFamily="18" charset="0"/>
                <a:cs typeface="Times New Roman" pitchFamily="18" charset="0"/>
              </a:rPr>
              <a:t>restriction </a:t>
            </a:r>
            <a:r>
              <a:rPr lang="en-US" sz="2800" dirty="0" smtClean="0">
                <a:latin typeface="Times New Roman" pitchFamily="18" charset="0"/>
                <a:cs typeface="Times New Roman" pitchFamily="18" charset="0"/>
              </a:rPr>
              <a:t>site on each end with a "</a:t>
            </a:r>
            <a:r>
              <a:rPr lang="en-US" sz="2800" b="1" dirty="0" smtClean="0">
                <a:latin typeface="Times New Roman" pitchFamily="18" charset="0"/>
                <a:cs typeface="Times New Roman" pitchFamily="18" charset="0"/>
              </a:rPr>
              <a:t>target</a:t>
            </a:r>
            <a:r>
              <a:rPr lang="en-US" sz="2800" dirty="0" smtClean="0">
                <a:latin typeface="Times New Roman" pitchFamily="18" charset="0"/>
                <a:cs typeface="Times New Roman" pitchFamily="18" charset="0"/>
              </a:rPr>
              <a:t>" sequence in </a:t>
            </a:r>
            <a:r>
              <a:rPr lang="en-US" sz="2800" dirty="0" smtClean="0">
                <a:latin typeface="Times New Roman" pitchFamily="18" charset="0"/>
                <a:cs typeface="Times New Roman" pitchFamily="18" charset="0"/>
              </a:rPr>
              <a:t>between.</a:t>
            </a:r>
            <a:r>
              <a:rPr lang="en-US" sz="2800" dirty="0" smtClean="0">
                <a:latin typeface="Times New Roman" pitchFamily="18" charset="0"/>
                <a:cs typeface="Times New Roman" pitchFamily="18" charset="0"/>
              </a:rPr>
              <a:t> A target sequence is any segment of DNA that bind to a </a:t>
            </a:r>
            <a:r>
              <a:rPr lang="en-US" sz="2800" b="1" dirty="0" smtClean="0">
                <a:latin typeface="Times New Roman" pitchFamily="18" charset="0"/>
                <a:cs typeface="Times New Roman" pitchFamily="18" charset="0"/>
              </a:rPr>
              <a:t>probe</a:t>
            </a:r>
            <a:r>
              <a:rPr lang="en-US" sz="2800" dirty="0" smtClean="0">
                <a:latin typeface="Times New Roman" pitchFamily="18" charset="0"/>
                <a:cs typeface="Times New Roman" pitchFamily="18" charset="0"/>
              </a:rPr>
              <a:t> by forming complementary base pairs that hybridizes with one or more fragments of the digested DNA sample after they were separated by gel electrophoresis, thus revealing a unique blotting pattern characteristic to a specific genotype at a specific locus.</a:t>
            </a:r>
            <a:endParaRPr lang="en-US"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10000"/>
          </a:bodyPr>
          <a:lstStyle/>
          <a:p>
            <a:pPr>
              <a:lnSpc>
                <a:spcPct val="150000"/>
              </a:lnSpc>
              <a:buNone/>
            </a:pPr>
            <a:r>
              <a:rPr lang="en-US" sz="3000" dirty="0" smtClean="0">
                <a:latin typeface="Times New Roman" pitchFamily="18" charset="0"/>
                <a:cs typeface="Times New Roman" pitchFamily="18" charset="0"/>
              </a:rPr>
              <a:t>        RFLP </a:t>
            </a:r>
            <a:r>
              <a:rPr lang="en-US" sz="3000" dirty="0" smtClean="0">
                <a:latin typeface="Times New Roman" pitchFamily="18" charset="0"/>
                <a:cs typeface="Times New Roman" pitchFamily="18" charset="0"/>
              </a:rPr>
              <a:t>probes are short, single- or low-copy genomic DNA or cDNA clones are typically used. They are frequently used in genome mapping and in variation analysis (genotyping, forensics, paternity tests, hereditary disease diagnostics). Most RFLP markers are co-dominant (both alleles in heterozygous sample will be detected) and highly locus-specific</a:t>
            </a:r>
            <a:r>
              <a:rPr lang="en-US" sz="3000" dirty="0" smtClean="0">
                <a:latin typeface="Times New Roman" pitchFamily="18" charset="0"/>
                <a:cs typeface="Times New Roman" pitchFamily="18" charset="0"/>
              </a:rPr>
              <a:t>.</a:t>
            </a:r>
            <a:r>
              <a:rPr lang="en-US" sz="3000" dirty="0" smtClean="0">
                <a:latin typeface="Times New Roman" pitchFamily="18" charset="0"/>
                <a:cs typeface="Times New Roman" pitchFamily="18" charset="0"/>
              </a:rPr>
              <a:t> The RFLP method is a direct test in which genomic DNA is isolated from biological material and analyzed without any prior amplification via the polymerase chain reaction (PCR). </a:t>
            </a:r>
            <a:endParaRPr lang="en-US" sz="3000" dirty="0" smtClean="0">
              <a:latin typeface="Times New Roman" pitchFamily="18" charset="0"/>
              <a:cs typeface="Times New Roman" pitchFamily="18" charset="0"/>
            </a:endParaRPr>
          </a:p>
          <a:p>
            <a:endParaRPr lang="en-US" sz="2400" dirty="0" smtClean="0">
              <a:latin typeface="Times New Roman" pitchFamily="18" charset="0"/>
              <a:cs typeface="Times New Roman" pitchFamily="18" charset="0"/>
            </a:endParaRPr>
          </a:p>
          <a:p>
            <a:pPr>
              <a:buNone/>
            </a:pPr>
            <a:r>
              <a:rPr lang="en-US" sz="2400" b="1" dirty="0" smtClean="0"/>
              <a:t> </a:t>
            </a:r>
            <a:endParaRPr lang="en-US" sz="2400" dirty="0">
              <a:latin typeface="Times New Roman" pitchFamily="18" charset="0"/>
              <a:cs typeface="Times New Roman" pitchFamily="18" charset="0"/>
            </a:endParaRP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9144000" cy="6705600"/>
          </a:xfrm>
        </p:spPr>
        <p:txBody>
          <a:bodyPr>
            <a:normAutofit fontScale="92500"/>
          </a:bodyPr>
          <a:lstStyle/>
          <a:p>
            <a:pPr>
              <a:lnSpc>
                <a:spcPct val="150000"/>
              </a:lnSpc>
              <a:buNone/>
            </a:pPr>
            <a:r>
              <a:rPr lang="en-US" sz="3000" dirty="0" smtClean="0">
                <a:latin typeface="Times New Roman" pitchFamily="18" charset="0"/>
                <a:cs typeface="Times New Roman" pitchFamily="18" charset="0"/>
              </a:rPr>
              <a:t>           The </a:t>
            </a:r>
            <a:r>
              <a:rPr lang="en-US" sz="3000" dirty="0">
                <a:latin typeface="Times New Roman" pitchFamily="18" charset="0"/>
                <a:cs typeface="Times New Roman" pitchFamily="18" charset="0"/>
              </a:rPr>
              <a:t>basic technique for detecting RFLPs involves fragmenting a sample of DNA by a restriction enzyme, which can recognize and cut DNA wherever a specific short </a:t>
            </a:r>
            <a:r>
              <a:rPr lang="en-US" sz="3000" dirty="0" smtClean="0">
                <a:latin typeface="Times New Roman" pitchFamily="18" charset="0"/>
                <a:cs typeface="Times New Roman" pitchFamily="18" charset="0"/>
              </a:rPr>
              <a:t>sequence occurs. The </a:t>
            </a:r>
            <a:r>
              <a:rPr lang="en-US" sz="3000" dirty="0">
                <a:latin typeface="Times New Roman" pitchFamily="18" charset="0"/>
                <a:cs typeface="Times New Roman" pitchFamily="18" charset="0"/>
              </a:rPr>
              <a:t>resulting DNA fragments are then separated by length </a:t>
            </a:r>
            <a:r>
              <a:rPr lang="en-US" sz="3000" dirty="0" smtClean="0">
                <a:latin typeface="Times New Roman" pitchFamily="18" charset="0"/>
                <a:cs typeface="Times New Roman" pitchFamily="18" charset="0"/>
              </a:rPr>
              <a:t>by</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agarose</a:t>
            </a:r>
            <a:r>
              <a:rPr lang="en-US" sz="3000" dirty="0">
                <a:latin typeface="Times New Roman" pitchFamily="18" charset="0"/>
                <a:cs typeface="Times New Roman" pitchFamily="18" charset="0"/>
              </a:rPr>
              <a:t> gel electrophoresis, and transferred to a membrane via the </a:t>
            </a:r>
            <a:r>
              <a:rPr lang="en-US" sz="3000" dirty="0" smtClean="0">
                <a:latin typeface="Times New Roman" pitchFamily="18" charset="0"/>
                <a:cs typeface="Times New Roman" pitchFamily="18" charset="0"/>
              </a:rPr>
              <a:t>Southern blot</a:t>
            </a:r>
            <a:r>
              <a:rPr lang="en-US" sz="3000" dirty="0">
                <a:latin typeface="Times New Roman" pitchFamily="18" charset="0"/>
                <a:cs typeface="Times New Roman" pitchFamily="18" charset="0"/>
              </a:rPr>
              <a:t> procedure. Hybridization of the membrane to a labeled DNA probe then determines the length of the fragments which </a:t>
            </a:r>
            <a:r>
              <a:rPr lang="en-US" sz="3000" dirty="0" smtClean="0">
                <a:latin typeface="Times New Roman" pitchFamily="18" charset="0"/>
                <a:cs typeface="Times New Roman" pitchFamily="18" charset="0"/>
              </a:rPr>
              <a:t>are complementary</a:t>
            </a:r>
            <a:r>
              <a:rPr lang="en-US" sz="3000" dirty="0">
                <a:latin typeface="Times New Roman" pitchFamily="18" charset="0"/>
                <a:cs typeface="Times New Roman" pitchFamily="18" charset="0"/>
              </a:rPr>
              <a:t> to the probe. </a:t>
            </a:r>
            <a:endParaRPr lang="en-US" sz="3000" dirty="0" smtClean="0">
              <a:latin typeface="Times New Roman" pitchFamily="18" charset="0"/>
              <a:cs typeface="Times New Roman" pitchFamily="18" charset="0"/>
            </a:endParaRPr>
          </a:p>
          <a:p>
            <a:pPr>
              <a:lnSpc>
                <a:spcPct val="150000"/>
              </a:lnSpc>
              <a:buNone/>
            </a:pPr>
            <a:r>
              <a:rPr lang="en-US" sz="2800" dirty="0" smtClean="0">
                <a:latin typeface="Times New Roman" pitchFamily="18" charset="0"/>
                <a:cs typeface="Times New Roman" pitchFamily="18" charset="0"/>
              </a:rPr>
              <a:t>.</a:t>
            </a:r>
            <a:endParaRPr lang="en-US" sz="2800" dirty="0" smtClean="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20000"/>
          </a:bodyPr>
          <a:lstStyle/>
          <a:p>
            <a:pPr>
              <a:lnSpc>
                <a:spcPct val="150000"/>
              </a:lnSpc>
              <a:buNone/>
            </a:pPr>
            <a:r>
              <a:rPr lang="en-US" sz="3000" dirty="0" smtClean="0">
                <a:latin typeface="Times New Roman" pitchFamily="18" charset="0"/>
                <a:cs typeface="Times New Roman" pitchFamily="18" charset="0"/>
              </a:rPr>
              <a:t>           An </a:t>
            </a:r>
            <a:r>
              <a:rPr lang="en-US" sz="3000" dirty="0" smtClean="0">
                <a:latin typeface="Times New Roman" pitchFamily="18" charset="0"/>
                <a:cs typeface="Times New Roman" pitchFamily="18" charset="0"/>
              </a:rPr>
              <a:t>RFLP occurs when the length of a detected fragment varies between individuals. Each fragment length is considered an allele, and can be used in genetic analysis. </a:t>
            </a:r>
            <a:r>
              <a:rPr lang="en-US" sz="3000" dirty="0" smtClean="0">
                <a:latin typeface="Times New Roman" pitchFamily="18" charset="0"/>
                <a:cs typeface="Times New Roman" pitchFamily="18" charset="0"/>
              </a:rPr>
              <a:t>RFLP </a:t>
            </a:r>
            <a:r>
              <a:rPr lang="en-US" sz="3000" dirty="0" smtClean="0">
                <a:latin typeface="Times New Roman" pitchFamily="18" charset="0"/>
                <a:cs typeface="Times New Roman" pitchFamily="18" charset="0"/>
              </a:rPr>
              <a:t>analysis may be subdivided into single- (SLP) and multi-locus probe (MLP) paradigms. Usually, the SLP method is preferred over MLP because it is more sensitive, easier to interpret and capable of analyzing mixed-DNA samples Briefly</a:t>
            </a:r>
            <a:r>
              <a:rPr lang="en-US" sz="3000" dirty="0">
                <a:latin typeface="Times New Roman" pitchFamily="18" charset="0"/>
                <a:cs typeface="Times New Roman" pitchFamily="18" charset="0"/>
              </a:rPr>
              <a:t>, DNA is extracted and cleaved into small fragments using a selected restriction </a:t>
            </a:r>
            <a:r>
              <a:rPr lang="en-US" sz="3000" dirty="0" err="1">
                <a:latin typeface="Times New Roman" pitchFamily="18" charset="0"/>
                <a:cs typeface="Times New Roman" pitchFamily="18" charset="0"/>
              </a:rPr>
              <a:t>endonuclease</a:t>
            </a:r>
            <a:r>
              <a:rPr lang="en-US" sz="3000" dirty="0">
                <a:latin typeface="Times New Roman" pitchFamily="18" charset="0"/>
                <a:cs typeface="Times New Roman" pitchFamily="18" charset="0"/>
              </a:rPr>
              <a:t> and polymorphic variation in the lengths of the resulting restriction fragments is used to distinguish between individuals.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nSpc>
                <a:spcPct val="150000"/>
              </a:lnSpc>
              <a:buNone/>
            </a:pPr>
            <a:r>
              <a:rPr lang="en-US" sz="2800" dirty="0" smtClean="0">
                <a:latin typeface="Times New Roman" pitchFamily="18" charset="0"/>
                <a:cs typeface="Times New Roman" pitchFamily="18" charset="0"/>
              </a:rPr>
              <a:t>      The </a:t>
            </a:r>
            <a:r>
              <a:rPr lang="en-US" sz="2800" dirty="0" smtClean="0">
                <a:latin typeface="Times New Roman" pitchFamily="18" charset="0"/>
                <a:cs typeface="Times New Roman" pitchFamily="18" charset="0"/>
              </a:rPr>
              <a:t>analysis of a relatively small number (4-6) of highly polymorphic regions or loci within the human genome, commonly referred to as </a:t>
            </a:r>
            <a:r>
              <a:rPr lang="en-US" sz="2800" dirty="0" err="1" smtClean="0">
                <a:latin typeface="Times New Roman" pitchFamily="18" charset="0"/>
                <a:cs typeface="Times New Roman" pitchFamily="18" charset="0"/>
              </a:rPr>
              <a:t>minisatellites</a:t>
            </a:r>
            <a:r>
              <a:rPr lang="en-US" sz="2800" dirty="0" smtClean="0">
                <a:latin typeface="Times New Roman" pitchFamily="18" charset="0"/>
                <a:cs typeface="Times New Roman" pitchFamily="18" charset="0"/>
              </a:rPr>
              <a:t> or variable number of tandem repeats (VNTRs), is sufficient to generate DNA profiles that are virtually individual specific. Although the RFLP method is quickly being replaced by PCR-based typing methods, some forensic laboratories still rely heavily on RFLP typing. Moreover, RFLP typing continues to be a dominant technology for many paternity testing laboratories.</a:t>
            </a:r>
            <a:endParaRPr lang="en-US"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srcRect/>
          <a:stretch>
            <a:fillRect/>
          </a:stretch>
        </p:blipFill>
        <p:spPr bwMode="auto">
          <a:xfrm>
            <a:off x="0" y="0"/>
            <a:ext cx="9144000" cy="6858000"/>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85000" lnSpcReduction="10000"/>
          </a:bodyPr>
          <a:lstStyle/>
          <a:p>
            <a:pPr algn="ctr">
              <a:buNone/>
            </a:pPr>
            <a:r>
              <a:rPr lang="en-US" sz="3300" b="1" dirty="0" smtClean="0">
                <a:latin typeface="Times New Roman" pitchFamily="18" charset="0"/>
                <a:cs typeface="Times New Roman" pitchFamily="18" charset="0"/>
              </a:rPr>
              <a:t>Applications</a:t>
            </a:r>
          </a:p>
          <a:p>
            <a:pPr>
              <a:lnSpc>
                <a:spcPct val="150000"/>
              </a:lnSpc>
              <a:buNone/>
            </a:pPr>
            <a:r>
              <a:rPr lang="en-US" dirty="0"/>
              <a:t> </a:t>
            </a:r>
            <a:r>
              <a:rPr lang="en-US" sz="3000" b="1" dirty="0" smtClean="0">
                <a:latin typeface="Times New Roman" pitchFamily="18" charset="0"/>
                <a:cs typeface="Times New Roman" pitchFamily="18" charset="0"/>
              </a:rPr>
              <a:t>In </a:t>
            </a:r>
            <a:r>
              <a:rPr lang="en-US" sz="3000" b="1" dirty="0">
                <a:latin typeface="Times New Roman" pitchFamily="18" charset="0"/>
                <a:cs typeface="Times New Roman" pitchFamily="18" charset="0"/>
              </a:rPr>
              <a:t>genome mapping and genetic disease </a:t>
            </a:r>
            <a:r>
              <a:rPr lang="en-US" sz="3000" b="1" dirty="0" smtClean="0">
                <a:latin typeface="Times New Roman" pitchFamily="18" charset="0"/>
                <a:cs typeface="Times New Roman" pitchFamily="18" charset="0"/>
              </a:rPr>
              <a:t>analysis</a:t>
            </a:r>
            <a:r>
              <a:rPr lang="en-US" sz="3000" dirty="0" smtClean="0">
                <a:latin typeface="Times New Roman" pitchFamily="18" charset="0"/>
                <a:cs typeface="Times New Roman" pitchFamily="18" charset="0"/>
              </a:rPr>
              <a:t>:</a:t>
            </a:r>
            <a:r>
              <a:rPr lang="en-US" sz="3000" dirty="0">
                <a:latin typeface="Times New Roman" pitchFamily="18" charset="0"/>
                <a:cs typeface="Times New Roman" pitchFamily="18" charset="0"/>
              </a:rPr>
              <a:t> </a:t>
            </a:r>
            <a:r>
              <a:rPr lang="en-US" sz="3000" dirty="0" smtClean="0">
                <a:latin typeface="Times New Roman" pitchFamily="18" charset="0"/>
                <a:cs typeface="Times New Roman" pitchFamily="18" charset="0"/>
              </a:rPr>
              <a:t>In this </a:t>
            </a:r>
            <a:r>
              <a:rPr lang="en-US" sz="3000" dirty="0" smtClean="0">
                <a:latin typeface="Times New Roman" pitchFamily="18" charset="0"/>
                <a:cs typeface="Times New Roman" pitchFamily="18" charset="0"/>
              </a:rPr>
              <a:t>analysis, </a:t>
            </a:r>
            <a:r>
              <a:rPr lang="en-US" sz="3000" dirty="0" smtClean="0">
                <a:latin typeface="Times New Roman" pitchFamily="18" charset="0"/>
                <a:cs typeface="Times New Roman" pitchFamily="18" charset="0"/>
              </a:rPr>
              <a:t>the </a:t>
            </a:r>
            <a:r>
              <a:rPr lang="en-US" sz="3000" dirty="0">
                <a:latin typeface="Times New Roman" pitchFamily="18" charset="0"/>
                <a:cs typeface="Times New Roman" pitchFamily="18" charset="0"/>
              </a:rPr>
              <a:t>DNA of members of a family afflicted by the disease, and look for RFLP alleles that show a similar pattern of inheritance </a:t>
            </a:r>
            <a:r>
              <a:rPr lang="en-US" sz="3000" dirty="0" smtClean="0">
                <a:latin typeface="Times New Roman" pitchFamily="18" charset="0"/>
                <a:cs typeface="Times New Roman" pitchFamily="18" charset="0"/>
              </a:rPr>
              <a:t>.Once </a:t>
            </a:r>
            <a:r>
              <a:rPr lang="en-US" sz="3000" dirty="0">
                <a:latin typeface="Times New Roman" pitchFamily="18" charset="0"/>
                <a:cs typeface="Times New Roman" pitchFamily="18" charset="0"/>
              </a:rPr>
              <a:t>a disease gene was localized, RFLP analysis of other families could reveal who was at risk for the </a:t>
            </a:r>
            <a:r>
              <a:rPr lang="en-US" sz="3000" dirty="0" smtClean="0">
                <a:latin typeface="Times New Roman" pitchFamily="18" charset="0"/>
                <a:cs typeface="Times New Roman" pitchFamily="18" charset="0"/>
              </a:rPr>
              <a:t>disease.</a:t>
            </a:r>
          </a:p>
          <a:p>
            <a:pPr>
              <a:lnSpc>
                <a:spcPct val="150000"/>
              </a:lnSpc>
              <a:buFont typeface="Wingdings" pitchFamily="2" charset="2"/>
              <a:buChar char="§"/>
            </a:pPr>
            <a:r>
              <a:rPr lang="en-US" sz="3000" dirty="0" smtClean="0">
                <a:latin typeface="Times New Roman" pitchFamily="18" charset="0"/>
                <a:cs typeface="Times New Roman" pitchFamily="18" charset="0"/>
              </a:rPr>
              <a:t>Useful </a:t>
            </a:r>
            <a:r>
              <a:rPr lang="en-US" sz="3000" dirty="0">
                <a:latin typeface="Times New Roman" pitchFamily="18" charset="0"/>
                <a:cs typeface="Times New Roman" pitchFamily="18" charset="0"/>
              </a:rPr>
              <a:t>in the identification </a:t>
            </a:r>
            <a:r>
              <a:rPr lang="en-US" sz="3000" dirty="0" smtClean="0">
                <a:latin typeface="Times New Roman" pitchFamily="18" charset="0"/>
                <a:cs typeface="Times New Roman" pitchFamily="18" charset="0"/>
              </a:rPr>
              <a:t> of</a:t>
            </a:r>
            <a:r>
              <a:rPr lang="en-US" sz="3000" dirty="0">
                <a:latin typeface="Times New Roman" pitchFamily="18" charset="0"/>
                <a:cs typeface="Times New Roman" pitchFamily="18" charset="0"/>
              </a:rPr>
              <a:t> </a:t>
            </a:r>
            <a:r>
              <a:rPr lang="en-US" sz="3000" dirty="0" smtClean="0">
                <a:latin typeface="Times New Roman" pitchFamily="18" charset="0"/>
                <a:cs typeface="Times New Roman" pitchFamily="18" charset="0"/>
              </a:rPr>
              <a:t>crime- </a:t>
            </a:r>
            <a:r>
              <a:rPr lang="en-US" sz="3000" dirty="0" smtClean="0">
                <a:latin typeface="Times New Roman" pitchFamily="18" charset="0"/>
                <a:cs typeface="Times New Roman" pitchFamily="18" charset="0"/>
              </a:rPr>
              <a:t>by genetic </a:t>
            </a:r>
            <a:r>
              <a:rPr lang="en-US" sz="3000" dirty="0" smtClean="0">
                <a:latin typeface="Times New Roman" pitchFamily="18" charset="0"/>
                <a:cs typeface="Times New Roman" pitchFamily="18" charset="0"/>
              </a:rPr>
              <a:t>fingerprinting.</a:t>
            </a:r>
            <a:endParaRPr lang="en-US" sz="3000" dirty="0" smtClean="0">
              <a:latin typeface="Times New Roman" pitchFamily="18" charset="0"/>
              <a:cs typeface="Times New Roman" pitchFamily="18" charset="0"/>
            </a:endParaRPr>
          </a:p>
          <a:p>
            <a:pPr>
              <a:lnSpc>
                <a:spcPct val="150000"/>
              </a:lnSpc>
              <a:buFont typeface="Wingdings" pitchFamily="2" charset="2"/>
              <a:buChar char="§"/>
            </a:pPr>
            <a:r>
              <a:rPr lang="en-US" sz="3000" dirty="0" smtClean="0">
                <a:latin typeface="Times New Roman" pitchFamily="18" charset="0"/>
                <a:cs typeface="Times New Roman" pitchFamily="18" charset="0"/>
              </a:rPr>
              <a:t>In </a:t>
            </a:r>
            <a:r>
              <a:rPr lang="en-US" sz="3000" dirty="0">
                <a:latin typeface="Times New Roman" pitchFamily="18" charset="0"/>
                <a:cs typeface="Times New Roman" pitchFamily="18" charset="0"/>
              </a:rPr>
              <a:t>the determination of </a:t>
            </a:r>
            <a:r>
              <a:rPr lang="en-US" sz="3000" dirty="0" smtClean="0">
                <a:latin typeface="Times New Roman" pitchFamily="18" charset="0"/>
                <a:cs typeface="Times New Roman" pitchFamily="18" charset="0"/>
              </a:rPr>
              <a:t>paternity.</a:t>
            </a:r>
            <a:endParaRPr lang="en-US" sz="3000" dirty="0" smtClean="0">
              <a:latin typeface="Times New Roman" pitchFamily="18" charset="0"/>
              <a:cs typeface="Times New Roman" pitchFamily="18" charset="0"/>
            </a:endParaRPr>
          </a:p>
          <a:p>
            <a:pPr>
              <a:lnSpc>
                <a:spcPct val="150000"/>
              </a:lnSpc>
              <a:buFont typeface="Wingdings" pitchFamily="2" charset="2"/>
              <a:buChar char="§"/>
            </a:pPr>
            <a:r>
              <a:rPr lang="en-US" sz="3000" dirty="0" smtClean="0">
                <a:latin typeface="Times New Roman" pitchFamily="18" charset="0"/>
                <a:cs typeface="Times New Roman" pitchFamily="18" charset="0"/>
              </a:rPr>
              <a:t>In </a:t>
            </a:r>
            <a:r>
              <a:rPr lang="en-US" sz="3000" dirty="0">
                <a:latin typeface="Times New Roman" pitchFamily="18" charset="0"/>
                <a:cs typeface="Times New Roman" pitchFamily="18" charset="0"/>
              </a:rPr>
              <a:t>the characterization of genetic diversity or breeding patterns in animal </a:t>
            </a:r>
            <a:r>
              <a:rPr lang="en-US" sz="3000" dirty="0" smtClean="0">
                <a:latin typeface="Times New Roman" pitchFamily="18" charset="0"/>
                <a:cs typeface="Times New Roman" pitchFamily="18" charset="0"/>
              </a:rPr>
              <a:t>populations.</a:t>
            </a:r>
            <a:endParaRPr lang="en-US" sz="3000"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110</TotalTime>
  <Words>264</Words>
  <Application>Microsoft Office PowerPoint</Application>
  <PresentationFormat>On-screen Show (4:3)</PresentationFormat>
  <Paragraphs>25</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Restriction Fragment Length Polymorphism (RFLP) </vt:lpstr>
      <vt:lpstr>Slide 2</vt:lpstr>
      <vt:lpstr>Slide 3</vt:lpstr>
      <vt:lpstr>Slide 4</vt:lpstr>
      <vt:lpstr>Slide 5</vt:lpstr>
      <vt:lpstr>Slide 6</vt:lpstr>
      <vt:lpstr>Slide 7</vt:lpstr>
      <vt:lpstr>Slide 8</vt:lpstr>
      <vt:lpstr>Slide 9</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intel</dc:creator>
  <cp:lastModifiedBy>intel</cp:lastModifiedBy>
  <cp:revision>32</cp:revision>
  <dcterms:created xsi:type="dcterms:W3CDTF">2015-03-15T14:32:31Z</dcterms:created>
  <dcterms:modified xsi:type="dcterms:W3CDTF">2018-07-15T11:19:36Z</dcterms:modified>
</cp:coreProperties>
</file>