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3" r:id="rId3"/>
    <p:sldId id="295" r:id="rId4"/>
    <p:sldId id="294" r:id="rId5"/>
    <p:sldId id="259" r:id="rId6"/>
    <p:sldId id="298" r:id="rId7"/>
    <p:sldId id="257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96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7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80" autoAdjust="0"/>
    <p:restoredTop sz="94660"/>
  </p:normalViewPr>
  <p:slideViewPr>
    <p:cSldViewPr>
      <p:cViewPr varScale="1">
        <p:scale>
          <a:sx n="68" d="100"/>
          <a:sy n="68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4CEBB83D-D7CD-44A9-97F3-C87C601241CE}" type="datetimeFigureOut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54721737-B880-44D4-96F9-FA5B35962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7A339E4C-8192-49F8-BCAF-40D34CF6F29E}" type="datetimeFigureOut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5B116676-2056-4DD0-9063-A76774879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7BE1E-1E34-4264-A02F-C2D36539D9A2}" type="datetime1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96560-3E67-4ECB-AFBE-E41BB076D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9FD7B-DA13-4B5E-98CF-EBD3A5838E4F}" type="datetime1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6F55E-93B0-4254-A9BE-09CF350D5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2A096-AFAE-4E50-B8DE-1964326DD0C1}" type="datetime1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68A3A-3B07-4AD9-BB1D-F32AC3D00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7ABEF-0195-4F7C-BDBB-B5F37040A121}" type="datetime1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208B-8021-4832-AA72-041414116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A1E29-42C6-40D3-80AD-F45E928B919A}" type="datetime1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9DD7B-69AB-4FC1-AE2D-3944344C8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CD4FC-5B49-4F47-8934-C843AFE91526}" type="datetime1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D985-50DC-4A67-AC2E-96B9F25E4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E9595-97B9-4BA1-9D8F-FFDAE81A1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7C03B-57CA-420D-BBDA-806BD460257F}" type="datetime1">
              <a:rPr lang="en-US"/>
              <a:pPr>
                <a:defRPr/>
              </a:pPr>
              <a:t>7/4/2018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4B130-B74B-4BFC-A189-F643F693BF2E}" type="datetime1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3B23A-415B-42E5-9FE0-6DB0FCBC3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AA5C1-312E-4F3C-B27B-CFCB410D0FDA}" type="datetime1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6EF98-FA10-4E25-BAA5-8446C33AA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116C9-C33C-43D1-9386-57E3FE3874E8}" type="datetime1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96F99-D5C8-4D2A-92E5-F25E699B6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28BFB-AE93-4DE7-8742-271C14C3B34B}" type="datetime1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4970A-BC56-4B29-ADA7-6E217A658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442A1CD-4F88-4BE5-B11E-A0CE828EB208}" type="datetime1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165D51E-9486-4829-AB59-9AE527D13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43" r:id="rId2"/>
    <p:sldLayoutId id="2147483852" r:id="rId3"/>
    <p:sldLayoutId id="2147483844" r:id="rId4"/>
    <p:sldLayoutId id="2147483853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By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err="1" smtClean="0"/>
              <a:t>A.Arul</a:t>
            </a:r>
            <a:r>
              <a:rPr lang="en-US" dirty="0" smtClean="0"/>
              <a:t> Xavier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Department of mathematics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PRESENTATION</a:t>
            </a:r>
            <a:br>
              <a:rPr smtClean="0"/>
            </a:br>
            <a:r>
              <a:rPr smtClean="0"/>
              <a:t>ON</a:t>
            </a:r>
            <a:br>
              <a:rPr smtClean="0"/>
            </a:br>
            <a:r>
              <a:rPr smtClean="0"/>
              <a:t>SPSS 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E818B9-8745-4FFE-89D1-0814D0B43FA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Enter cases</a:t>
            </a:r>
            <a:endParaRPr/>
          </a:p>
        </p:txBody>
      </p:sp>
      <p:pic>
        <p:nvPicPr>
          <p:cNvPr id="14339" name="Content Placeholder 5" descr="enter data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371600"/>
            <a:ext cx="8458200" cy="5105400"/>
          </a:xfrm>
        </p:spPr>
      </p:pic>
      <p:cxnSp>
        <p:nvCxnSpPr>
          <p:cNvPr id="8" name="Straight Arrow Connector 7"/>
          <p:cNvCxnSpPr/>
          <p:nvPr/>
        </p:nvCxnSpPr>
        <p:spPr>
          <a:xfrm rot="5400000">
            <a:off x="419100" y="5600700"/>
            <a:ext cx="762000" cy="5334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81000" y="4953000"/>
            <a:ext cx="1600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Under Data View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4600" y="2438400"/>
            <a:ext cx="57150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Two variables in the data set.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They are: Code and Q01.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Code is an ID variable, used to identify individual case (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NOT people’s real IDs</a:t>
            </a:r>
            <a:r>
              <a:rPr lang="en-US" dirty="0"/>
              <a:t>). 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Q01 is about participants’ ages: 1 = 12 years or younger, 2 = 13 years, 3 = 14 years…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rot="10800000">
            <a:off x="1371600" y="2667000"/>
            <a:ext cx="1143000" cy="1143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3D7BF-C587-43C5-8F08-8D03286172C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Select File            Open            Data</a:t>
            </a:r>
          </a:p>
          <a:p>
            <a:pPr eaLnBrk="1" hangingPunct="1"/>
            <a:r>
              <a:rPr lang="en-US" smtClean="0"/>
              <a:t>Choose </a:t>
            </a:r>
            <a:r>
              <a:rPr lang="en-US" b="1" smtClean="0"/>
              <a:t>Excel</a:t>
            </a:r>
            <a:r>
              <a:rPr lang="en-US" smtClean="0"/>
              <a:t> as file type</a:t>
            </a:r>
          </a:p>
          <a:p>
            <a:pPr eaLnBrk="1" hangingPunct="1"/>
            <a:r>
              <a:rPr lang="en-US" smtClean="0"/>
              <a:t>Select the file you want to import</a:t>
            </a:r>
          </a:p>
          <a:p>
            <a:pPr eaLnBrk="1" hangingPunct="1"/>
            <a:r>
              <a:rPr lang="en-US" smtClean="0"/>
              <a:t>Then click Open 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Import data from Excel</a:t>
            </a:r>
            <a:endParaRPr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286000" y="1600200"/>
            <a:ext cx="7620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114800" y="1600200"/>
            <a:ext cx="7620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29" descr="excel in SPSS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581400"/>
            <a:ext cx="60674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/>
          <p:nvPr/>
        </p:nvCxnSpPr>
        <p:spPr>
          <a:xfrm rot="5400000" flipH="1" flipV="1">
            <a:off x="3352800" y="5638800"/>
            <a:ext cx="68580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A52DA-A304-417C-8468-0C14F3EB59F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1066800" y="4495800"/>
            <a:ext cx="68580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Open Excel files in SPSS</a:t>
            </a:r>
            <a:endParaRPr/>
          </a:p>
        </p:txBody>
      </p:sp>
      <p:pic>
        <p:nvPicPr>
          <p:cNvPr id="16387" name="Content Placeholder 7" descr="excel in SPSS01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057400"/>
            <a:ext cx="6067425" cy="2647950"/>
          </a:xfrm>
        </p:spPr>
      </p:pic>
      <p:cxnSp>
        <p:nvCxnSpPr>
          <p:cNvPr id="14" name="Straight Arrow Connector 13"/>
          <p:cNvCxnSpPr/>
          <p:nvPr/>
        </p:nvCxnSpPr>
        <p:spPr>
          <a:xfrm rot="5400000" flipH="1" flipV="1">
            <a:off x="3048000" y="4572000"/>
            <a:ext cx="68580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0D745-1628-4784-BE6F-B368EDC4D69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Import data from CVS file</a:t>
            </a:r>
            <a:endParaRPr/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CVS is a comma-separated values file.</a:t>
            </a:r>
          </a:p>
          <a:p>
            <a:pPr eaLnBrk="1" hangingPunct="1"/>
            <a:r>
              <a:rPr lang="en-US" smtClean="0"/>
              <a:t>If you use Qualtrics to collect data (online survey), you will get a CVS data file. </a:t>
            </a:r>
          </a:p>
          <a:p>
            <a:pPr eaLnBrk="1" hangingPunct="1"/>
            <a:r>
              <a:rPr lang="en-US" smtClean="0"/>
              <a:t>Select File             Open             Data</a:t>
            </a:r>
          </a:p>
          <a:p>
            <a:pPr eaLnBrk="1" hangingPunct="1"/>
            <a:r>
              <a:rPr lang="en-US" smtClean="0"/>
              <a:t>Choose </a:t>
            </a:r>
            <a:r>
              <a:rPr lang="en-US" b="1" smtClean="0"/>
              <a:t>All files </a:t>
            </a:r>
            <a:r>
              <a:rPr lang="en-US" smtClean="0"/>
              <a:t>as file type</a:t>
            </a:r>
          </a:p>
          <a:p>
            <a:pPr eaLnBrk="1" hangingPunct="1"/>
            <a:r>
              <a:rPr lang="en-US" smtClean="0"/>
              <a:t>Select the file you want to import</a:t>
            </a:r>
          </a:p>
          <a:p>
            <a:pPr eaLnBrk="1" hangingPunct="1"/>
            <a:r>
              <a:rPr lang="en-US" smtClean="0"/>
              <a:t>Then click Open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62200" y="3124200"/>
            <a:ext cx="8382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67200" y="3124200"/>
            <a:ext cx="8382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4A3052-AE98-4972-9A2A-3E9C046ECC6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 descr="CVS file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295400"/>
            <a:ext cx="69342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Continue</a:t>
            </a:r>
            <a:endParaRPr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200400" y="5791200"/>
            <a:ext cx="68580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1D968-8E92-49BA-ABEA-F6866868071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Continue</a:t>
            </a:r>
            <a:endParaRPr/>
          </a:p>
        </p:txBody>
      </p:sp>
      <p:pic>
        <p:nvPicPr>
          <p:cNvPr id="19459" name="Content Placeholder 5" descr="CVS file01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524000"/>
            <a:ext cx="7010400" cy="4572000"/>
          </a:xfrm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3124200" y="5943600"/>
            <a:ext cx="68580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1000" y="2209800"/>
            <a:ext cx="9906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" y="3276600"/>
            <a:ext cx="9906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5B4C3-559C-4B7B-812C-8025094B349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Continue</a:t>
            </a:r>
            <a:endParaRPr/>
          </a:p>
        </p:txBody>
      </p:sp>
      <p:pic>
        <p:nvPicPr>
          <p:cNvPr id="20483" name="Content Placeholder 5" descr="CVS file04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524000"/>
            <a:ext cx="7391400" cy="4572000"/>
          </a:xfrm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3200400" y="6019800"/>
            <a:ext cx="68580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DFF12-3C10-42B5-AE21-33AA6266FF2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Continue</a:t>
            </a:r>
            <a:endParaRPr/>
          </a:p>
        </p:txBody>
      </p:sp>
      <p:pic>
        <p:nvPicPr>
          <p:cNvPr id="21507" name="Content Placeholder 5" descr="CVS file05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524000"/>
            <a:ext cx="7391400" cy="4800600"/>
          </a:xfrm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3200400" y="6248400"/>
            <a:ext cx="68580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8600" y="2438400"/>
            <a:ext cx="9906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E4A6F-35A7-45F0-8ADE-8EF34124A58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 descr="CVS file06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524000"/>
            <a:ext cx="7620000" cy="4876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Continue</a:t>
            </a:r>
            <a:endParaRPr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3124200" y="6248400"/>
            <a:ext cx="68580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68C59-41C6-40F2-8415-03B05DF0D17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3" descr="CVS file07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295400"/>
            <a:ext cx="7391400" cy="5105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Continue</a:t>
            </a:r>
            <a:endParaRPr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4114800" y="6248400"/>
            <a:ext cx="68580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A0190-8308-4D7D-9009-E21950310D4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SPSS interface: data view and variable view</a:t>
            </a:r>
          </a:p>
          <a:p>
            <a:r>
              <a:rPr lang="en-US" dirty="0" smtClean="0"/>
              <a:t>How to enter data in SPSS</a:t>
            </a:r>
          </a:p>
          <a:p>
            <a:r>
              <a:rPr lang="en-US" dirty="0" smtClean="0"/>
              <a:t>How to import external data into SPSS</a:t>
            </a:r>
          </a:p>
          <a:p>
            <a:r>
              <a:rPr lang="en-US" dirty="0" smtClean="0"/>
              <a:t>How to clean and edit data</a:t>
            </a:r>
          </a:p>
          <a:p>
            <a:r>
              <a:rPr lang="en-US" dirty="0" smtClean="0"/>
              <a:t>How to transform variables</a:t>
            </a:r>
          </a:p>
          <a:p>
            <a:r>
              <a:rPr lang="en-US" dirty="0" smtClean="0"/>
              <a:t>How to sort and select cases</a:t>
            </a:r>
          </a:p>
          <a:p>
            <a:r>
              <a:rPr lang="en-US" dirty="0" smtClean="0"/>
              <a:t>How to get descriptive statistics 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What is in this workshop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53783-6CCC-42FE-B36A-A308D45059E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Continue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C84-A617-4B30-9336-81D3F78CD46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4580" name="Content Placeholder 5" descr="cvs filedata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371600"/>
            <a:ext cx="8382000" cy="5105400"/>
          </a:xfrm>
        </p:spPr>
      </p:pic>
      <p:sp>
        <p:nvSpPr>
          <p:cNvPr id="7" name="Explosion 2 6"/>
          <p:cNvSpPr/>
          <p:nvPr/>
        </p:nvSpPr>
        <p:spPr>
          <a:xfrm>
            <a:off x="4800600" y="3124200"/>
            <a:ext cx="3429000" cy="1828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Save this file as SPSS data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in values and labels for each variable</a:t>
            </a:r>
          </a:p>
          <a:p>
            <a:pPr eaLnBrk="1" hangingPunct="1"/>
            <a:r>
              <a:rPr lang="en-US" smtClean="0"/>
              <a:t>Run frequency for each variable</a:t>
            </a:r>
          </a:p>
          <a:p>
            <a:pPr eaLnBrk="1" hangingPunct="1"/>
            <a:r>
              <a:rPr lang="en-US" smtClean="0"/>
              <a:t>Check outputs to see if you have variables with wrong values.</a:t>
            </a:r>
          </a:p>
          <a:p>
            <a:pPr eaLnBrk="1" hangingPunct="1"/>
            <a:r>
              <a:rPr lang="en-US" smtClean="0"/>
              <a:t>Check missing values and physical surveys if you use paper surveys, and make sure they are real missing. </a:t>
            </a:r>
          </a:p>
          <a:p>
            <a:pPr eaLnBrk="1" hangingPunct="1"/>
            <a:r>
              <a:rPr lang="en-US" smtClean="0"/>
              <a:t>Sometimes, you need to recode string variables into numeric variables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Clean data after import data files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44766-A176-4580-98D5-6A447E04F27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Continue</a:t>
            </a:r>
            <a:endParaRPr/>
          </a:p>
        </p:txBody>
      </p:sp>
      <p:sp>
        <p:nvSpPr>
          <p:cNvPr id="6" name="Freeform 5"/>
          <p:cNvSpPr/>
          <p:nvPr/>
        </p:nvSpPr>
        <p:spPr>
          <a:xfrm>
            <a:off x="1660525" y="4800600"/>
            <a:ext cx="487363" cy="498475"/>
          </a:xfrm>
          <a:custGeom>
            <a:avLst/>
            <a:gdLst>
              <a:gd name="connsiteX0" fmla="*/ 248575 w 487036"/>
              <a:gd name="connsiteY0" fmla="*/ 8878 h 496159"/>
              <a:gd name="connsiteX1" fmla="*/ 248575 w 487036"/>
              <a:gd name="connsiteY1" fmla="*/ 8878 h 496159"/>
              <a:gd name="connsiteX2" fmla="*/ 53266 w 487036"/>
              <a:gd name="connsiteY2" fmla="*/ 17756 h 496159"/>
              <a:gd name="connsiteX3" fmla="*/ 26633 w 487036"/>
              <a:gd name="connsiteY3" fmla="*/ 26633 h 496159"/>
              <a:gd name="connsiteX4" fmla="*/ 8878 w 487036"/>
              <a:gd name="connsiteY4" fmla="*/ 79899 h 496159"/>
              <a:gd name="connsiteX5" fmla="*/ 0 w 487036"/>
              <a:gd name="connsiteY5" fmla="*/ 124288 h 496159"/>
              <a:gd name="connsiteX6" fmla="*/ 8878 w 487036"/>
              <a:gd name="connsiteY6" fmla="*/ 239698 h 496159"/>
              <a:gd name="connsiteX7" fmla="*/ 35511 w 487036"/>
              <a:gd name="connsiteY7" fmla="*/ 284086 h 496159"/>
              <a:gd name="connsiteX8" fmla="*/ 53266 w 487036"/>
              <a:gd name="connsiteY8" fmla="*/ 372863 h 496159"/>
              <a:gd name="connsiteX9" fmla="*/ 150921 w 487036"/>
              <a:gd name="connsiteY9" fmla="*/ 426129 h 496159"/>
              <a:gd name="connsiteX10" fmla="*/ 452761 w 487036"/>
              <a:gd name="connsiteY10" fmla="*/ 363985 h 496159"/>
              <a:gd name="connsiteX11" fmla="*/ 470517 w 487036"/>
              <a:gd name="connsiteY11" fmla="*/ 310719 h 496159"/>
              <a:gd name="connsiteX12" fmla="*/ 470517 w 487036"/>
              <a:gd name="connsiteY12" fmla="*/ 168676 h 496159"/>
              <a:gd name="connsiteX13" fmla="*/ 452761 w 487036"/>
              <a:gd name="connsiteY13" fmla="*/ 142043 h 496159"/>
              <a:gd name="connsiteX14" fmla="*/ 426128 w 487036"/>
              <a:gd name="connsiteY14" fmla="*/ 124288 h 496159"/>
              <a:gd name="connsiteX15" fmla="*/ 328474 w 487036"/>
              <a:gd name="connsiteY15" fmla="*/ 17756 h 496159"/>
              <a:gd name="connsiteX16" fmla="*/ 310719 w 487036"/>
              <a:gd name="connsiteY16" fmla="*/ 0 h 496159"/>
              <a:gd name="connsiteX17" fmla="*/ 248575 w 487036"/>
              <a:gd name="connsiteY17" fmla="*/ 8878 h 49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7036" h="496159">
                <a:moveTo>
                  <a:pt x="248575" y="8878"/>
                </a:moveTo>
                <a:lnTo>
                  <a:pt x="248575" y="8878"/>
                </a:lnTo>
                <a:cubicBezTo>
                  <a:pt x="183472" y="11837"/>
                  <a:pt x="118229" y="12559"/>
                  <a:pt x="53266" y="17756"/>
                </a:cubicBezTo>
                <a:cubicBezTo>
                  <a:pt x="43938" y="18502"/>
                  <a:pt x="32072" y="19018"/>
                  <a:pt x="26633" y="26633"/>
                </a:cubicBezTo>
                <a:cubicBezTo>
                  <a:pt x="15755" y="41863"/>
                  <a:pt x="13802" y="61843"/>
                  <a:pt x="8878" y="79899"/>
                </a:cubicBezTo>
                <a:cubicBezTo>
                  <a:pt x="4908" y="94457"/>
                  <a:pt x="2959" y="109492"/>
                  <a:pt x="0" y="124288"/>
                </a:cubicBezTo>
                <a:cubicBezTo>
                  <a:pt x="2959" y="162758"/>
                  <a:pt x="508" y="202033"/>
                  <a:pt x="8878" y="239698"/>
                </a:cubicBezTo>
                <a:cubicBezTo>
                  <a:pt x="12621" y="256542"/>
                  <a:pt x="30055" y="267716"/>
                  <a:pt x="35511" y="284086"/>
                </a:cubicBezTo>
                <a:cubicBezTo>
                  <a:pt x="45054" y="312716"/>
                  <a:pt x="29123" y="354756"/>
                  <a:pt x="53266" y="372863"/>
                </a:cubicBezTo>
                <a:cubicBezTo>
                  <a:pt x="106807" y="413018"/>
                  <a:pt x="75177" y="393668"/>
                  <a:pt x="150921" y="426129"/>
                </a:cubicBezTo>
                <a:cubicBezTo>
                  <a:pt x="421568" y="409213"/>
                  <a:pt x="404697" y="496159"/>
                  <a:pt x="452761" y="363985"/>
                </a:cubicBezTo>
                <a:cubicBezTo>
                  <a:pt x="459157" y="346396"/>
                  <a:pt x="464598" y="328474"/>
                  <a:pt x="470517" y="310719"/>
                </a:cubicBezTo>
                <a:cubicBezTo>
                  <a:pt x="480742" y="249366"/>
                  <a:pt x="487036" y="240257"/>
                  <a:pt x="470517" y="168676"/>
                </a:cubicBezTo>
                <a:cubicBezTo>
                  <a:pt x="468118" y="158279"/>
                  <a:pt x="460306" y="149588"/>
                  <a:pt x="452761" y="142043"/>
                </a:cubicBezTo>
                <a:cubicBezTo>
                  <a:pt x="445216" y="134499"/>
                  <a:pt x="435006" y="130206"/>
                  <a:pt x="426128" y="124288"/>
                </a:cubicBezTo>
                <a:cubicBezTo>
                  <a:pt x="379406" y="61992"/>
                  <a:pt x="409960" y="99243"/>
                  <a:pt x="328474" y="17756"/>
                </a:cubicBezTo>
                <a:cubicBezTo>
                  <a:pt x="322556" y="11837"/>
                  <a:pt x="319089" y="0"/>
                  <a:pt x="310719" y="0"/>
                </a:cubicBezTo>
                <a:lnTo>
                  <a:pt x="248575" y="887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28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762000" y="4191000"/>
            <a:ext cx="121920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28600" y="5334000"/>
            <a:ext cx="1676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Wrong entries</a:t>
            </a:r>
          </a:p>
        </p:txBody>
      </p:sp>
      <p:pic>
        <p:nvPicPr>
          <p:cNvPr id="26631" name="Picture 11" descr="clean data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315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rot="5400000" flipH="1" flipV="1">
            <a:off x="609600" y="4267200"/>
            <a:ext cx="121920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FDC2F-D1F6-4E01-B96A-F56317B553B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Recode variables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Variable transformation</a:t>
            </a:r>
            <a:endParaRPr/>
          </a:p>
        </p:txBody>
      </p:sp>
      <p:sp>
        <p:nvSpPr>
          <p:cNvPr id="27652" name="TextBox 9"/>
          <p:cNvSpPr txBox="1">
            <a:spLocks noChangeArrowheads="1"/>
          </p:cNvSpPr>
          <p:nvPr/>
        </p:nvSpPr>
        <p:spPr bwMode="auto">
          <a:xfrm>
            <a:off x="533400" y="2057400"/>
            <a:ext cx="35814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>
                <a:latin typeface="Constantia" pitchFamily="18" charset="0"/>
              </a:rPr>
              <a:t>Select Transform           Recode into Different Variables </a:t>
            </a:r>
          </a:p>
          <a:p>
            <a:pPr marL="342900" indent="-342900">
              <a:buFontTx/>
              <a:buAutoNum type="arabicPeriod"/>
            </a:pPr>
            <a:r>
              <a:rPr lang="en-US">
                <a:latin typeface="Constantia" pitchFamily="18" charset="0"/>
              </a:rPr>
              <a:t>Select variable that you want to transform (e.g. Q20): we want</a:t>
            </a:r>
          </a:p>
          <a:p>
            <a:pPr marL="342900" indent="-342900"/>
            <a:r>
              <a:rPr lang="en-US">
                <a:latin typeface="Constantia" pitchFamily="18" charset="0"/>
              </a:rPr>
              <a:t>	1= Yes and 0 = No</a:t>
            </a:r>
          </a:p>
          <a:p>
            <a:pPr marL="342900" indent="-342900"/>
            <a:r>
              <a:rPr lang="en-US">
                <a:latin typeface="Constantia" pitchFamily="18" charset="0"/>
              </a:rPr>
              <a:t>3.	Click Arrow button to put your variable into the right window</a:t>
            </a:r>
          </a:p>
          <a:p>
            <a:pPr marL="342900" indent="-342900"/>
            <a:r>
              <a:rPr lang="en-US">
                <a:latin typeface="Constantia" pitchFamily="18" charset="0"/>
              </a:rPr>
              <a:t>4.	Under Output Variable: type name for new variable and label, then click Change</a:t>
            </a:r>
          </a:p>
          <a:p>
            <a:pPr marL="342900" indent="-342900"/>
            <a:r>
              <a:rPr lang="en-US">
                <a:latin typeface="Constantia" pitchFamily="18" charset="0"/>
              </a:rPr>
              <a:t>5.	Click Old and New Values</a:t>
            </a:r>
          </a:p>
          <a:p>
            <a:pPr marL="342900" indent="-342900"/>
            <a:r>
              <a:rPr lang="en-US">
                <a:latin typeface="Constantia" pitchFamily="18" charset="0"/>
              </a:rPr>
              <a:t>	</a:t>
            </a:r>
          </a:p>
          <a:p>
            <a:pPr marL="342900" indent="-342900">
              <a:buFontTx/>
              <a:buAutoNum type="arabicPeriod"/>
            </a:pPr>
            <a:endParaRPr lang="en-US">
              <a:latin typeface="Constantia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67000" y="2286000"/>
            <a:ext cx="5334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4" name="Picture 14" descr="recoding05-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676400"/>
            <a:ext cx="472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 rot="5400000" flipH="1" flipV="1">
            <a:off x="5638800" y="2514600"/>
            <a:ext cx="4572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7848600" y="3581400"/>
            <a:ext cx="4572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5257800" y="3429000"/>
            <a:ext cx="4572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8C295-6F51-49B9-8C64-A443F7DB591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562600" y="4572000"/>
            <a:ext cx="4572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6. Type 1 under Old Value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and 1 under New Value,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click Add. Then type 2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under Old Value, and 0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under New Value, click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Add.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7. Click Continue after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finish all the changes.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8. Click Ok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Continue</a:t>
            </a:r>
            <a:endParaRPr/>
          </a:p>
        </p:txBody>
      </p:sp>
      <p:pic>
        <p:nvPicPr>
          <p:cNvPr id="28676" name="Picture 3" descr="recoding0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371600"/>
            <a:ext cx="42576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5400000" flipH="1" flipV="1">
            <a:off x="6019800" y="2971800"/>
            <a:ext cx="4572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5638800" y="4343400"/>
            <a:ext cx="4572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6CC08-62FD-40A7-A64F-CEDEB5A0514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Compute variable (use YRBSS 2009 data)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/>
              <a:t>Example 1. Create a new variable: </a:t>
            </a:r>
            <a:r>
              <a:rPr lang="en-US" sz="2200" dirty="0" err="1" smtClean="0"/>
              <a:t>drug_use</a:t>
            </a:r>
            <a:r>
              <a:rPr lang="en-US" sz="2200" dirty="0" smtClean="0"/>
              <a:t> (During the past 30 days, any use of cigarettes, alcohol, and marijuana is defined as use, else as non-use). There are two categories for the new variable (use vs. non-use). Coding: 1= Use and 0 = Non-use</a:t>
            </a:r>
          </a:p>
          <a:p>
            <a:pPr marL="823913" lvl="1" indent="-45720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2200" dirty="0" smtClean="0"/>
              <a:t>Use Q30, Q41, and Q47 from 2009 YRBSS survey</a:t>
            </a:r>
          </a:p>
          <a:p>
            <a:pPr marL="823913" lvl="1" indent="-45720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2200" dirty="0" smtClean="0"/>
              <a:t>Non-users means those who answered </a:t>
            </a:r>
            <a:r>
              <a:rPr lang="en-US" sz="2200" b="1" dirty="0" smtClean="0"/>
              <a:t>0</a:t>
            </a:r>
            <a:r>
              <a:rPr lang="en-US" sz="2200" dirty="0" smtClean="0"/>
              <a:t> days/times to all three questions.</a:t>
            </a:r>
          </a:p>
          <a:p>
            <a:pPr marL="823913" lvl="1" indent="-45720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2200" dirty="0" smtClean="0"/>
              <a:t>Go to Transform          Compute Variable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Variable transformation</a:t>
            </a:r>
            <a:endParaRPr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429000" y="4953000"/>
            <a:ext cx="5334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C9E86-A6B5-4715-B279-6FA1652ACBF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Continue</a:t>
            </a:r>
            <a:endParaRPr/>
          </a:p>
        </p:txBody>
      </p:sp>
      <p:sp>
        <p:nvSpPr>
          <p:cNvPr id="30723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4. Type “drug_use” under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Target Variable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5. Type “0” under Numeric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Expression. 0 means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Non-use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6.  Click If button. </a:t>
            </a:r>
          </a:p>
        </p:txBody>
      </p:sp>
      <p:pic>
        <p:nvPicPr>
          <p:cNvPr id="30724" name="Picture 5" descr="compute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609600"/>
            <a:ext cx="46482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4191000" y="5486400"/>
            <a:ext cx="4572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4114800" y="1447800"/>
            <a:ext cx="4572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5562600" y="1524000"/>
            <a:ext cx="4572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7A7F5-1F47-4FA4-8A9F-B577371FF5C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Continue</a:t>
            </a:r>
            <a:endParaRPr/>
          </a:p>
        </p:txBody>
      </p:sp>
      <p:sp>
        <p:nvSpPr>
          <p:cNvPr id="3174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7. With help of that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Arrow button, type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1800" b="1" smtClean="0">
                <a:solidFill>
                  <a:srgbClr val="FFFF00"/>
                </a:solidFill>
              </a:rPr>
              <a:t>Q30= 1 &amp; Q41 = 1 &amp; Q47= 1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then click Continue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8. Do the same thing for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Use, but the numeric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expression is different: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1800" b="1" smtClean="0">
                <a:solidFill>
                  <a:srgbClr val="FFFF00"/>
                </a:solidFill>
              </a:rPr>
              <a:t>Q30&gt; 1 | Q41&gt; 1 | Q47&gt;1</a:t>
            </a:r>
          </a:p>
          <a:p>
            <a:pPr eaLnBrk="1" hangingPunct="1">
              <a:buFont typeface="Wingdings 2" pitchFamily="18" charset="2"/>
              <a:buNone/>
            </a:pPr>
            <a:endParaRPr lang="en-US" sz="1800" smtClean="0"/>
          </a:p>
          <a:p>
            <a:pPr eaLnBrk="1" hangingPunct="1">
              <a:buFont typeface="Wingdings 2" pitchFamily="18" charset="2"/>
              <a:buNone/>
            </a:pPr>
            <a:endParaRPr lang="en-US" sz="1800" smtClean="0"/>
          </a:p>
        </p:txBody>
      </p:sp>
      <p:pic>
        <p:nvPicPr>
          <p:cNvPr id="31748" name="Picture 5" descr="compute0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685800"/>
            <a:ext cx="502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5029200" y="1447800"/>
            <a:ext cx="609600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5410200" y="1828800"/>
            <a:ext cx="4572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5638800" y="3657600"/>
            <a:ext cx="4572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loud 10"/>
          <p:cNvSpPr/>
          <p:nvPr/>
        </p:nvSpPr>
        <p:spPr>
          <a:xfrm>
            <a:off x="5029200" y="4038600"/>
            <a:ext cx="1295400" cy="533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AND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6248400" y="3657600"/>
            <a:ext cx="533400" cy="3810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loud 14"/>
          <p:cNvSpPr/>
          <p:nvPr/>
        </p:nvSpPr>
        <p:spPr>
          <a:xfrm>
            <a:off x="6477000" y="4038600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OR</a:t>
            </a:r>
          </a:p>
        </p:txBody>
      </p:sp>
      <p:cxnSp>
        <p:nvCxnSpPr>
          <p:cNvPr id="14" name="Curved Connector 13"/>
          <p:cNvCxnSpPr/>
          <p:nvPr/>
        </p:nvCxnSpPr>
        <p:spPr>
          <a:xfrm flipV="1">
            <a:off x="1600200" y="1828800"/>
            <a:ext cx="3733800" cy="304800"/>
          </a:xfrm>
          <a:prstGeom prst="curvedConnector3">
            <a:avLst>
              <a:gd name="adj1" fmla="val 50000"/>
            </a:avLst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5562600" y="6096000"/>
            <a:ext cx="4572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3D783-7600-4BD5-BBE7-23A071F9082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smtClean="0"/>
              <a:t>9. Click OK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smtClean="0"/>
              <a:t>10. After click OK,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smtClean="0"/>
              <a:t>a small window asks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smtClean="0"/>
              <a:t>if you want to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smtClean="0"/>
              <a:t>change existing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smtClean="0"/>
              <a:t>variable because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smtClean="0"/>
              <a:t>drug_use was already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smtClean="0"/>
              <a:t>created when you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smtClean="0"/>
              <a:t>first define non-use.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smtClean="0"/>
              <a:t>11. Click ok.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Continue</a:t>
            </a:r>
            <a:endParaRPr/>
          </a:p>
        </p:txBody>
      </p:sp>
      <p:pic>
        <p:nvPicPr>
          <p:cNvPr id="32772" name="Picture 3" descr="compute0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28600"/>
            <a:ext cx="546576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5400000" flipH="1" flipV="1">
            <a:off x="3810000" y="5410200"/>
            <a:ext cx="4572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4876800" y="1143000"/>
            <a:ext cx="4572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5" name="Picture 6" descr="compute0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733800"/>
            <a:ext cx="2400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6096000" y="4800600"/>
            <a:ext cx="4572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endCxn id="31751" idx="1"/>
          </p:cNvCxnSpPr>
          <p:nvPr/>
        </p:nvCxnSpPr>
        <p:spPr>
          <a:xfrm>
            <a:off x="2133600" y="2743200"/>
            <a:ext cx="3429000" cy="1585913"/>
          </a:xfrm>
          <a:prstGeom prst="curvedConnector3">
            <a:avLst>
              <a:gd name="adj1" fmla="val 50000"/>
            </a:avLst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33540-86F5-4B76-A5F1-9DF909641CD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Compute variables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Example 2. Create a new variable </a:t>
            </a:r>
            <a:r>
              <a:rPr lang="en-US" dirty="0" err="1" smtClean="0"/>
              <a:t>drug_N</a:t>
            </a:r>
            <a:r>
              <a:rPr lang="en-US" dirty="0" smtClean="0"/>
              <a:t> that assesses total number of drugs that adolescents used during the last 30 days.</a:t>
            </a:r>
          </a:p>
          <a:p>
            <a:pPr marL="881063" lvl="1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dirty="0" smtClean="0"/>
              <a:t>Use Q30 (cigarettes), 41 (alcohol), 47 (marijuana), and 50 (cocaine). The number of drugs used should be between 0 and 4.</a:t>
            </a:r>
          </a:p>
          <a:p>
            <a:pPr marL="881063" lvl="1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dirty="0" smtClean="0"/>
              <a:t>First, recode all four variables into two categories: 0 = non-use (0 days), 1 = use (at least 1 day/time) </a:t>
            </a:r>
          </a:p>
          <a:p>
            <a:pPr marL="881063" lvl="1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dirty="0" smtClean="0"/>
              <a:t>Four variables have 6 or 7 categories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Continue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0652F-C03A-4F13-AE44-47D4C6501E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 use 2009 Youth Risk Behavior Surveillance System (YRBSS, CDC) as an example.</a:t>
            </a:r>
          </a:p>
          <a:p>
            <a:pPr lvl="1"/>
            <a:r>
              <a:rPr lang="en-US" smtClean="0"/>
              <a:t>YRBSS monitors priority health-risk behaviors and the prevalence of obesity and asthma among youth and young adults.  </a:t>
            </a:r>
          </a:p>
          <a:p>
            <a:pPr lvl="1"/>
            <a:r>
              <a:rPr lang="en-US" smtClean="0"/>
              <a:t>The target population is high school students</a:t>
            </a:r>
          </a:p>
          <a:p>
            <a:pPr lvl="1"/>
            <a:r>
              <a:rPr lang="en-US" smtClean="0"/>
              <a:t>Multiple health behaviors include drinking, smoking, exercise, eating habits, etc. </a:t>
            </a:r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Data used in the workshop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3DA12-CF7D-4CA0-955D-64A2E0CE1F8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smtClean="0"/>
              <a:t>4. Recode four  variables: 1 (old) = 0 (new), 2-6/7 (old) = 1 (New).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smtClean="0"/>
              <a:t>5. Then select Transform           Compute  Variable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Continue</a:t>
            </a:r>
            <a:endParaRPr/>
          </a:p>
        </p:txBody>
      </p:sp>
      <p:pic>
        <p:nvPicPr>
          <p:cNvPr id="34820" name="Picture 3" descr="recoding0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895600"/>
            <a:ext cx="5867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5400000" flipH="1" flipV="1">
            <a:off x="1600200" y="5410200"/>
            <a:ext cx="4572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962400" y="2590800"/>
            <a:ext cx="5334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DDFB4-9019-48B5-A78A-D05392E1739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000" smtClean="0"/>
              <a:t>6. Type drug_N under Target Variable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smtClean="0"/>
              <a:t>7. Numeric Expression: SUM (Q30r,Q41r,Q47r,Q50r)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smtClean="0"/>
              <a:t>8. Click OK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/>
              <a:t>Continue</a:t>
            </a:r>
            <a:endParaRPr/>
          </a:p>
        </p:txBody>
      </p:sp>
      <p:pic>
        <p:nvPicPr>
          <p:cNvPr id="35844" name="Picture 3" descr="compute0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590800"/>
            <a:ext cx="6019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5400000" flipH="1" flipV="1">
            <a:off x="4343400" y="3200400"/>
            <a:ext cx="4572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2133600" y="3200400"/>
            <a:ext cx="4572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6477000" y="4267200"/>
            <a:ext cx="381000" cy="2286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6477000" y="5638800"/>
            <a:ext cx="4572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6019800" y="4876800"/>
            <a:ext cx="4572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3886200" y="6248400"/>
            <a:ext cx="4572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01C1B-A04E-496D-8EF1-8812BCA5257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Compute variables</a:t>
            </a:r>
          </a:p>
          <a:p>
            <a:pPr lvl="1"/>
            <a:r>
              <a:rPr lang="en-US" smtClean="0"/>
              <a:t>Example 3: Convert string variable into numeric variable </a:t>
            </a:r>
          </a:p>
          <a:p>
            <a:pPr lvl="1"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Continue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094F3B-93B0-4D82-8F2F-645D053E4EF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36869" name="Picture 4" descr="recoding0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362200"/>
            <a:ext cx="53133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3657600" y="6096000"/>
            <a:ext cx="4572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5029200" y="3048000"/>
            <a:ext cx="4572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3400" y="2514600"/>
            <a:ext cx="27432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en-US" dirty="0"/>
              <a:t>Enter 1 at Numeric Expression.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dirty="0"/>
              <a:t>Click If button and type Q2 = ‘Female’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dirty="0"/>
              <a:t>Then click Ok.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dirty="0"/>
              <a:t>Enter 2 at Numeric Expression.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dirty="0"/>
              <a:t>Click If button and type Q2 = ‘Male’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dirty="0"/>
              <a:t>Then click Ok</a:t>
            </a:r>
          </a:p>
          <a:p>
            <a:pPr marL="342900" indent="-342900" algn="ctr">
              <a:buFontTx/>
              <a:buAutoNum type="arabicPeriod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72000"/>
          </a:xfrm>
        </p:spPr>
        <p:txBody>
          <a:bodyPr/>
          <a:lstStyle/>
          <a:p>
            <a:pPr eaLnBrk="1" hangingPunct="1"/>
            <a:r>
              <a:rPr lang="en-US" sz="2000" smtClean="0"/>
              <a:t>Sort cases by variables: Data           Sort Cases </a:t>
            </a:r>
          </a:p>
          <a:p>
            <a:pPr eaLnBrk="1" hangingPunct="1"/>
            <a:r>
              <a:rPr lang="en-US" sz="2000" smtClean="0"/>
              <a:t>You can use Sort Cases to find missing. 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/>
              <a:t>Sort and select cases</a:t>
            </a:r>
            <a:endParaRPr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4724400" y="4724400"/>
            <a:ext cx="4572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886200" y="1676400"/>
            <a:ext cx="5334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4" name="Picture 6" descr="sort0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09800"/>
            <a:ext cx="8001000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 descr="sort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895600"/>
            <a:ext cx="36195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6553200" y="3733800"/>
            <a:ext cx="4572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685800" y="3200400"/>
            <a:ext cx="4572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2D4E8-C6CB-4C6D-B22B-6E87CA96746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Select cases</a:t>
            </a:r>
          </a:p>
          <a:p>
            <a:pPr lvl="1" eaLnBrk="1" hangingPunct="1">
              <a:defRPr/>
            </a:pPr>
            <a:r>
              <a:rPr lang="en-US" dirty="0" smtClean="0"/>
              <a:t>Example 1. Select Females for analysis.</a:t>
            </a:r>
          </a:p>
          <a:p>
            <a:pPr marL="881063" lvl="1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Go to Data           Select Cases</a:t>
            </a:r>
          </a:p>
          <a:p>
            <a:pPr marL="881063" lvl="1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Under Select: check the second one</a:t>
            </a:r>
          </a:p>
          <a:p>
            <a:pPr marL="881063" lvl="1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Click If button</a:t>
            </a:r>
          </a:p>
          <a:p>
            <a:pPr marL="514350" indent="-514350"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/>
              <a:t>Sort and select cases</a:t>
            </a:r>
            <a:endParaRPr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971800" y="2667000"/>
            <a:ext cx="5334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7" name="Picture 4" descr="select cas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276600"/>
            <a:ext cx="43910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5486400" y="3962400"/>
            <a:ext cx="4572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6324600" y="3962400"/>
            <a:ext cx="3810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9386-1EF5-4E40-8A7E-75D9CD4A565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4. Q2 (gender) = 1,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1 means Female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5. Click Continue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6. Click Ok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/>
              <a:t>Continue</a:t>
            </a:r>
            <a:endParaRPr/>
          </a:p>
        </p:txBody>
      </p:sp>
      <p:pic>
        <p:nvPicPr>
          <p:cNvPr id="39940" name="Picture 6" descr="select cases0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685800"/>
            <a:ext cx="5257800" cy="55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5400000" flipH="1" flipV="1">
            <a:off x="3124200" y="3657600"/>
            <a:ext cx="4572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loud Callout 13"/>
          <p:cNvSpPr/>
          <p:nvPr/>
        </p:nvSpPr>
        <p:spPr>
          <a:xfrm>
            <a:off x="1295400" y="3810000"/>
            <a:ext cx="19812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Unselected cases : </a:t>
            </a:r>
          </a:p>
          <a:p>
            <a:pPr algn="ctr">
              <a:defRPr/>
            </a:pPr>
            <a:r>
              <a:rPr lang="en-US" dirty="0"/>
              <a:t>Q2 = 2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95600" y="4953000"/>
            <a:ext cx="6096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65790-2615-4F55-B321-0ECD89E602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39945" name="Picture 12" descr="select cases0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295400"/>
            <a:ext cx="44958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>
          <a:xfrm rot="5400000" flipH="1" flipV="1">
            <a:off x="5486400" y="5943600"/>
            <a:ext cx="4572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>
            <a:off x="2438400" y="1981200"/>
            <a:ext cx="3276600" cy="76200"/>
          </a:xfrm>
          <a:prstGeom prst="curvedConnector3">
            <a:avLst>
              <a:gd name="adj1" fmla="val 50000"/>
            </a:avLst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7. You will see a new variable: filter_$ (Variable view)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/>
              <a:t>Sort and select cases</a:t>
            </a:r>
            <a:endParaRPr/>
          </a:p>
        </p:txBody>
      </p:sp>
      <p:pic>
        <p:nvPicPr>
          <p:cNvPr id="40964" name="Picture 3" descr="select cases0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812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5400000" flipH="1" flipV="1">
            <a:off x="952500" y="4762500"/>
            <a:ext cx="457200" cy="2286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1333500" y="6057900"/>
            <a:ext cx="381000" cy="1524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D252D-4803-4D9E-BFED-258F7CBCB44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Select cases</a:t>
            </a:r>
          </a:p>
          <a:p>
            <a:pPr lvl="1" eaLnBrk="1" hangingPunct="1">
              <a:defRPr/>
            </a:pPr>
            <a:r>
              <a:rPr lang="en-US" sz="1800" dirty="0" smtClean="0"/>
              <a:t>Example 2. Select cases who used any of cigarettes, alcohol, and marijuana during the last 30 days. </a:t>
            </a:r>
          </a:p>
          <a:p>
            <a:pPr marL="881063" lvl="1" indent="-514350" eaLnBrk="1" hangingPunct="1">
              <a:buFont typeface="Wingdings 2" pitchFamily="18" charset="2"/>
              <a:buAutoNum type="arabicPeriod"/>
              <a:defRPr/>
            </a:pPr>
            <a:r>
              <a:rPr lang="en-US" sz="1800" dirty="0" smtClean="0"/>
              <a:t>Data            Select Cases</a:t>
            </a:r>
          </a:p>
          <a:p>
            <a:pPr marL="881063" lvl="1" indent="-514350" eaLnBrk="1" hangingPunct="1">
              <a:buFont typeface="Wingdings 2" pitchFamily="18" charset="2"/>
              <a:buAutoNum type="arabicPeriod"/>
              <a:defRPr/>
            </a:pPr>
            <a:r>
              <a:rPr lang="en-US" sz="1800" dirty="0" smtClean="0"/>
              <a:t>Click If button</a:t>
            </a:r>
          </a:p>
          <a:p>
            <a:pPr marL="881063" lvl="1" indent="-514350" eaLnBrk="1" hangingPunct="1">
              <a:buFont typeface="Wingdings 2" pitchFamily="18" charset="2"/>
              <a:buAutoNum type="arabicPeriod"/>
              <a:defRPr/>
            </a:pPr>
            <a:r>
              <a:rPr lang="fr-FR" sz="1800" dirty="0" smtClean="0"/>
              <a:t>Type Q30  &gt; 1 | Q41 &gt; 1 | Q47 &gt; 1, click Continue</a:t>
            </a:r>
          </a:p>
          <a:p>
            <a:pPr marL="514350" indent="-514350" eaLnBrk="1" hangingPunct="1">
              <a:buFont typeface="Wingdings 2" pitchFamily="18" charset="2"/>
              <a:buNone/>
              <a:defRPr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/>
              <a:t>Sort and select cases</a:t>
            </a:r>
            <a:endParaRPr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81200" y="2667000"/>
            <a:ext cx="5334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2AA5B-FFB0-4E1E-AF21-60BE1819FD4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41990" name="Picture 7" descr="select cases0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505200"/>
            <a:ext cx="64182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3695700" y="4076700"/>
            <a:ext cx="457200" cy="2286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733800" y="6477000"/>
            <a:ext cx="457200" cy="2286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Descriptive statistics</a:t>
            </a:r>
          </a:p>
          <a:p>
            <a:pPr lvl="1" eaLnBrk="1" hangingPunct="1">
              <a:defRPr/>
            </a:pPr>
            <a:r>
              <a:rPr lang="en-US" dirty="0" smtClean="0"/>
              <a:t>Purposes: </a:t>
            </a:r>
          </a:p>
          <a:p>
            <a:pPr marL="881063" lvl="1" indent="-514350" eaLnBrk="1" hangingPunct="1">
              <a:buFont typeface="Wingdings 2" pitchFamily="18" charset="2"/>
              <a:buAutoNum type="arabicPeriod"/>
              <a:defRPr/>
            </a:pPr>
            <a:r>
              <a:rPr lang="en-US" dirty="0" smtClean="0"/>
              <a:t>Find wrong entries</a:t>
            </a:r>
          </a:p>
          <a:p>
            <a:pPr marL="881063" lvl="1" indent="-514350" eaLnBrk="1" hangingPunct="1">
              <a:buFont typeface="Wingdings 2" pitchFamily="18" charset="2"/>
              <a:buAutoNum type="arabicPeriod"/>
              <a:defRPr/>
            </a:pPr>
            <a:r>
              <a:rPr lang="en-US" dirty="0" smtClean="0"/>
              <a:t>Have basic knowledge about the sample and targeted variables in a study</a:t>
            </a:r>
          </a:p>
          <a:p>
            <a:pPr marL="881063" lvl="1" indent="-514350" eaLnBrk="1" hangingPunct="1">
              <a:buFont typeface="Wingdings 2" pitchFamily="18" charset="2"/>
              <a:buAutoNum type="arabicPeriod"/>
              <a:defRPr/>
            </a:pPr>
            <a:r>
              <a:rPr lang="en-US" dirty="0" smtClean="0"/>
              <a:t>Summarize data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dirty="0" smtClean="0"/>
              <a:t>Analyze         Descriptive statistics        Frequency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/>
              <a:t>Basic statistical analysis</a:t>
            </a:r>
            <a:endParaRPr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676400" y="4724400"/>
            <a:ext cx="5334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334000" y="4724400"/>
            <a:ext cx="5334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AD9FD-1816-4DFF-B243-E8AB31A281B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Content Placeholder 3" descr="frequency01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447800"/>
            <a:ext cx="4314825" cy="27527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/>
              <a:t>Continue</a:t>
            </a:r>
            <a:endParaRPr/>
          </a:p>
        </p:txBody>
      </p:sp>
      <p:pic>
        <p:nvPicPr>
          <p:cNvPr id="44036" name="Picture 4" descr="frequency0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914400"/>
            <a:ext cx="38766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3505200" y="1981200"/>
            <a:ext cx="3810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95800" y="2895600"/>
            <a:ext cx="457200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5753100" y="4610100"/>
            <a:ext cx="457200" cy="2286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63097-843B-46C7-B85A-3C7AE760CF0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44041" name="Picture 8" descr="char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257675"/>
            <a:ext cx="23241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urved Connector 12"/>
          <p:cNvCxnSpPr/>
          <p:nvPr/>
        </p:nvCxnSpPr>
        <p:spPr>
          <a:xfrm rot="5400000">
            <a:off x="3162300" y="3086100"/>
            <a:ext cx="2133600" cy="381000"/>
          </a:xfrm>
          <a:prstGeom prst="curvedConnector3">
            <a:avLst>
              <a:gd name="adj1" fmla="val 50000"/>
            </a:avLst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Data view</a:t>
            </a:r>
          </a:p>
          <a:p>
            <a:pPr lvl="1"/>
            <a:r>
              <a:rPr lang="en-US" smtClean="0"/>
              <a:t>The place to enter data</a:t>
            </a:r>
          </a:p>
          <a:p>
            <a:pPr lvl="1"/>
            <a:r>
              <a:rPr lang="en-US" smtClean="0"/>
              <a:t>Columns: variables</a:t>
            </a:r>
          </a:p>
          <a:p>
            <a:pPr lvl="1"/>
            <a:r>
              <a:rPr lang="en-US" smtClean="0"/>
              <a:t>Rows: records</a:t>
            </a:r>
          </a:p>
          <a:p>
            <a:r>
              <a:rPr lang="en-US" smtClean="0"/>
              <a:t>Variable view</a:t>
            </a:r>
          </a:p>
          <a:p>
            <a:pPr lvl="1"/>
            <a:r>
              <a:rPr lang="en-US" smtClean="0"/>
              <a:t>The place to enter variables</a:t>
            </a:r>
          </a:p>
          <a:p>
            <a:pPr lvl="1"/>
            <a:r>
              <a:rPr lang="en-US" smtClean="0"/>
              <a:t>List of all variables</a:t>
            </a:r>
          </a:p>
          <a:p>
            <a:pPr lvl="1"/>
            <a:r>
              <a:rPr lang="en-US" smtClean="0"/>
              <a:t>Characteristics of all variables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SPSS interface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C7514-75CD-4BC0-8DC2-667EAEB040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Content Placeholder 3" descr="frequency03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371600"/>
            <a:ext cx="8458200" cy="5181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/>
              <a:t>Frequency table</a:t>
            </a:r>
            <a:endParaRPr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371600" y="5638800"/>
            <a:ext cx="3810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143000" y="4343400"/>
            <a:ext cx="4572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0A30F-8C90-4B79-8CED-6E2989A9029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Content Placeholder 3" descr="frequency04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914400"/>
            <a:ext cx="8686800" cy="6172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5029200" y="1676400"/>
            <a:ext cx="3810000" cy="510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defRPr/>
            </a:pPr>
            <a:endParaRPr lang="en-US" sz="1200" dirty="0"/>
          </a:p>
          <a:p>
            <a:pPr marL="342900" indent="-342900">
              <a:defRPr/>
            </a:pP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1. </a:t>
            </a:r>
            <a:r>
              <a:rPr lang="en-US" sz="1600" i="1" dirty="0" err="1">
                <a:solidFill>
                  <a:schemeClr val="tx2">
                    <a:lumMod val="25000"/>
                  </a:schemeClr>
                </a:solidFill>
              </a:rPr>
              <a:t>Skewness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: a measure of the </a:t>
            </a:r>
          </a:p>
          <a:p>
            <a:pPr marL="342900" indent="-342900">
              <a:defRPr/>
            </a:pP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asymmetry of a distribution.</a:t>
            </a:r>
          </a:p>
          <a:p>
            <a:pPr marL="342900" indent="-342900">
              <a:defRPr/>
            </a:pP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The normal distribution is</a:t>
            </a:r>
          </a:p>
          <a:p>
            <a:pPr marL="228600" indent="-228600">
              <a:defRPr/>
            </a:pP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symmetric and has a </a:t>
            </a:r>
            <a:r>
              <a:rPr lang="en-US" sz="1600" dirty="0" err="1">
                <a:solidFill>
                  <a:schemeClr val="tx2">
                    <a:lumMod val="25000"/>
                  </a:schemeClr>
                </a:solidFill>
              </a:rPr>
              <a:t>skewness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</a:p>
          <a:p>
            <a:pPr marL="228600" indent="-228600">
              <a:defRPr/>
            </a:pP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value of zero. </a:t>
            </a:r>
          </a:p>
          <a:p>
            <a:pPr marL="228600" indent="-228600">
              <a:defRPr/>
            </a:pPr>
            <a:r>
              <a:rPr lang="en-US" sz="1600" i="1" dirty="0">
                <a:solidFill>
                  <a:schemeClr val="tx2">
                    <a:lumMod val="25000"/>
                  </a:schemeClr>
                </a:solidFill>
              </a:rPr>
              <a:t>Positive </a:t>
            </a:r>
            <a:r>
              <a:rPr lang="en-US" sz="1600" i="1" dirty="0" err="1">
                <a:solidFill>
                  <a:schemeClr val="tx2">
                    <a:lumMod val="25000"/>
                  </a:schemeClr>
                </a:solidFill>
              </a:rPr>
              <a:t>skewness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:  a long right tail. </a:t>
            </a:r>
          </a:p>
          <a:p>
            <a:pPr marL="228600" indent="-228600">
              <a:defRPr/>
            </a:pPr>
            <a:r>
              <a:rPr lang="en-US" sz="1600" i="1" dirty="0">
                <a:solidFill>
                  <a:schemeClr val="tx2">
                    <a:lumMod val="25000"/>
                  </a:schemeClr>
                </a:solidFill>
              </a:rPr>
              <a:t>Negative </a:t>
            </a:r>
            <a:r>
              <a:rPr lang="en-US" sz="1600" i="1" dirty="0" err="1">
                <a:solidFill>
                  <a:schemeClr val="tx2">
                    <a:lumMod val="25000"/>
                  </a:schemeClr>
                </a:solidFill>
              </a:rPr>
              <a:t>skewness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: a long left tail. </a:t>
            </a:r>
          </a:p>
          <a:p>
            <a:pPr marL="228600" indent="-228600">
              <a:defRPr/>
            </a:pP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Departure from symmetry : a</a:t>
            </a:r>
          </a:p>
          <a:p>
            <a:pPr marL="228600" indent="-228600">
              <a:defRPr/>
            </a:pPr>
            <a:r>
              <a:rPr lang="en-US" sz="1600" dirty="0" err="1">
                <a:solidFill>
                  <a:schemeClr val="tx2">
                    <a:lumMod val="25000"/>
                  </a:schemeClr>
                </a:solidFill>
              </a:rPr>
              <a:t>skewness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 value more than twice </a:t>
            </a:r>
          </a:p>
          <a:p>
            <a:pPr marL="228600" indent="-228600">
              <a:defRPr/>
            </a:pP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its standard error.</a:t>
            </a:r>
          </a:p>
          <a:p>
            <a:pPr marL="228600" indent="-228600">
              <a:defRPr/>
            </a:pP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2. </a:t>
            </a:r>
            <a:r>
              <a:rPr lang="en-US" sz="1600" i="1" dirty="0">
                <a:solidFill>
                  <a:schemeClr val="tx2">
                    <a:lumMod val="25000"/>
                  </a:schemeClr>
                </a:solidFill>
              </a:rPr>
              <a:t>Kurtosis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: A measure of the extent</a:t>
            </a:r>
          </a:p>
          <a:p>
            <a:pPr marL="228600" indent="-228600">
              <a:defRPr/>
            </a:pP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to which observations cluster around </a:t>
            </a:r>
          </a:p>
          <a:p>
            <a:pPr marL="228600" indent="-228600">
              <a:defRPr/>
            </a:pP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a central point. For a normal </a:t>
            </a:r>
          </a:p>
          <a:p>
            <a:pPr marL="228600" indent="-228600">
              <a:defRPr/>
            </a:pP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distribution, the value of the kurtosis </a:t>
            </a:r>
          </a:p>
          <a:p>
            <a:pPr marL="228600" indent="-228600">
              <a:defRPr/>
            </a:pP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statistic is zero. </a:t>
            </a:r>
            <a:r>
              <a:rPr lang="en-US" sz="1600" i="1" dirty="0">
                <a:solidFill>
                  <a:schemeClr val="tx2">
                    <a:lumMod val="25000"/>
                  </a:schemeClr>
                </a:solidFill>
              </a:rPr>
              <a:t>Leptokurtic 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data </a:t>
            </a:r>
          </a:p>
          <a:p>
            <a:pPr marL="228600" indent="-228600">
              <a:defRPr/>
            </a:pP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values are more peaked, whereas </a:t>
            </a:r>
          </a:p>
          <a:p>
            <a:pPr marL="228600" indent="-228600">
              <a:defRPr/>
            </a:pPr>
            <a:r>
              <a:rPr lang="en-US" sz="1600" i="1" dirty="0" err="1">
                <a:solidFill>
                  <a:schemeClr val="tx2">
                    <a:lumMod val="25000"/>
                  </a:schemeClr>
                </a:solidFill>
              </a:rPr>
              <a:t>platykurtic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 data values are flatter and </a:t>
            </a:r>
          </a:p>
          <a:p>
            <a:pPr marL="228600" indent="-228600">
              <a:defRPr/>
            </a:pP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more dispersed along the </a:t>
            </a:r>
            <a:r>
              <a:rPr lang="en-US" sz="1600" i="1" dirty="0">
                <a:solidFill>
                  <a:schemeClr val="tx2">
                    <a:lumMod val="25000"/>
                  </a:schemeClr>
                </a:solidFill>
              </a:rPr>
              <a:t>X 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axis. </a:t>
            </a:r>
          </a:p>
          <a:p>
            <a:pPr marL="228600" indent="-228600">
              <a:buFontTx/>
              <a:buAutoNum type="arabicPeriod"/>
              <a:defRPr/>
            </a:pPr>
            <a:endParaRPr lang="en-US" sz="1200" dirty="0"/>
          </a:p>
          <a:p>
            <a:pPr marL="228600" indent="-228600">
              <a:buFontTx/>
              <a:buAutoNum type="arabicPeriod"/>
              <a:defRPr/>
            </a:pP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42284-01C5-45BC-BBAF-B1F36E125AE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cxnSp>
        <p:nvCxnSpPr>
          <p:cNvPr id="9" name="Curved Connector 8"/>
          <p:cNvCxnSpPr/>
          <p:nvPr/>
        </p:nvCxnSpPr>
        <p:spPr>
          <a:xfrm rot="5400000" flipH="1" flipV="1">
            <a:off x="1638300" y="3924300"/>
            <a:ext cx="1524000" cy="685800"/>
          </a:xfrm>
          <a:prstGeom prst="curvedConnector3">
            <a:avLst>
              <a:gd name="adj1" fmla="val 50000"/>
            </a:avLst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676400" y="5029200"/>
            <a:ext cx="1143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Normal Curve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9D767-9CBE-4E22-BF03-8C7D4FA5F63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27667" y="2967335"/>
            <a:ext cx="428867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7662" y="2967335"/>
            <a:ext cx="4288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THANK YOU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 need a code book/scoring guide</a:t>
            </a:r>
          </a:p>
          <a:p>
            <a:pPr eaLnBrk="1" hangingPunct="1"/>
            <a:r>
              <a:rPr lang="en-US" smtClean="0"/>
              <a:t>You give ID number for each case (NOT real identification numbers of your subjects) if you use paper survey.</a:t>
            </a:r>
          </a:p>
          <a:p>
            <a:pPr eaLnBrk="1" hangingPunct="1"/>
            <a:r>
              <a:rPr lang="en-US" smtClean="0"/>
              <a:t>If you use online survey, you need something to identify your cases.</a:t>
            </a:r>
          </a:p>
          <a:p>
            <a:pPr eaLnBrk="1" hangingPunct="1"/>
            <a:r>
              <a:rPr lang="en-US" smtClean="0"/>
              <a:t>You also can use Excel to do data entry.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Before the data entry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D502D-0BE5-4FEF-84E3-F9F8554D9B6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Example of a code book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72F7F-4E5A-4157-BD20-B0ECB3B724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44" name="Content Placeholder 21" descr="code book03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295400"/>
            <a:ext cx="7531100" cy="4876800"/>
          </a:xfrm>
        </p:spPr>
      </p:pic>
      <p:sp>
        <p:nvSpPr>
          <p:cNvPr id="24" name="Flowchart: Punched Tape 23"/>
          <p:cNvSpPr/>
          <p:nvPr/>
        </p:nvSpPr>
        <p:spPr>
          <a:xfrm>
            <a:off x="4191000" y="4495800"/>
            <a:ext cx="3657600" cy="1676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002060"/>
                </a:solidFill>
              </a:rPr>
              <a:t>A code book is about how you code your variables.  What are in code book?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>
                <a:solidFill>
                  <a:srgbClr val="002060"/>
                </a:solidFill>
              </a:rPr>
              <a:t>Variable names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>
                <a:solidFill>
                  <a:srgbClr val="002060"/>
                </a:solidFill>
              </a:rPr>
              <a:t>Values for each response option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>
                <a:solidFill>
                  <a:srgbClr val="002060"/>
                </a:solidFill>
              </a:rPr>
              <a:t>How to recode variables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3" descr="spss window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447800"/>
            <a:ext cx="8305800" cy="4876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Enter data in SPSS 19.0</a:t>
            </a:r>
            <a:endParaRPr/>
          </a:p>
        </p:txBody>
      </p:sp>
      <p:cxnSp>
        <p:nvCxnSpPr>
          <p:cNvPr id="8" name="Straight Arrow Connector 7"/>
          <p:cNvCxnSpPr>
            <a:stCxn id="9" idx="2"/>
          </p:cNvCxnSpPr>
          <p:nvPr/>
        </p:nvCxnSpPr>
        <p:spPr>
          <a:xfrm rot="10800000">
            <a:off x="990600" y="2057400"/>
            <a:ext cx="838200" cy="762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828800" y="2438400"/>
            <a:ext cx="1905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Columns: variables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685800" y="4038600"/>
            <a:ext cx="11430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828800" y="3657600"/>
            <a:ext cx="1905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Rows: cases</a:t>
            </a:r>
          </a:p>
        </p:txBody>
      </p:sp>
      <p:cxnSp>
        <p:nvCxnSpPr>
          <p:cNvPr id="19" name="Straight Arrow Connector 18"/>
          <p:cNvCxnSpPr>
            <a:stCxn id="21" idx="4"/>
          </p:cNvCxnSpPr>
          <p:nvPr/>
        </p:nvCxnSpPr>
        <p:spPr>
          <a:xfrm rot="5400000">
            <a:off x="742950" y="5276850"/>
            <a:ext cx="685800" cy="9525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838200" y="4800600"/>
            <a:ext cx="1447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Under Data View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0A876-2344-4ED3-9C54-0FFC4E8AC1D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Enter variables</a:t>
            </a:r>
            <a:endParaRPr/>
          </a:p>
        </p:txBody>
      </p:sp>
      <p:pic>
        <p:nvPicPr>
          <p:cNvPr id="15" name="Content Placeholder 14" descr="variable view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95400"/>
            <a:ext cx="8763000" cy="51054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 rot="5400000">
            <a:off x="990600" y="5638800"/>
            <a:ext cx="533400" cy="5334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838200" y="4953000"/>
            <a:ext cx="1676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r>
              <a:rPr lang="en-US" sz="1400" dirty="0"/>
              <a:t>. Click this Window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15000" y="1981200"/>
            <a:ext cx="31242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600" dirty="0"/>
              <a:t>Click Variable View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600" dirty="0"/>
              <a:t>Type variable name under Name column (e.g. Q01).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chemeClr val="bg2">
                    <a:lumMod val="75000"/>
                  </a:schemeClr>
                </a:solidFill>
              </a:rPr>
              <a:t>NOTE: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Variable name can be 64 bytes long, and the first character must be a letter or one of the characters @, #, or $.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en-US" sz="1600" dirty="0"/>
              <a:t>Type: Numeric, string, etc.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en-US" sz="1600" dirty="0"/>
              <a:t>Label: description of variables.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endParaRPr lang="en-US" sz="16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dirty="0"/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dirty="0"/>
          </a:p>
        </p:txBody>
      </p:sp>
      <p:cxnSp>
        <p:nvCxnSpPr>
          <p:cNvPr id="21" name="Straight Arrow Connector 20"/>
          <p:cNvCxnSpPr>
            <a:stCxn id="23" idx="0"/>
          </p:cNvCxnSpPr>
          <p:nvPr/>
        </p:nvCxnSpPr>
        <p:spPr>
          <a:xfrm rot="16200000" flipV="1">
            <a:off x="647700" y="2095500"/>
            <a:ext cx="838200" cy="304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04800" y="2667000"/>
            <a:ext cx="1828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2. Type variable name</a:t>
            </a:r>
          </a:p>
        </p:txBody>
      </p:sp>
      <p:cxnSp>
        <p:nvCxnSpPr>
          <p:cNvPr id="25" name="Straight Arrow Connector 24"/>
          <p:cNvCxnSpPr>
            <a:stCxn id="27" idx="0"/>
          </p:cNvCxnSpPr>
          <p:nvPr/>
        </p:nvCxnSpPr>
        <p:spPr>
          <a:xfrm rot="16200000" flipV="1">
            <a:off x="1485900" y="1714500"/>
            <a:ext cx="1371600" cy="16002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057400" y="3200400"/>
            <a:ext cx="1828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3. Type: numeric or string</a:t>
            </a:r>
          </a:p>
        </p:txBody>
      </p:sp>
      <p:sp>
        <p:nvSpPr>
          <p:cNvPr id="34" name="Oval 33"/>
          <p:cNvSpPr/>
          <p:nvPr/>
        </p:nvSpPr>
        <p:spPr>
          <a:xfrm>
            <a:off x="3505200" y="2590800"/>
            <a:ext cx="1905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4. Description of variable</a:t>
            </a:r>
          </a:p>
        </p:txBody>
      </p:sp>
      <p:cxnSp>
        <p:nvCxnSpPr>
          <p:cNvPr id="38" name="Straight Arrow Connector 37"/>
          <p:cNvCxnSpPr>
            <a:stCxn id="34" idx="0"/>
          </p:cNvCxnSpPr>
          <p:nvPr/>
        </p:nvCxnSpPr>
        <p:spPr>
          <a:xfrm rot="16200000" flipV="1">
            <a:off x="3181350" y="1314450"/>
            <a:ext cx="762000" cy="17907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9F941-B2AD-4911-8FA2-D55EB186BE8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 descr="variable02 view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371600"/>
            <a:ext cx="8382000" cy="4953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Enter variables</a:t>
            </a:r>
            <a:endParaRPr/>
          </a:p>
        </p:txBody>
      </p:sp>
      <p:pic>
        <p:nvPicPr>
          <p:cNvPr id="13316" name="Picture 8" descr="values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828800"/>
            <a:ext cx="44481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3124200" y="1905000"/>
            <a:ext cx="1066800" cy="4572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8" name="Picture 12" descr="values0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3429000"/>
            <a:ext cx="44386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10800000" flipV="1">
            <a:off x="3200400" y="2895600"/>
            <a:ext cx="914400" cy="685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loud 15"/>
          <p:cNvSpPr/>
          <p:nvPr/>
        </p:nvSpPr>
        <p:spPr>
          <a:xfrm>
            <a:off x="533400" y="2438400"/>
            <a:ext cx="19050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Based on your code book!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93163-F9B6-42A7-ACF7-9952A253CCB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1980</TotalTime>
  <Words>1363</Words>
  <Application>Microsoft Office PowerPoint</Application>
  <PresentationFormat>On-screen Show (4:3)</PresentationFormat>
  <Paragraphs>276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Paper</vt:lpstr>
      <vt:lpstr>PRESENTATION ON SPSS </vt:lpstr>
      <vt:lpstr>What is in this workshop</vt:lpstr>
      <vt:lpstr>Data used in the workshop</vt:lpstr>
      <vt:lpstr>SPSS interface</vt:lpstr>
      <vt:lpstr>Before the data entry</vt:lpstr>
      <vt:lpstr>Example of a code book</vt:lpstr>
      <vt:lpstr>Enter data in SPSS 19.0</vt:lpstr>
      <vt:lpstr>Enter variables</vt:lpstr>
      <vt:lpstr>Enter variables</vt:lpstr>
      <vt:lpstr>Enter cases</vt:lpstr>
      <vt:lpstr>Import data from Excel</vt:lpstr>
      <vt:lpstr>Open Excel files in SPSS</vt:lpstr>
      <vt:lpstr>Import data from CVS file</vt:lpstr>
      <vt:lpstr>Continue</vt:lpstr>
      <vt:lpstr>Continue</vt:lpstr>
      <vt:lpstr>Continue</vt:lpstr>
      <vt:lpstr>Continue</vt:lpstr>
      <vt:lpstr>Continue</vt:lpstr>
      <vt:lpstr>Continue</vt:lpstr>
      <vt:lpstr>Continue</vt:lpstr>
      <vt:lpstr>Clean data after import data files</vt:lpstr>
      <vt:lpstr>Continue</vt:lpstr>
      <vt:lpstr>Variable transformation</vt:lpstr>
      <vt:lpstr>Continue</vt:lpstr>
      <vt:lpstr>Variable transformation</vt:lpstr>
      <vt:lpstr>Continue</vt:lpstr>
      <vt:lpstr>Continue</vt:lpstr>
      <vt:lpstr>Continue</vt:lpstr>
      <vt:lpstr>Continue</vt:lpstr>
      <vt:lpstr>Continue</vt:lpstr>
      <vt:lpstr>Continue</vt:lpstr>
      <vt:lpstr>Continue</vt:lpstr>
      <vt:lpstr>Sort and select cases</vt:lpstr>
      <vt:lpstr>Sort and select cases</vt:lpstr>
      <vt:lpstr>Continue</vt:lpstr>
      <vt:lpstr>Sort and select cases</vt:lpstr>
      <vt:lpstr>Sort and select cases</vt:lpstr>
      <vt:lpstr>Basic statistical analysis</vt:lpstr>
      <vt:lpstr>Continue</vt:lpstr>
      <vt:lpstr>Frequency table</vt:lpstr>
      <vt:lpstr>Slide 41</vt:lpstr>
      <vt:lpstr>Slide 42</vt:lpstr>
    </vt:vector>
  </TitlesOfParts>
  <Company>East Carolina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 for Beginners</dc:title>
  <dc:creator>huibian</dc:creator>
  <cp:lastModifiedBy>MathsDept</cp:lastModifiedBy>
  <cp:revision>223</cp:revision>
  <dcterms:created xsi:type="dcterms:W3CDTF">2011-01-24T13:38:32Z</dcterms:created>
  <dcterms:modified xsi:type="dcterms:W3CDTF">2018-07-04T06:16:35Z</dcterms:modified>
</cp:coreProperties>
</file>