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59" r:id="rId6"/>
    <p:sldId id="25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9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 INDIA AND WORLD BANK 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31169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1192" y="609599"/>
            <a:ext cx="83058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Introductio</a:t>
            </a:r>
            <a:r>
              <a:rPr lang="en-IN" dirty="0" smtClean="0"/>
              <a:t>n </a:t>
            </a:r>
            <a:endParaRPr lang="en-IN" dirty="0" smtClean="0"/>
          </a:p>
          <a:p>
            <a:endParaRPr lang="en-IN" dirty="0"/>
          </a:p>
          <a:p>
            <a:endParaRPr lang="en-IN" dirty="0" smtClean="0"/>
          </a:p>
          <a:p>
            <a:r>
              <a:rPr lang="en-IN" dirty="0" smtClean="0"/>
              <a:t>India’s </a:t>
            </a:r>
            <a:r>
              <a:rPr lang="en-IN" dirty="0" smtClean="0"/>
              <a:t>involvement with the World Bank dates  back to its earlier days .</a:t>
            </a:r>
          </a:p>
          <a:p>
            <a:endParaRPr lang="en-IN" dirty="0"/>
          </a:p>
          <a:p>
            <a:endParaRPr lang="en-IN" dirty="0"/>
          </a:p>
          <a:p>
            <a:r>
              <a:rPr lang="en-IN" dirty="0" smtClean="0"/>
              <a:t>India was one of the </a:t>
            </a:r>
            <a:r>
              <a:rPr lang="en-IN" b="1" dirty="0" smtClean="0"/>
              <a:t>17 countrie</a:t>
            </a:r>
            <a:r>
              <a:rPr lang="en-IN" dirty="0" smtClean="0"/>
              <a:t>s which met in Atlantic City , USA  </a:t>
            </a:r>
            <a:r>
              <a:rPr lang="en-IN" b="1" dirty="0" smtClean="0"/>
              <a:t>in June 1944  </a:t>
            </a:r>
            <a:r>
              <a:rPr lang="en-IN" dirty="0" smtClean="0"/>
              <a:t>to 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prepare the agenda for the </a:t>
            </a:r>
            <a:r>
              <a:rPr lang="en-IN" b="1" dirty="0" smtClean="0"/>
              <a:t>Bretton Woods  Conference </a:t>
            </a:r>
            <a:r>
              <a:rPr lang="en-IN" dirty="0" smtClean="0"/>
              <a:t>, and one of the </a:t>
            </a:r>
            <a:r>
              <a:rPr lang="en-IN" b="1" dirty="0" smtClean="0"/>
              <a:t>44 countries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 which signed the final  Agreement that established the</a:t>
            </a:r>
            <a:r>
              <a:rPr lang="en-IN" b="1" dirty="0" smtClean="0"/>
              <a:t> Bank </a:t>
            </a:r>
            <a:r>
              <a:rPr lang="en-IN" dirty="0" smtClean="0"/>
              <a:t>. </a:t>
            </a:r>
            <a:endParaRPr lang="en-IN" dirty="0"/>
          </a:p>
          <a:p>
            <a:endParaRPr lang="en-IN" dirty="0" smtClean="0"/>
          </a:p>
          <a:p>
            <a:endParaRPr lang="en-IN" dirty="0" smtClean="0"/>
          </a:p>
          <a:p>
            <a:r>
              <a:rPr lang="en-IN" dirty="0" smtClean="0"/>
              <a:t>In fact the name “ </a:t>
            </a:r>
            <a:r>
              <a:rPr lang="en-IN" b="1" dirty="0" smtClean="0"/>
              <a:t>International Bank for Reconstruction and Development </a:t>
            </a:r>
            <a:r>
              <a:rPr lang="en-IN" dirty="0" smtClean="0"/>
              <a:t>“ ( IBRD ) 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Was first suggested by India to the </a:t>
            </a:r>
            <a:r>
              <a:rPr lang="en-IN" b="1" dirty="0" smtClean="0"/>
              <a:t>drafting  Committee </a:t>
            </a:r>
            <a:r>
              <a:rPr lang="en-IN" dirty="0" smtClean="0"/>
              <a:t>“ </a:t>
            </a:r>
          </a:p>
        </p:txBody>
      </p:sp>
    </p:spTree>
    <p:extLst>
      <p:ext uri="{BB962C8B-B14F-4D97-AF65-F5344CB8AC3E}">
        <p14:creationId xmlns:p14="http://schemas.microsoft.com/office/powerpoint/2010/main" val="1106695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81000"/>
            <a:ext cx="83058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/>
              <a:t>The World Bank was established in 1946 as twin institution with the IMF( International Monetary Fund ) as a result of the Bretton Woods Conference .</a:t>
            </a:r>
          </a:p>
          <a:p>
            <a:endParaRPr lang="en-IN" dirty="0"/>
          </a:p>
          <a:p>
            <a:endParaRPr lang="en-IN" dirty="0"/>
          </a:p>
          <a:p>
            <a:r>
              <a:rPr lang="en-IN" dirty="0"/>
              <a:t>It assists reconstruction and development of the needy countries through long and Medium term loans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/>
              <a:t>It pays special attention to the development of under- developed countries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b="1" dirty="0"/>
              <a:t>The World Bank advances loans to the developing countries subject to the following conditions</a:t>
            </a:r>
            <a:r>
              <a:rPr lang="en-IN" dirty="0"/>
              <a:t>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1. The </a:t>
            </a:r>
            <a:r>
              <a:rPr lang="en-IN" dirty="0"/>
              <a:t>overall economy of the borrowing country is soundly operated </a:t>
            </a:r>
          </a:p>
          <a:p>
            <a:endParaRPr lang="en-IN" dirty="0" smtClean="0"/>
          </a:p>
          <a:p>
            <a:r>
              <a:rPr lang="en-IN" dirty="0" smtClean="0"/>
              <a:t>2. If the overall economic plans would reinforce the basic soundness of economy and </a:t>
            </a:r>
          </a:p>
          <a:p>
            <a:endParaRPr lang="en-IN" dirty="0"/>
          </a:p>
          <a:p>
            <a:r>
              <a:rPr lang="en-IN" dirty="0" smtClean="0"/>
              <a:t>3. The Projects which the bank is asked to finance have been carefully prepared and are economically  and financially justified 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47933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4923" y="533400"/>
            <a:ext cx="8153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The World Bank has given a large financial assistance to India for economic development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Special mention may be made of the assistance World Bank has given to India in the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 development of Infrastructure such as </a:t>
            </a:r>
            <a:r>
              <a:rPr lang="en-IN" b="1" dirty="0" smtClean="0"/>
              <a:t>Electric Power , Transport , Communication</a:t>
            </a:r>
            <a:r>
              <a:rPr lang="en-IN" dirty="0" smtClean="0"/>
              <a:t>, </a:t>
            </a:r>
          </a:p>
          <a:p>
            <a:endParaRPr lang="en-IN" dirty="0" smtClean="0"/>
          </a:p>
          <a:p>
            <a:r>
              <a:rPr lang="en-IN" b="1" dirty="0" smtClean="0"/>
              <a:t>Irrigation Projects , Steel Industry 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For a long period , India was the largest borrower from the World Bank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At present India is the third largest borrower of funds from the World Bank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Till June , 1999 India got , 172 Loans amounting to 26 Billion US Dollars from World Bank 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55676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4964" y="1033750"/>
            <a:ext cx="8077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The Bank lending to India started in 1949 , when the first loan of $ 34 Million was approved for the Indian Railways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The first decade of the  Bank’s lending to India ( 1949- 1959 ) saw just about 20 loans for a total amount of $ 611 Million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During the years 1960- 69 , overall lending to India from the Bank rose to $ 1.8 Billion .</a:t>
            </a:r>
          </a:p>
          <a:p>
            <a:endParaRPr lang="en-IN" dirty="0"/>
          </a:p>
          <a:p>
            <a:endParaRPr lang="en-IN" dirty="0" smtClean="0"/>
          </a:p>
        </p:txBody>
      </p:sp>
    </p:spTree>
    <p:extLst>
      <p:ext uri="{BB962C8B-B14F-4D97-AF65-F5344CB8AC3E}">
        <p14:creationId xmlns:p14="http://schemas.microsoft.com/office/powerpoint/2010/main" val="38433142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8728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375</Words>
  <Application>Microsoft Office PowerPoint</Application>
  <PresentationFormat>On-screen Show (4:3)</PresentationFormat>
  <Paragraphs>62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 INDIA AND WORLD BANK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INDIA AND WORLD BANK </dc:title>
  <dc:creator>sid m</dc:creator>
  <cp:lastModifiedBy>lingamal</cp:lastModifiedBy>
  <cp:revision>9</cp:revision>
  <dcterms:created xsi:type="dcterms:W3CDTF">2006-08-16T00:00:00Z</dcterms:created>
  <dcterms:modified xsi:type="dcterms:W3CDTF">2018-03-07T06:29:38Z</dcterms:modified>
</cp:coreProperties>
</file>